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0"/>
  </p:notesMasterIdLst>
  <p:sldIdLst>
    <p:sldId id="257" r:id="rId2"/>
    <p:sldId id="258" r:id="rId3"/>
    <p:sldId id="261" r:id="rId4"/>
    <p:sldId id="263" r:id="rId5"/>
    <p:sldId id="273" r:id="rId6"/>
    <p:sldId id="359" r:id="rId7"/>
    <p:sldId id="275" r:id="rId8"/>
    <p:sldId id="276" r:id="rId9"/>
    <p:sldId id="278" r:id="rId10"/>
    <p:sldId id="281" r:id="rId11"/>
    <p:sldId id="280" r:id="rId12"/>
    <p:sldId id="279" r:id="rId13"/>
    <p:sldId id="354" r:id="rId14"/>
    <p:sldId id="356" r:id="rId15"/>
    <p:sldId id="357" r:id="rId16"/>
    <p:sldId id="358" r:id="rId17"/>
    <p:sldId id="292" r:id="rId18"/>
    <p:sldId id="270" r:id="rId19"/>
  </p:sldIdLst>
  <p:sldSz cx="7772400" cy="100584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A1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3750" autoAdjust="0"/>
  </p:normalViewPr>
  <p:slideViewPr>
    <p:cSldViewPr snapToGrid="0" showGuides="1">
      <p:cViewPr varScale="1">
        <p:scale>
          <a:sx n="59" d="100"/>
          <a:sy n="59" d="100"/>
        </p:scale>
        <p:origin x="2616" y="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E54C-DF4C-B210-5BD7DC25C543}"/>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E54C-DF4C-B210-5BD7DC25C54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8D3B-3644-BB1F-C6441D72957F}"/>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8D3B-3644-BB1F-C6441D72957F}"/>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8D3B-3644-BB1F-C6441D72957F}"/>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8D3B-3644-BB1F-C6441D72957F}"/>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8D3B-3644-BB1F-C6441D72957F}"/>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8D3B-3644-BB1F-C6441D72957F}"/>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6ABF-074A-BFB0-636E2A347433}"/>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6ABF-074A-BFB0-636E2A347433}"/>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BF-074A-BFB0-636E2A347433}"/>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6ABF-074A-BFB0-636E2A347433}"/>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0DDF-6D96-4B49-B7DD-803165A2A889}" type="datetimeFigureOut">
              <a:rPr lang="en-US" smtClean="0"/>
              <a:t>9/9/2020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3ED76-A302-4A5A-959C-7AB795D2A5BD}" type="slidenum">
              <a:rPr lang="en-US" smtClean="0"/>
              <a:t>‹#›</a:t>
            </a:fld>
            <a:endParaRPr lang="en-US"/>
          </a:p>
        </p:txBody>
      </p:sp>
    </p:spTree>
    <p:extLst>
      <p:ext uri="{BB962C8B-B14F-4D97-AF65-F5344CB8AC3E}">
        <p14:creationId xmlns:p14="http://schemas.microsoft.com/office/powerpoint/2010/main" val="179711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4" name="Rectangle 23"/>
          <p:cNvSpPr/>
          <p:nvPr userDrawn="1"/>
        </p:nvSpPr>
        <p:spPr bwMode="gray">
          <a:xfrm>
            <a:off x="508000" y="747947"/>
            <a:ext cx="3200400" cy="8796104"/>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59406" y="3446311"/>
            <a:ext cx="2651760" cy="1366015"/>
          </a:xfrm>
          <a:prstGeom prst="rect">
            <a:avLst/>
          </a:prstGeom>
          <a:noFill/>
        </p:spPr>
        <p:txBody>
          <a:bodyPr wrap="square" lIns="0" tIns="0" rIns="0" bIns="0" rtlCol="0">
            <a:spAutoFit/>
          </a:bodyPr>
          <a:lstStyle/>
          <a:p>
            <a:pPr>
              <a:lnSpc>
                <a:spcPct val="90000"/>
              </a:lnSpc>
              <a:spcBef>
                <a:spcPts val="500"/>
              </a:spcBef>
            </a:pPr>
            <a:r>
              <a:rPr lang="en-US" sz="4000" b="0" dirty="0">
                <a:solidFill>
                  <a:schemeClr val="bg1"/>
                </a:solidFill>
                <a:latin typeface="+mj-lt"/>
              </a:rPr>
              <a:t>Portrait Template </a:t>
            </a:r>
          </a:p>
          <a:p>
            <a:pPr>
              <a:lnSpc>
                <a:spcPct val="90000"/>
              </a:lnSpc>
              <a:spcBef>
                <a:spcPts val="500"/>
              </a:spcBef>
            </a:pPr>
            <a:r>
              <a:rPr lang="en-US" sz="1400" b="0" dirty="0">
                <a:solidFill>
                  <a:schemeClr val="bg1"/>
                </a:solidFill>
                <a:latin typeface="+mj-lt"/>
              </a:rPr>
              <a:t>(page size: 8.5ꞌꞌ x 11</a:t>
            </a:r>
            <a:r>
              <a:rPr kumimoji="0" lang="en-US" sz="1400" b="0" i="0" u="none" strike="noStrike" kern="1200" cap="none" spc="0" normalizeH="0" baseline="0" noProof="0" dirty="0">
                <a:ln>
                  <a:noFill/>
                </a:ln>
                <a:solidFill>
                  <a:srgbClr val="FFFFFF"/>
                </a:solidFill>
                <a:effectLst/>
                <a:uLnTx/>
                <a:uFillTx/>
                <a:latin typeface="Rockwell"/>
                <a:ea typeface="+mn-ea"/>
                <a:cs typeface="+mn-cs"/>
              </a:rPr>
              <a:t>ꞌꞌ</a:t>
            </a:r>
            <a:r>
              <a:rPr lang="en-US" sz="1400" b="0" dirty="0">
                <a:solidFill>
                  <a:schemeClr val="bg1"/>
                </a:solidFill>
                <a:latin typeface="+mj-lt"/>
              </a:rPr>
              <a:t>)</a:t>
            </a:r>
          </a:p>
        </p:txBody>
      </p:sp>
      <p:sp>
        <p:nvSpPr>
          <p:cNvPr id="27" name="TextBox 26"/>
          <p:cNvSpPr txBox="1"/>
          <p:nvPr userDrawn="1"/>
        </p:nvSpPr>
        <p:spPr bwMode="gray">
          <a:xfrm>
            <a:off x="4507968" y="220389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Long documents: </a:t>
            </a:r>
            <a:br>
              <a:rPr lang="en-US" sz="1200" b="1" dirty="0">
                <a:solidFill>
                  <a:schemeClr val="tx1"/>
                </a:solidFill>
              </a:rPr>
            </a:br>
            <a:r>
              <a:rPr lang="en-US" sz="1200" dirty="0">
                <a:solidFill>
                  <a:schemeClr val="tx1"/>
                </a:solidFill>
              </a:rPr>
              <a:t>Logo goes on cover</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sp>
        <p:nvSpPr>
          <p:cNvPr id="17" name="Rectangle 16">
            <a:extLst>
              <a:ext uri="{FF2B5EF4-FFF2-40B4-BE49-F238E27FC236}">
                <a16:creationId xmlns:a16="http://schemas.microsoft.com/office/drawing/2014/main" id="{F200028C-71E0-4601-988C-6EA6276A6128}"/>
              </a:ext>
            </a:extLst>
          </p:cNvPr>
          <p:cNvSpPr/>
          <p:nvPr userDrawn="1"/>
        </p:nvSpPr>
        <p:spPr bwMode="gray">
          <a:xfrm>
            <a:off x="508000" y="457200"/>
            <a:ext cx="6766560" cy="54864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April 2020</a:t>
            </a:r>
            <a:r>
              <a:rPr lang="en-US" sz="1400" b="1" baseline="0" dirty="0">
                <a:solidFill>
                  <a:schemeClr val="bg1"/>
                </a:solidFill>
              </a:rPr>
              <a:t> Template Edition</a:t>
            </a:r>
            <a:endParaRPr lang="en-US" sz="1400" b="1" dirty="0">
              <a:solidFill>
                <a:schemeClr val="bg1"/>
              </a:solidFill>
            </a:endParaRPr>
          </a:p>
        </p:txBody>
      </p:sp>
      <p:sp>
        <p:nvSpPr>
          <p:cNvPr id="19" name="TextBox 18">
            <a:extLst>
              <a:ext uri="{FF2B5EF4-FFF2-40B4-BE49-F238E27FC236}">
                <a16:creationId xmlns:a16="http://schemas.microsoft.com/office/drawing/2014/main" id="{A434C829-E634-4ADA-8E21-A9746F5A383B}"/>
              </a:ext>
            </a:extLst>
          </p:cNvPr>
          <p:cNvSpPr txBox="1"/>
          <p:nvPr userDrawn="1"/>
        </p:nvSpPr>
        <p:spPr bwMode="gray">
          <a:xfrm>
            <a:off x="4507969" y="5882310"/>
            <a:ext cx="2457128" cy="369332"/>
          </a:xfrm>
          <a:prstGeom prst="rect">
            <a:avLst/>
          </a:prstGeom>
          <a:noFill/>
        </p:spPr>
        <p:txBody>
          <a:bodyPr wrap="square" lIns="0" tIns="0" rIns="0" bIns="0" rtlCol="0">
            <a:spAutoFit/>
          </a:bodyPr>
          <a:lstStyle/>
          <a:p>
            <a:pPr>
              <a:spcBef>
                <a:spcPts val="500"/>
              </a:spcBef>
            </a:pPr>
            <a:r>
              <a:rPr lang="en-US" sz="1200" b="1" dirty="0">
                <a:solidFill>
                  <a:schemeClr val="tx1"/>
                </a:solidFill>
              </a:rPr>
              <a:t>Short documents: </a:t>
            </a:r>
            <a:r>
              <a:rPr lang="en-US" sz="1200" dirty="0">
                <a:solidFill>
                  <a:schemeClr val="tx1"/>
                </a:solidFill>
              </a:rPr>
              <a:t>Logo goes on top of page or footer</a:t>
            </a:r>
          </a:p>
        </p:txBody>
      </p:sp>
      <p:cxnSp>
        <p:nvCxnSpPr>
          <p:cNvPr id="37" name="Straight Connector 36">
            <a:extLst>
              <a:ext uri="{FF2B5EF4-FFF2-40B4-BE49-F238E27FC236}">
                <a16:creationId xmlns:a16="http://schemas.microsoft.com/office/drawing/2014/main" id="{CD3B78B9-9C65-4A7D-8D35-9AC558E03C4F}"/>
              </a:ext>
            </a:extLst>
          </p:cNvPr>
          <p:cNvCxnSpPr>
            <a:cxnSpLocks/>
          </p:cNvCxnSpPr>
          <p:nvPr userDrawn="1"/>
        </p:nvCxnSpPr>
        <p:spPr bwMode="gray">
          <a:xfrm>
            <a:off x="759406" y="5024186"/>
            <a:ext cx="26517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D1259E0F-4A8A-4A5E-94B2-FA3C5975D976}"/>
              </a:ext>
            </a:extLst>
          </p:cNvPr>
          <p:cNvPicPr>
            <a:picLocks noChangeAspect="1"/>
          </p:cNvPicPr>
          <p:nvPr userDrawn="1"/>
        </p:nvPicPr>
        <p:blipFill>
          <a:blip r:embed="rId4"/>
          <a:stretch>
            <a:fillRect/>
          </a:stretch>
        </p:blipFill>
        <p:spPr>
          <a:xfrm>
            <a:off x="4585599" y="2687266"/>
            <a:ext cx="2254465" cy="2916186"/>
          </a:xfrm>
          <a:prstGeom prst="rect">
            <a:avLst/>
          </a:prstGeom>
          <a:ln w="12700">
            <a:solidFill>
              <a:schemeClr val="accent1"/>
            </a:solidFill>
          </a:ln>
        </p:spPr>
      </p:pic>
      <p:pic>
        <p:nvPicPr>
          <p:cNvPr id="15" name="Picture 14" descr="A screenshot of a social media post&#10;&#10;Description automatically generated">
            <a:extLst>
              <a:ext uri="{FF2B5EF4-FFF2-40B4-BE49-F238E27FC236}">
                <a16:creationId xmlns:a16="http://schemas.microsoft.com/office/drawing/2014/main" id="{00FF6E65-1822-4B48-8CE2-F3618275CB38}"/>
              </a:ext>
            </a:extLst>
          </p:cNvPr>
          <p:cNvPicPr>
            <a:picLocks noChangeAspect="1"/>
          </p:cNvPicPr>
          <p:nvPr userDrawn="1"/>
        </p:nvPicPr>
        <p:blipFill>
          <a:blip r:embed="rId5"/>
          <a:stretch>
            <a:fillRect/>
          </a:stretch>
        </p:blipFill>
        <p:spPr>
          <a:xfrm>
            <a:off x="4274596" y="6620169"/>
            <a:ext cx="2254466" cy="2923881"/>
          </a:xfrm>
          <a:prstGeom prst="rect">
            <a:avLst/>
          </a:prstGeom>
          <a:ln w="12700">
            <a:solidFill>
              <a:schemeClr val="accent1"/>
            </a:solidFill>
          </a:ln>
        </p:spPr>
      </p:pic>
      <p:pic>
        <p:nvPicPr>
          <p:cNvPr id="13" name="Picture 12" descr="A screenshot of a cell phone&#10;&#10;Description automatically generated">
            <a:extLst>
              <a:ext uri="{FF2B5EF4-FFF2-40B4-BE49-F238E27FC236}">
                <a16:creationId xmlns:a16="http://schemas.microsoft.com/office/drawing/2014/main" id="{26AB5674-7787-48E7-AF72-7D3ADA194B81}"/>
              </a:ext>
            </a:extLst>
          </p:cNvPr>
          <p:cNvPicPr>
            <a:picLocks noChangeAspect="1"/>
          </p:cNvPicPr>
          <p:nvPr userDrawn="1"/>
        </p:nvPicPr>
        <p:blipFill>
          <a:blip r:embed="rId6"/>
          <a:stretch>
            <a:fillRect/>
          </a:stretch>
        </p:blipFill>
        <p:spPr>
          <a:xfrm>
            <a:off x="5006087" y="6388132"/>
            <a:ext cx="2258313" cy="2916186"/>
          </a:xfrm>
          <a:prstGeom prst="rect">
            <a:avLst/>
          </a:prstGeom>
          <a:ln w="12700">
            <a:solidFill>
              <a:schemeClr val="accent1"/>
            </a:solidFill>
          </a:ln>
        </p:spPr>
      </p:pic>
      <p:sp>
        <p:nvSpPr>
          <p:cNvPr id="35" name="Green box - decorative">
            <a:extLst>
              <a:ext uri="{FF2B5EF4-FFF2-40B4-BE49-F238E27FC236}">
                <a16:creationId xmlns:a16="http://schemas.microsoft.com/office/drawing/2014/main" id="{1ABB4EE0-A2F7-470D-BE26-97E91E03B1E0}"/>
              </a:ext>
              <a:ext uri="{C183D7F6-B498-43B3-948B-1728B52AA6E4}">
                <adec:decorative xmlns:adec="http://schemas.microsoft.com/office/drawing/2017/decorative" val="1"/>
              </a:ext>
            </a:extLst>
          </p:cNvPr>
          <p:cNvSpPr/>
          <p:nvPr userDrawn="1"/>
        </p:nvSpPr>
        <p:spPr bwMode="gray">
          <a:xfrm>
            <a:off x="508000" y="6251641"/>
            <a:ext cx="3200400" cy="329240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Save time">
            <a:extLst>
              <a:ext uri="{FF2B5EF4-FFF2-40B4-BE49-F238E27FC236}">
                <a16:creationId xmlns:a16="http://schemas.microsoft.com/office/drawing/2014/main" id="{2C18D16A-EE6A-4F22-A5D9-EDEC2E704930}"/>
              </a:ext>
            </a:extLst>
          </p:cNvPr>
          <p:cNvSpPr txBox="1"/>
          <p:nvPr userDrawn="1"/>
        </p:nvSpPr>
        <p:spPr bwMode="gray">
          <a:xfrm>
            <a:off x="759406" y="6496912"/>
            <a:ext cx="2752715" cy="1954381"/>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1200" b="0" i="0" u="none" strike="noStrike" kern="1200" cap="none" spc="0" normalizeH="0" baseline="0" noProof="0" dirty="0">
                <a:ln>
                  <a:noFill/>
                </a:ln>
                <a:solidFill>
                  <a:srgbClr val="FFFFFF"/>
                </a:solidFill>
                <a:effectLst/>
                <a:uLnTx/>
                <a:uFillTx/>
                <a:latin typeface="+mn-lt"/>
                <a:ea typeface="+mn-ea"/>
                <a:cs typeface="+mn-cs"/>
              </a:rPr>
              <a:t> eab.box.com/v/EAB-Branding-Templates-Imagery </a:t>
            </a:r>
          </a:p>
        </p:txBody>
      </p:sp>
      <p:sp>
        <p:nvSpPr>
          <p:cNvPr id="40" name="Text Placeholder 7">
            <a:extLst>
              <a:ext uri="{FF2B5EF4-FFF2-40B4-BE49-F238E27FC236}">
                <a16:creationId xmlns:a16="http://schemas.microsoft.com/office/drawing/2014/main" id="{252A73F1-BC7D-4BE5-8C3D-A4D73B287803}"/>
              </a:ext>
            </a:extLst>
          </p:cNvPr>
          <p:cNvSpPr txBox="1">
            <a:spLocks/>
          </p:cNvSpPr>
          <p:nvPr userDrawn="1"/>
        </p:nvSpPr>
        <p:spPr bwMode="gray">
          <a:xfrm>
            <a:off x="759406" y="8838529"/>
            <a:ext cx="2651760" cy="47192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200" b="1" dirty="0">
                <a:solidFill>
                  <a:schemeClr val="bg1"/>
                </a:solidFill>
              </a:rPr>
              <a:t>Need help? </a:t>
            </a:r>
          </a:p>
          <a:p>
            <a:pPr marL="0" indent="0" algn="l">
              <a:spcBef>
                <a:spcPts val="800"/>
              </a:spcBef>
              <a:buNone/>
            </a:pPr>
            <a:r>
              <a:rPr lang="en-US" sz="1200" dirty="0">
                <a:solidFill>
                  <a:schemeClr val="bg1"/>
                </a:solidFill>
              </a:rPr>
              <a:t>Email </a:t>
            </a:r>
            <a:r>
              <a:rPr lang="en-US" sz="1200" b="1" dirty="0">
                <a:solidFill>
                  <a:schemeClr val="bg1"/>
                </a:solidFill>
              </a:rPr>
              <a:t>DSS-Requests@eab.com</a:t>
            </a:r>
          </a:p>
        </p:txBody>
      </p:sp>
      <p:cxnSp>
        <p:nvCxnSpPr>
          <p:cNvPr id="41" name="Straight Connector 40">
            <a:extLst>
              <a:ext uri="{FF2B5EF4-FFF2-40B4-BE49-F238E27FC236}">
                <a16:creationId xmlns:a16="http://schemas.microsoft.com/office/drawing/2014/main" id="{BB823B66-B733-40BC-9B61-F4F81D1D3CD8}"/>
              </a:ext>
            </a:extLst>
          </p:cNvPr>
          <p:cNvCxnSpPr>
            <a:cxnSpLocks/>
          </p:cNvCxnSpPr>
          <p:nvPr userDrawn="1"/>
        </p:nvCxnSpPr>
        <p:spPr bwMode="gray">
          <a:xfrm>
            <a:off x="759406" y="8650656"/>
            <a:ext cx="26517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45AB7BB-DA56-43C0-BBFA-4188FF8ED941}"/>
              </a:ext>
            </a:extLst>
          </p:cNvPr>
          <p:cNvSpPr txBox="1"/>
          <p:nvPr userDrawn="1"/>
        </p:nvSpPr>
        <p:spPr bwMode="gray">
          <a:xfrm>
            <a:off x="4190999" y="1214906"/>
            <a:ext cx="3200400" cy="738664"/>
          </a:xfrm>
          <a:prstGeom prst="rect">
            <a:avLst/>
          </a:prstGeom>
          <a:noFill/>
        </p:spPr>
        <p:txBody>
          <a:bodyPr wrap="square" lIns="0" tIns="0" rIns="0" bIns="0" rtlCol="0">
            <a:spAutoFit/>
          </a:bodyPr>
          <a:lstStyle/>
          <a:p>
            <a:pPr>
              <a:spcBef>
                <a:spcPts val="500"/>
              </a:spcBef>
            </a:pPr>
            <a:r>
              <a:rPr lang="en-US" sz="1600" b="0" dirty="0">
                <a:solidFill>
                  <a:schemeClr val="tx1"/>
                </a:solidFill>
              </a:rPr>
              <a:t>Insert the layout types you need from the New Slide button on the Home tab. </a:t>
            </a:r>
          </a:p>
        </p:txBody>
      </p:sp>
      <p:sp>
        <p:nvSpPr>
          <p:cNvPr id="2" name="Isosceles Triangle 1">
            <a:extLst>
              <a:ext uri="{FF2B5EF4-FFF2-40B4-BE49-F238E27FC236}">
                <a16:creationId xmlns:a16="http://schemas.microsoft.com/office/drawing/2014/main" id="{3C37CE37-3DB6-4A3F-82B6-E6D35D0A0BDE}"/>
              </a:ext>
            </a:extLst>
          </p:cNvPr>
          <p:cNvSpPr/>
          <p:nvPr userDrawn="1"/>
        </p:nvSpPr>
        <p:spPr bwMode="gray">
          <a:xfrm rot="19800000">
            <a:off x="4190998" y="2201094"/>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Isosceles Triangle 28">
            <a:extLst>
              <a:ext uri="{FF2B5EF4-FFF2-40B4-BE49-F238E27FC236}">
                <a16:creationId xmlns:a16="http://schemas.microsoft.com/office/drawing/2014/main" id="{BF9ADCB6-E150-4749-87F5-5475E6576FBC}"/>
              </a:ext>
            </a:extLst>
          </p:cNvPr>
          <p:cNvSpPr/>
          <p:nvPr userDrawn="1"/>
        </p:nvSpPr>
        <p:spPr bwMode="gray">
          <a:xfrm rot="19800000">
            <a:off x="4190998" y="587028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a:extLst>
              <a:ext uri="{FF2B5EF4-FFF2-40B4-BE49-F238E27FC236}">
                <a16:creationId xmlns:a16="http://schemas.microsoft.com/office/drawing/2014/main" id="{7378922A-3EE7-FB47-AA3D-DC2D5C450077}"/>
              </a:ext>
            </a:extLst>
          </p:cNvPr>
          <p:cNvSpPr txBox="1"/>
          <p:nvPr userDrawn="1"/>
        </p:nvSpPr>
        <p:spPr>
          <a:xfrm>
            <a:off x="3944458" y="569938"/>
            <a:ext cx="3065016" cy="323165"/>
          </a:xfrm>
          <a:prstGeom prst="rect">
            <a:avLst/>
          </a:prstGeom>
          <a:noFill/>
        </p:spPr>
        <p:txBody>
          <a:bodyPr wrap="square" lIns="0" tIns="0" rIns="0" bIns="0" rtlCol="0">
            <a:spAutoFit/>
          </a:bodyPr>
          <a:lstStyle/>
          <a:p>
            <a:pPr>
              <a:spcBef>
                <a:spcPts val="200"/>
              </a:spcBef>
            </a:pPr>
            <a:r>
              <a:rPr lang="en-US" sz="1050" b="1" dirty="0">
                <a:solidFill>
                  <a:schemeClr val="bg1"/>
                </a:solidFill>
              </a:rPr>
              <a:t>Main edits: </a:t>
            </a:r>
            <a:r>
              <a:rPr lang="en-US" sz="1050" dirty="0">
                <a:solidFill>
                  <a:schemeClr val="bg1"/>
                </a:solidFill>
              </a:rPr>
              <a:t>updated EAB in brief one-pager, added EAB COVID-19 hot topics one-pager</a:t>
            </a:r>
          </a:p>
        </p:txBody>
      </p:sp>
    </p:spTree>
    <p:custDataLst>
      <p:tags r:id="rId1"/>
    </p:custDataLst>
    <p:extLst>
      <p:ext uri="{BB962C8B-B14F-4D97-AF65-F5344CB8AC3E}">
        <p14:creationId xmlns:p14="http://schemas.microsoft.com/office/powerpoint/2010/main" val="2261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20" name="Section type"/>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6"/>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5950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7229188"/>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9084334"/>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804264"/>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85508"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067015"/>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663F93-C923-4F8D-A8C5-314B5058F0AC}"/>
              </a:ext>
              <a:ext uri="{C183D7F6-B498-43B3-948B-1728B52AA6E4}">
                <adec:decorative xmlns:adec="http://schemas.microsoft.com/office/drawing/2017/decorative" val="1"/>
              </a:ext>
            </a:extLst>
          </p:cNvPr>
          <p:cNvGrpSpPr/>
          <p:nvPr userDrawn="1"/>
        </p:nvGrpSpPr>
        <p:grpSpPr>
          <a:xfrm>
            <a:off x="1606783" y="8580237"/>
            <a:ext cx="4558834" cy="957891"/>
            <a:chOff x="920983" y="3459989"/>
            <a:chExt cx="4558834" cy="957891"/>
          </a:xfrm>
        </p:grpSpPr>
        <p:pic>
          <p:nvPicPr>
            <p:cNvPr id="17" name="EAB logo">
              <a:extLst>
                <a:ext uri="{FF2B5EF4-FFF2-40B4-BE49-F238E27FC236}">
                  <a16:creationId xmlns:a16="http://schemas.microsoft.com/office/drawing/2014/main" id="{3827DC24-CD93-4610-9E9F-26DED31F8F4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8" name="EAb locations, phone, website">
              <a:extLst>
                <a:ext uri="{FF2B5EF4-FFF2-40B4-BE49-F238E27FC236}">
                  <a16:creationId xmlns:a16="http://schemas.microsoft.com/office/drawing/2014/main" id="{F7123D35-C69E-4C01-B90E-7C6D9C5DF094}"/>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19" name="Line 1">
              <a:extLst>
                <a:ext uri="{FF2B5EF4-FFF2-40B4-BE49-F238E27FC236}">
                  <a16:creationId xmlns:a16="http://schemas.microsoft.com/office/drawing/2014/main" id="{CBD7CADF-FE8A-4393-92BE-B54EBA37BF32}"/>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Line 2">
              <a:extLst>
                <a:ext uri="{FF2B5EF4-FFF2-40B4-BE49-F238E27FC236}">
                  <a16:creationId xmlns:a16="http://schemas.microsoft.com/office/drawing/2014/main" id="{4579AC7C-1E83-4E3F-9223-4723C77E1ECF}"/>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3D45D4A4-9F5C-436E-9586-711CC5C1BF28}"/>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4">
              <a:extLst>
                <a:ext uri="{FF2B5EF4-FFF2-40B4-BE49-F238E27FC236}">
                  <a16:creationId xmlns:a16="http://schemas.microsoft.com/office/drawing/2014/main" id="{EB206AB0-EE26-4598-82B6-5313CB25812C}"/>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3">
              <a:extLst>
                <a:ext uri="{FF2B5EF4-FFF2-40B4-BE49-F238E27FC236}">
                  <a16:creationId xmlns:a16="http://schemas.microsoft.com/office/drawing/2014/main" id="{756976BB-81AB-432C-A7B3-C4BAD32F3E5F}"/>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yle Option #3">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965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10"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4196366"/>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12"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39"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35" name="Top kicker"/>
          <p:cNvSpPr>
            <a:spLocks noGrp="1"/>
          </p:cNvSpPr>
          <p:nvPr>
            <p:ph type="body" sz="quarter" idx="29" hasCustomPrompt="1"/>
          </p:nvPr>
        </p:nvSpPr>
        <p:spPr bwMode="gray">
          <a:xfrm>
            <a:off x="508902" y="1457663"/>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0944888"/>
      </p:ext>
    </p:extLst>
  </p:cSld>
  <p:clrMapOvr>
    <a:masterClrMapping/>
  </p:clrMapOvr>
  <p:extLst>
    <p:ext uri="{DCECCB84-F9BA-43D5-87BE-67443E8EF086}">
      <p15:sldGuideLst xmlns:p15="http://schemas.microsoft.com/office/powerpoint/2012/main">
        <p15:guide id="1" pos="1488" userDrawn="1">
          <p15:clr>
            <a:srgbClr val="FBAE40"/>
          </p15:clr>
        </p15:guide>
        <p15:guide id="2" pos="1608" userDrawn="1">
          <p15:clr>
            <a:srgbClr val="FBAE40"/>
          </p15:clr>
        </p15:guide>
        <p15:guide id="3" orient="horz" pos="1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0" name="Template edition">
            <a:extLst>
              <a:ext uri="{FF2B5EF4-FFF2-40B4-BE49-F238E27FC236}">
                <a16:creationId xmlns:a16="http://schemas.microsoft.com/office/drawing/2014/main" id="{8DF45A89-BB13-2C41-AD19-9C9C8BC8D5AF}"/>
              </a:ext>
            </a:extLst>
          </p:cNvPr>
          <p:cNvSpPr/>
          <p:nvPr userDrawn="1"/>
        </p:nvSpPr>
        <p:spPr bwMode="gray">
          <a:xfrm>
            <a:off x="502920" y="469892"/>
            <a:ext cx="6766560" cy="54864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21" name="TextBox 20">
            <a:extLst>
              <a:ext uri="{FF2B5EF4-FFF2-40B4-BE49-F238E27FC236}">
                <a16:creationId xmlns:a16="http://schemas.microsoft.com/office/drawing/2014/main" id="{8B7546C1-F0C7-2D42-9360-CED24FBE0831}"/>
              </a:ext>
            </a:extLst>
          </p:cNvPr>
          <p:cNvSpPr txBox="1"/>
          <p:nvPr userDrawn="1"/>
        </p:nvSpPr>
        <p:spPr bwMode="gray">
          <a:xfrm>
            <a:off x="1207244" y="1671379"/>
            <a:ext cx="2761955" cy="215444"/>
          </a:xfrm>
          <a:prstGeom prst="rect">
            <a:avLst/>
          </a:prstGeom>
          <a:noFill/>
        </p:spPr>
        <p:txBody>
          <a:bodyPr vert="horz" wrap="square" lIns="0" tIns="0" rIns="0" bIns="0" rtlCol="0">
            <a:spAutoFit/>
          </a:bodyPr>
          <a:lstStyle/>
          <a:p>
            <a:pPr>
              <a:spcBef>
                <a:spcPts val="500"/>
              </a:spcBef>
            </a:pPr>
            <a:r>
              <a:rPr lang="en-US" sz="1400" b="1" dirty="0"/>
              <a:t>Color Usage</a:t>
            </a:r>
          </a:p>
        </p:txBody>
      </p:sp>
      <p:grpSp>
        <p:nvGrpSpPr>
          <p:cNvPr id="22" name="Group 21">
            <a:extLst>
              <a:ext uri="{FF2B5EF4-FFF2-40B4-BE49-F238E27FC236}">
                <a16:creationId xmlns:a16="http://schemas.microsoft.com/office/drawing/2014/main" id="{E6506291-6D0D-AF4A-84D5-E28E52E50CD0}"/>
              </a:ext>
            </a:extLst>
          </p:cNvPr>
          <p:cNvGrpSpPr/>
          <p:nvPr userDrawn="1"/>
        </p:nvGrpSpPr>
        <p:grpSpPr bwMode="gray">
          <a:xfrm>
            <a:off x="783766" y="5314691"/>
            <a:ext cx="300604" cy="307777"/>
            <a:chOff x="553145" y="2965876"/>
            <a:chExt cx="300604" cy="307777"/>
          </a:xfrm>
        </p:grpSpPr>
        <p:sp>
          <p:nvSpPr>
            <p:cNvPr id="23" name="Oval 22">
              <a:extLst>
                <a:ext uri="{FF2B5EF4-FFF2-40B4-BE49-F238E27FC236}">
                  <a16:creationId xmlns:a16="http://schemas.microsoft.com/office/drawing/2014/main" id="{8255CA84-1C26-2147-A08B-263947622103}"/>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BD65481F-8A2C-F344-854B-31D0F779AAD5}"/>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30" name="TextBox 29">
            <a:extLst>
              <a:ext uri="{FF2B5EF4-FFF2-40B4-BE49-F238E27FC236}">
                <a16:creationId xmlns:a16="http://schemas.microsoft.com/office/drawing/2014/main" id="{F7F6D8EB-ED83-4041-9893-CA5E66298F48}"/>
              </a:ext>
            </a:extLst>
          </p:cNvPr>
          <p:cNvSpPr txBox="1"/>
          <p:nvPr userDrawn="1"/>
        </p:nvSpPr>
        <p:spPr bwMode="gray">
          <a:xfrm>
            <a:off x="1207245" y="5362606"/>
            <a:ext cx="4554922" cy="441781"/>
          </a:xfrm>
          <a:prstGeom prst="rect">
            <a:avLst/>
          </a:prstGeom>
          <a:noFill/>
        </p:spPr>
        <p:txBody>
          <a:bodyPr vert="horz" wrap="square" lIns="0" tIns="0" rIns="0" bIns="0" rtlCol="0">
            <a:spAutoFit/>
          </a:bodyPr>
          <a:lstStyle/>
          <a:p>
            <a:pPr>
              <a:spcBef>
                <a:spcPts val="500"/>
              </a:spcBef>
            </a:pPr>
            <a:r>
              <a:rPr lang="en-US" sz="1400" b="1" dirty="0"/>
              <a:t>EAB Chart Templates Populate Dark to Light </a:t>
            </a:r>
            <a:r>
              <a:rPr lang="en-US" sz="1400" b="0" dirty="0"/>
              <a:t>(see call to action for more info)</a:t>
            </a:r>
            <a:endParaRPr lang="en-US" sz="1400" b="1" dirty="0"/>
          </a:p>
        </p:txBody>
      </p:sp>
      <p:grpSp>
        <p:nvGrpSpPr>
          <p:cNvPr id="32" name="Group 31">
            <a:extLst>
              <a:ext uri="{FF2B5EF4-FFF2-40B4-BE49-F238E27FC236}">
                <a16:creationId xmlns:a16="http://schemas.microsoft.com/office/drawing/2014/main" id="{0E1F2AB0-8C58-B64A-9F2E-A41A8B1E09B5}"/>
              </a:ext>
            </a:extLst>
          </p:cNvPr>
          <p:cNvGrpSpPr/>
          <p:nvPr userDrawn="1"/>
        </p:nvGrpSpPr>
        <p:grpSpPr bwMode="gray">
          <a:xfrm>
            <a:off x="783766" y="1608949"/>
            <a:ext cx="300604" cy="307777"/>
            <a:chOff x="553145" y="2965876"/>
            <a:chExt cx="300604" cy="307777"/>
          </a:xfrm>
        </p:grpSpPr>
        <p:sp>
          <p:nvSpPr>
            <p:cNvPr id="33" name="Oval 32">
              <a:extLst>
                <a:ext uri="{FF2B5EF4-FFF2-40B4-BE49-F238E27FC236}">
                  <a16:creationId xmlns:a16="http://schemas.microsoft.com/office/drawing/2014/main" id="{45E631A2-70DB-7648-BE2F-F0ABE8BC73DA}"/>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a:extLst>
                <a:ext uri="{FF2B5EF4-FFF2-40B4-BE49-F238E27FC236}">
                  <a16:creationId xmlns:a16="http://schemas.microsoft.com/office/drawing/2014/main" id="{09703D2B-2684-6544-8F8B-E4116F4025E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39" name="Rectangle 38">
            <a:extLst>
              <a:ext uri="{FF2B5EF4-FFF2-40B4-BE49-F238E27FC236}">
                <a16:creationId xmlns:a16="http://schemas.microsoft.com/office/drawing/2014/main" id="{5AD5E2A7-908F-144C-8366-8B9365F58C20}"/>
              </a:ext>
              <a:ext uri="{C183D7F6-B498-43B3-948B-1728B52AA6E4}">
                <adec:decorative xmlns:adec="http://schemas.microsoft.com/office/drawing/2017/decorative" val="1"/>
              </a:ext>
            </a:extLst>
          </p:cNvPr>
          <p:cNvSpPr/>
          <p:nvPr userDrawn="1"/>
        </p:nvSpPr>
        <p:spPr bwMode="gray">
          <a:xfrm>
            <a:off x="8976660" y="-751592"/>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42" name="Rectangle 41">
            <a:extLst>
              <a:ext uri="{FF2B5EF4-FFF2-40B4-BE49-F238E27FC236}">
                <a16:creationId xmlns:a16="http://schemas.microsoft.com/office/drawing/2014/main" id="{E7F41562-DE3A-EF4D-A18F-2F15B0DBACEB}"/>
              </a:ext>
              <a:ext uri="{C183D7F6-B498-43B3-948B-1728B52AA6E4}">
                <adec:decorative xmlns:adec="http://schemas.microsoft.com/office/drawing/2017/decorative" val="1"/>
              </a:ext>
            </a:extLst>
          </p:cNvPr>
          <p:cNvSpPr/>
          <p:nvPr userDrawn="1"/>
        </p:nvSpPr>
        <p:spPr bwMode="gray">
          <a:xfrm>
            <a:off x="9822471" y="-751592"/>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43" name="Rectangle 42">
            <a:extLst>
              <a:ext uri="{FF2B5EF4-FFF2-40B4-BE49-F238E27FC236}">
                <a16:creationId xmlns:a16="http://schemas.microsoft.com/office/drawing/2014/main" id="{DAB71217-58B4-3E48-8449-C86C92EC870B}"/>
              </a:ext>
              <a:ext uri="{C183D7F6-B498-43B3-948B-1728B52AA6E4}">
                <adec:decorative xmlns:adec="http://schemas.microsoft.com/office/drawing/2017/decorative" val="1"/>
              </a:ext>
            </a:extLst>
          </p:cNvPr>
          <p:cNvSpPr/>
          <p:nvPr userDrawn="1"/>
        </p:nvSpPr>
        <p:spPr bwMode="gray">
          <a:xfrm>
            <a:off x="10668282" y="-751592"/>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44" name="Rectangle 43">
            <a:extLst>
              <a:ext uri="{FF2B5EF4-FFF2-40B4-BE49-F238E27FC236}">
                <a16:creationId xmlns:a16="http://schemas.microsoft.com/office/drawing/2014/main" id="{AA59FED6-9224-D64B-AEE2-210B16FEB03D}"/>
              </a:ext>
              <a:ext uri="{C183D7F6-B498-43B3-948B-1728B52AA6E4}">
                <adec:decorative xmlns:adec="http://schemas.microsoft.com/office/drawing/2017/decorative" val="1"/>
              </a:ext>
            </a:extLst>
          </p:cNvPr>
          <p:cNvSpPr/>
          <p:nvPr userDrawn="1"/>
        </p:nvSpPr>
        <p:spPr bwMode="gray">
          <a:xfrm>
            <a:off x="8130849" y="-751592"/>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45" name="Rectangle 44">
            <a:extLst>
              <a:ext uri="{FF2B5EF4-FFF2-40B4-BE49-F238E27FC236}">
                <a16:creationId xmlns:a16="http://schemas.microsoft.com/office/drawing/2014/main" id="{0BA385BB-EB57-E14C-B6DB-59B7A1C44610}"/>
              </a:ext>
              <a:ext uri="{C183D7F6-B498-43B3-948B-1728B52AA6E4}">
                <adec:decorative xmlns:adec="http://schemas.microsoft.com/office/drawing/2017/decorative" val="1"/>
              </a:ext>
            </a:extLst>
          </p:cNvPr>
          <p:cNvSpPr/>
          <p:nvPr userDrawn="1"/>
        </p:nvSpPr>
        <p:spPr bwMode="gray">
          <a:xfrm>
            <a:off x="7266456" y="-751592"/>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47" name="Chart 46">
            <a:extLst>
              <a:ext uri="{FF2B5EF4-FFF2-40B4-BE49-F238E27FC236}">
                <a16:creationId xmlns:a16="http://schemas.microsoft.com/office/drawing/2014/main" id="{40CA1440-208D-604E-9477-2AA86DBCBB7F}"/>
              </a:ext>
            </a:extLst>
          </p:cNvPr>
          <p:cNvGraphicFramePr/>
          <p:nvPr userDrawn="1">
            <p:extLst>
              <p:ext uri="{D42A27DB-BD31-4B8C-83A1-F6EECF244321}">
                <p14:modId xmlns:p14="http://schemas.microsoft.com/office/powerpoint/2010/main" val="938824663"/>
              </p:ext>
            </p:extLst>
          </p:nvPr>
        </p:nvGraphicFramePr>
        <p:xfrm>
          <a:off x="3905178" y="6172913"/>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 Placeholder 1">
            <a:extLst>
              <a:ext uri="{FF2B5EF4-FFF2-40B4-BE49-F238E27FC236}">
                <a16:creationId xmlns:a16="http://schemas.microsoft.com/office/drawing/2014/main" id="{2DD37F8E-02DB-9243-AB3B-C67B38821DD9}"/>
              </a:ext>
              <a:ext uri="{C183D7F6-B498-43B3-948B-1728B52AA6E4}">
                <adec:decorative xmlns:adec="http://schemas.microsoft.com/office/drawing/2017/decorative" val="0"/>
              </a:ext>
            </a:extLst>
          </p:cNvPr>
          <p:cNvSpPr txBox="1">
            <a:spLocks/>
          </p:cNvSpPr>
          <p:nvPr userDrawn="1"/>
        </p:nvSpPr>
        <p:spPr bwMode="gray">
          <a:xfrm>
            <a:off x="4231530" y="6638446"/>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49" name="TextBox 48">
            <a:extLst>
              <a:ext uri="{FF2B5EF4-FFF2-40B4-BE49-F238E27FC236}">
                <a16:creationId xmlns:a16="http://schemas.microsoft.com/office/drawing/2014/main" id="{C43A9EEF-F7CF-B847-A7B0-C188C85DF16E}"/>
              </a:ext>
              <a:ext uri="{C183D7F6-B498-43B3-948B-1728B52AA6E4}">
                <adec:decorative xmlns:adec="http://schemas.microsoft.com/office/drawing/2017/decorative" val="1"/>
              </a:ext>
            </a:extLst>
          </p:cNvPr>
          <p:cNvSpPr txBox="1"/>
          <p:nvPr userDrawn="1"/>
        </p:nvSpPr>
        <p:spPr bwMode="gray">
          <a:xfrm>
            <a:off x="4201026" y="6938354"/>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50" name="Chart 49">
            <a:extLst>
              <a:ext uri="{FF2B5EF4-FFF2-40B4-BE49-F238E27FC236}">
                <a16:creationId xmlns:a16="http://schemas.microsoft.com/office/drawing/2014/main" id="{B592ECA4-EF3F-1F43-8A19-FE9BCC35B855}"/>
              </a:ext>
            </a:extLst>
          </p:cNvPr>
          <p:cNvGraphicFramePr/>
          <p:nvPr userDrawn="1">
            <p:extLst>
              <p:ext uri="{D42A27DB-BD31-4B8C-83A1-F6EECF244321}">
                <p14:modId xmlns:p14="http://schemas.microsoft.com/office/powerpoint/2010/main" val="8531287"/>
              </p:ext>
            </p:extLst>
          </p:nvPr>
        </p:nvGraphicFramePr>
        <p:xfrm>
          <a:off x="1214220" y="6115094"/>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886CC083-FB38-0B42-9455-AEB4B92BEFA3}"/>
              </a:ext>
            </a:extLst>
          </p:cNvPr>
          <p:cNvSpPr txBox="1"/>
          <p:nvPr userDrawn="1"/>
        </p:nvSpPr>
        <p:spPr bwMode="gray">
          <a:xfrm>
            <a:off x="3709084" y="6182006"/>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52" name="Chart 51">
            <a:extLst>
              <a:ext uri="{FF2B5EF4-FFF2-40B4-BE49-F238E27FC236}">
                <a16:creationId xmlns:a16="http://schemas.microsoft.com/office/drawing/2014/main" id="{6B1C8ACC-380D-D94B-9172-4AAE3462CC82}"/>
              </a:ext>
            </a:extLst>
          </p:cNvPr>
          <p:cNvGraphicFramePr/>
          <p:nvPr userDrawn="1">
            <p:extLst>
              <p:ext uri="{D42A27DB-BD31-4B8C-83A1-F6EECF244321}">
                <p14:modId xmlns:p14="http://schemas.microsoft.com/office/powerpoint/2010/main" val="1535106347"/>
              </p:ext>
            </p:extLst>
          </p:nvPr>
        </p:nvGraphicFramePr>
        <p:xfrm>
          <a:off x="5595863" y="6158737"/>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a:extLst>
              <a:ext uri="{FF2B5EF4-FFF2-40B4-BE49-F238E27FC236}">
                <a16:creationId xmlns:a16="http://schemas.microsoft.com/office/drawing/2014/main" id="{76BBCC25-B2CE-B249-AFC5-6A2A8C479488}"/>
              </a:ext>
            </a:extLst>
          </p:cNvPr>
          <p:cNvSpPr txBox="1"/>
          <p:nvPr userDrawn="1"/>
        </p:nvSpPr>
        <p:spPr bwMode="gray">
          <a:xfrm>
            <a:off x="5297838" y="6167830"/>
            <a:ext cx="1828800" cy="153888"/>
          </a:xfrm>
          <a:prstGeom prst="rect">
            <a:avLst/>
          </a:prstGeom>
          <a:noFill/>
        </p:spPr>
        <p:txBody>
          <a:bodyPr wrap="square" lIns="0" tIns="0" rIns="0" bIns="0" rtlCol="0">
            <a:spAutoFit/>
          </a:bodyPr>
          <a:lstStyle/>
          <a:p>
            <a:pPr algn="ctr"/>
            <a:r>
              <a:rPr lang="en-US" sz="1000" b="1" dirty="0"/>
              <a:t>3-Color Charts</a:t>
            </a:r>
          </a:p>
        </p:txBody>
      </p:sp>
      <p:sp>
        <p:nvSpPr>
          <p:cNvPr id="54" name="Line Callout 1 46">
            <a:extLst>
              <a:ext uri="{FF2B5EF4-FFF2-40B4-BE49-F238E27FC236}">
                <a16:creationId xmlns:a16="http://schemas.microsoft.com/office/drawing/2014/main" id="{53BAE160-DF08-E443-972A-20D28E45C2DD}"/>
              </a:ext>
            </a:extLst>
          </p:cNvPr>
          <p:cNvSpPr/>
          <p:nvPr userDrawn="1"/>
        </p:nvSpPr>
        <p:spPr bwMode="gray">
          <a:xfrm>
            <a:off x="1336595" y="6107926"/>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55" name="Group 54">
            <a:extLst>
              <a:ext uri="{FF2B5EF4-FFF2-40B4-BE49-F238E27FC236}">
                <a16:creationId xmlns:a16="http://schemas.microsoft.com/office/drawing/2014/main" id="{AD339D32-8BC7-EC43-A32A-E55CA7881C37}"/>
              </a:ext>
            </a:extLst>
          </p:cNvPr>
          <p:cNvGrpSpPr/>
          <p:nvPr userDrawn="1"/>
        </p:nvGrpSpPr>
        <p:grpSpPr>
          <a:xfrm>
            <a:off x="1241970" y="2055692"/>
            <a:ext cx="2987222" cy="1866732"/>
            <a:chOff x="712016" y="1045288"/>
            <a:chExt cx="2168345" cy="1355011"/>
          </a:xfrm>
        </p:grpSpPr>
        <p:grpSp>
          <p:nvGrpSpPr>
            <p:cNvPr id="56" name="Group 55">
              <a:extLst>
                <a:ext uri="{FF2B5EF4-FFF2-40B4-BE49-F238E27FC236}">
                  <a16:creationId xmlns:a16="http://schemas.microsoft.com/office/drawing/2014/main" id="{EB62B074-3845-4C4A-9337-5995AC62C9D3}"/>
                </a:ext>
              </a:extLst>
            </p:cNvPr>
            <p:cNvGrpSpPr/>
            <p:nvPr userDrawn="1"/>
          </p:nvGrpSpPr>
          <p:grpSpPr>
            <a:xfrm>
              <a:off x="712016" y="1045288"/>
              <a:ext cx="1888995" cy="1355011"/>
              <a:chOff x="290410" y="857410"/>
              <a:chExt cx="2361631" cy="1694043"/>
            </a:xfrm>
          </p:grpSpPr>
          <p:grpSp>
            <p:nvGrpSpPr>
              <p:cNvPr id="62" name="Group 61" descr="In PowerPoint, only use the top row of the color palette. ">
                <a:extLst>
                  <a:ext uri="{FF2B5EF4-FFF2-40B4-BE49-F238E27FC236}">
                    <a16:creationId xmlns:a16="http://schemas.microsoft.com/office/drawing/2014/main" id="{44425344-0D47-0C47-A1EB-4D431C33D42B}"/>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65" name="Picture 64">
                  <a:extLst>
                    <a:ext uri="{FF2B5EF4-FFF2-40B4-BE49-F238E27FC236}">
                      <a16:creationId xmlns:a16="http://schemas.microsoft.com/office/drawing/2014/main" id="{E1120263-D11A-1441-820F-A1C6E0E02F0B}"/>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66" name="Rectangle 65">
                  <a:extLst>
                    <a:ext uri="{FF2B5EF4-FFF2-40B4-BE49-F238E27FC236}">
                      <a16:creationId xmlns:a16="http://schemas.microsoft.com/office/drawing/2014/main" id="{25CB2B10-4A1C-C344-A9A0-249AE674A00E}"/>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7" name="TextBox 66">
                  <a:extLst>
                    <a:ext uri="{FF2B5EF4-FFF2-40B4-BE49-F238E27FC236}">
                      <a16:creationId xmlns:a16="http://schemas.microsoft.com/office/drawing/2014/main" id="{FAC64EF4-005E-7443-BCC5-2038EA31C4FD}"/>
                    </a:ext>
                  </a:extLst>
                </p:cNvPr>
                <p:cNvSpPr txBox="1"/>
                <p:nvPr/>
              </p:nvSpPr>
              <p:spPr bwMode="gray">
                <a:xfrm>
                  <a:off x="-1016035" y="2571995"/>
                  <a:ext cx="1299299" cy="594700"/>
                </a:xfrm>
                <a:prstGeom prst="rect">
                  <a:avLst/>
                </a:prstGeom>
                <a:noFill/>
              </p:spPr>
              <p:txBody>
                <a:bodyPr wrap="square" lIns="0" tIns="0" rIns="0" bIns="0" rtlCol="0">
                  <a:spAutoFit/>
                </a:bodyPr>
                <a:lstStyle/>
                <a:p>
                  <a:pPr>
                    <a:spcBef>
                      <a:spcPts val="500"/>
                    </a:spcBef>
                  </a:pPr>
                  <a:r>
                    <a:rPr lang="en-US" sz="2000" b="1" dirty="0">
                      <a:solidFill>
                        <a:schemeClr val="bg1"/>
                      </a:solidFill>
                    </a:rPr>
                    <a:t>Only Use Top Row</a:t>
                  </a:r>
                </a:p>
              </p:txBody>
            </p:sp>
            <p:cxnSp>
              <p:nvCxnSpPr>
                <p:cNvPr id="68" name="Straight Arrow Connector 67">
                  <a:extLst>
                    <a:ext uri="{FF2B5EF4-FFF2-40B4-BE49-F238E27FC236}">
                      <a16:creationId xmlns:a16="http://schemas.microsoft.com/office/drawing/2014/main" id="{E299D12D-7A17-BB42-9F59-4B15AF1B858F}"/>
                    </a:ext>
                  </a:extLst>
                </p:cNvPr>
                <p:cNvCxnSpPr>
                  <a:cxnSpLocks/>
                </p:cNvCxnSpPr>
                <p:nvPr/>
              </p:nvCxnSpPr>
              <p:spPr bwMode="gray">
                <a:xfrm flipV="1">
                  <a:off x="-1261785" y="2575277"/>
                  <a:ext cx="0" cy="532755"/>
                </a:xfrm>
                <a:prstGeom prst="straightConnector1">
                  <a:avLst/>
                </a:prstGeom>
                <a:solidFill>
                  <a:schemeClr val="accent1"/>
                </a:solidFill>
                <a:ln w="76200" cap="flat" cmpd="sng" algn="ctr">
                  <a:solidFill>
                    <a:schemeClr val="bg1"/>
                  </a:solidFill>
                  <a:prstDash val="solid"/>
                  <a:miter lim="800000"/>
                  <a:headEnd type="none" w="med" len="med"/>
                  <a:tailEnd type="triangle"/>
                </a:ln>
                <a:effectLst/>
              </p:spPr>
            </p:cxnSp>
          </p:grpSp>
          <p:sp>
            <p:nvSpPr>
              <p:cNvPr id="63" name="Rectangle 62">
                <a:extLst>
                  <a:ext uri="{FF2B5EF4-FFF2-40B4-BE49-F238E27FC236}">
                    <a16:creationId xmlns:a16="http://schemas.microsoft.com/office/drawing/2014/main" id="{CB1B5007-A9A4-E34B-ADCF-5A68EBE93E6E}"/>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a:extLst>
                  <a:ext uri="{FF2B5EF4-FFF2-40B4-BE49-F238E27FC236}">
                    <a16:creationId xmlns:a16="http://schemas.microsoft.com/office/drawing/2014/main" id="{EB0AC784-B944-7B46-AA41-333D123D5FFB}"/>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7" name="Group 56">
              <a:extLst>
                <a:ext uri="{FF2B5EF4-FFF2-40B4-BE49-F238E27FC236}">
                  <a16:creationId xmlns:a16="http://schemas.microsoft.com/office/drawing/2014/main" id="{E7EFBFA8-A8D1-C940-9C13-598F97C968F3}"/>
                </a:ext>
              </a:extLst>
            </p:cNvPr>
            <p:cNvGrpSpPr/>
            <p:nvPr userDrawn="1"/>
          </p:nvGrpSpPr>
          <p:grpSpPr>
            <a:xfrm>
              <a:off x="1530485" y="1290376"/>
              <a:ext cx="428489" cy="199072"/>
              <a:chOff x="1407460" y="1434503"/>
              <a:chExt cx="292608" cy="164592"/>
            </a:xfrm>
          </p:grpSpPr>
          <p:cxnSp>
            <p:nvCxnSpPr>
              <p:cNvPr id="60" name="Straight Connector 59">
                <a:extLst>
                  <a:ext uri="{FF2B5EF4-FFF2-40B4-BE49-F238E27FC236}">
                    <a16:creationId xmlns:a16="http://schemas.microsoft.com/office/drawing/2014/main" id="{574BF993-CEC0-B747-A125-54CD7250D39C}"/>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0283DCC-C976-0B4E-A7D5-CDA34F40E90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a:extLst>
                <a:ext uri="{FF2B5EF4-FFF2-40B4-BE49-F238E27FC236}">
                  <a16:creationId xmlns:a16="http://schemas.microsoft.com/office/drawing/2014/main" id="{AEDC817F-73A4-DE4F-BE77-B4C8992303B1}"/>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72">
              <a:extLst>
                <a:ext uri="{FF2B5EF4-FFF2-40B4-BE49-F238E27FC236}">
                  <a16:creationId xmlns:a16="http://schemas.microsoft.com/office/drawing/2014/main" id="{71BE686C-40D4-214F-BBB6-B96DDBE20BB6}"/>
                </a:ext>
                <a:ext uri="{C183D7F6-B498-43B3-948B-1728B52AA6E4}">
                  <adec:decorative xmlns:adec="http://schemas.microsoft.com/office/drawing/2017/decorative" val="1"/>
                </a:ext>
              </a:extLst>
            </p:cNvPr>
            <p:cNvSpPr/>
            <p:nvPr userDrawn="1"/>
          </p:nvSpPr>
          <p:spPr bwMode="gray">
            <a:xfrm>
              <a:off x="1738466" y="1489346"/>
              <a:ext cx="1141895" cy="22382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9" name="Template edition">
            <a:extLst>
              <a:ext uri="{FF2B5EF4-FFF2-40B4-BE49-F238E27FC236}">
                <a16:creationId xmlns:a16="http://schemas.microsoft.com/office/drawing/2014/main" id="{70330B21-2290-CF4C-AD56-5AFDE2B83BCD}"/>
              </a:ext>
            </a:extLst>
          </p:cNvPr>
          <p:cNvSpPr/>
          <p:nvPr userDrawn="1"/>
        </p:nvSpPr>
        <p:spPr bwMode="gray">
          <a:xfrm>
            <a:off x="495301" y="8573058"/>
            <a:ext cx="6774179" cy="99228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960" tIns="45720" rIns="457200" bIns="45720" numCol="1" spcCol="0" rtlCol="0" fromWordArt="0" anchor="ctr" anchorCtr="0" forceAA="0" compatLnSpc="1">
            <a:prstTxWarp prst="textNoShape">
              <a:avLst/>
            </a:prstTxWarp>
            <a:noAutofit/>
          </a:bodyPr>
          <a:lstStyle/>
          <a:p>
            <a:pPr algn="l">
              <a:spcBef>
                <a:spcPts val="500"/>
              </a:spcBef>
            </a:pPr>
            <a:r>
              <a:rPr lang="en-US" sz="1400" b="0" dirty="0">
                <a:solidFill>
                  <a:schemeClr val="bg1"/>
                </a:solidFill>
              </a:rPr>
              <a:t>Directions to install EAB chart templates and how to convert old files into the new templates are located in the PDF here: </a:t>
            </a:r>
          </a:p>
          <a:p>
            <a:pPr algn="l">
              <a:spcBef>
                <a:spcPts val="500"/>
              </a:spcBef>
            </a:pPr>
            <a:r>
              <a:rPr lang="en-US" sz="1400" b="0" u="sng" dirty="0">
                <a:solidFill>
                  <a:schemeClr val="bg1"/>
                </a:solidFill>
              </a:rPr>
              <a:t>https://</a:t>
            </a:r>
            <a:r>
              <a:rPr lang="en-US" sz="1400" b="0" u="sng" dirty="0" err="1">
                <a:solidFill>
                  <a:schemeClr val="bg1"/>
                </a:solidFill>
              </a:rPr>
              <a:t>eab.box.com</a:t>
            </a:r>
            <a:r>
              <a:rPr lang="en-US" sz="1400" b="0" u="sng" dirty="0">
                <a:solidFill>
                  <a:schemeClr val="bg1"/>
                </a:solidFill>
              </a:rPr>
              <a:t>/v/EAB-Templates.</a:t>
            </a:r>
          </a:p>
        </p:txBody>
      </p:sp>
      <p:sp>
        <p:nvSpPr>
          <p:cNvPr id="70" name="Triangle 69">
            <a:extLst>
              <a:ext uri="{FF2B5EF4-FFF2-40B4-BE49-F238E27FC236}">
                <a16:creationId xmlns:a16="http://schemas.microsoft.com/office/drawing/2014/main" id="{6B95501A-C2F9-7E41-8A5C-64A3913EC85A}"/>
              </a:ext>
            </a:extLst>
          </p:cNvPr>
          <p:cNvSpPr/>
          <p:nvPr userDrawn="1"/>
        </p:nvSpPr>
        <p:spPr bwMode="gray">
          <a:xfrm rot="5400000">
            <a:off x="987499" y="8737795"/>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Box 70">
            <a:extLst>
              <a:ext uri="{FF2B5EF4-FFF2-40B4-BE49-F238E27FC236}">
                <a16:creationId xmlns:a16="http://schemas.microsoft.com/office/drawing/2014/main" id="{389AAAC5-787A-8F4F-A1FB-EEB0620C8790}"/>
              </a:ext>
            </a:extLst>
          </p:cNvPr>
          <p:cNvSpPr txBox="1"/>
          <p:nvPr userDrawn="1"/>
        </p:nvSpPr>
        <p:spPr>
          <a:xfrm>
            <a:off x="4382497" y="2464665"/>
            <a:ext cx="2585111" cy="802784"/>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200" dirty="0"/>
              <a:t>Only use 7 main colors (in green boxes)</a:t>
            </a:r>
          </a:p>
          <a:p>
            <a:pPr marL="114300" indent="-114300">
              <a:spcBef>
                <a:spcPts val="500"/>
              </a:spcBef>
              <a:buFont typeface="Arial" panose="020B0604020202020204" pitchFamily="34" charset="0"/>
              <a:buChar char="•"/>
              <a:tabLst/>
            </a:pPr>
            <a:r>
              <a:rPr lang="en-US" sz="1200" dirty="0"/>
              <a:t>Do not use these 3 colors; </a:t>
            </a:r>
            <a:r>
              <a:rPr lang="en-US" sz="1200" b="0" i="0" dirty="0"/>
              <a:t>exception: charts (see below)</a:t>
            </a:r>
            <a:endParaRPr lang="en-US" sz="1200" dirty="0"/>
          </a:p>
        </p:txBody>
      </p:sp>
      <p:sp>
        <p:nvSpPr>
          <p:cNvPr id="72" name="TextBox 71">
            <a:extLst>
              <a:ext uri="{FF2B5EF4-FFF2-40B4-BE49-F238E27FC236}">
                <a16:creationId xmlns:a16="http://schemas.microsoft.com/office/drawing/2014/main" id="{EF4D42D9-EDD0-B946-A4D9-3DD281B2CDCC}"/>
              </a:ext>
            </a:extLst>
          </p:cNvPr>
          <p:cNvSpPr txBox="1"/>
          <p:nvPr userDrawn="1"/>
        </p:nvSpPr>
        <p:spPr bwMode="gray">
          <a:xfrm>
            <a:off x="4391186" y="3623573"/>
            <a:ext cx="2386981" cy="866904"/>
          </a:xfrm>
          <a:prstGeom prst="rect">
            <a:avLst/>
          </a:prstGeom>
          <a:noFill/>
        </p:spPr>
        <p:txBody>
          <a:bodyPr vert="horz" wrap="square" lIns="0" tIns="0" rIns="0" bIns="0" rtlCol="0">
            <a:spAutoFit/>
          </a:bodyPr>
          <a:lstStyle/>
          <a:p>
            <a:pPr>
              <a:spcBef>
                <a:spcPts val="500"/>
              </a:spcBef>
            </a:pPr>
            <a:r>
              <a:rPr lang="en-US" sz="1200" b="1" dirty="0"/>
              <a:t>Text Colors</a:t>
            </a:r>
          </a:p>
          <a:p>
            <a:pPr marL="114300" indent="-114300">
              <a:spcBef>
                <a:spcPts val="500"/>
              </a:spcBef>
              <a:buFont typeface="Arial" panose="020B0604020202020204" pitchFamily="34" charset="0"/>
              <a:buChar char="•"/>
              <a:tabLst/>
            </a:pPr>
            <a:r>
              <a:rPr lang="en-US" sz="1200" b="1" dirty="0"/>
              <a:t>ALL </a:t>
            </a:r>
            <a:r>
              <a:rPr lang="en-US" sz="1200" dirty="0"/>
              <a:t>text is dark gray</a:t>
            </a:r>
          </a:p>
          <a:p>
            <a:pPr marL="114300" indent="-114300">
              <a:spcBef>
                <a:spcPts val="500"/>
              </a:spcBef>
              <a:buFont typeface="Arial" panose="020B0604020202020204" pitchFamily="34" charset="0"/>
              <a:buChar char="•"/>
              <a:tabLst/>
            </a:pPr>
            <a:r>
              <a:rPr lang="en-US" sz="1200" b="1" dirty="0"/>
              <a:t>Exception: </a:t>
            </a:r>
            <a:r>
              <a:rPr lang="en-US" sz="1200" dirty="0"/>
              <a:t>large data numbers are orange or blue</a:t>
            </a:r>
          </a:p>
        </p:txBody>
      </p:sp>
    </p:spTree>
    <p:custDataLst>
      <p:tags r:id="rId1"/>
    </p:custDataLst>
    <p:extLst>
      <p:ext uri="{BB962C8B-B14F-4D97-AF65-F5344CB8AC3E}">
        <p14:creationId xmlns:p14="http://schemas.microsoft.com/office/powerpoint/2010/main" val="163560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Box Text">
    <p:spTree>
      <p:nvGrpSpPr>
        <p:cNvPr id="1" name=""/>
        <p:cNvGrpSpPr/>
        <p:nvPr/>
      </p:nvGrpSpPr>
      <p:grpSpPr>
        <a:xfrm>
          <a:off x="0" y="0"/>
          <a:ext cx="0" cy="0"/>
          <a:chOff x="0" y="0"/>
          <a:chExt cx="0" cy="0"/>
        </a:xfrm>
      </p:grpSpPr>
      <p:pic>
        <p:nvPicPr>
          <p:cNvPr id="13"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2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200">
                <a:solidFill>
                  <a:schemeClr val="accent3"/>
                </a:solidFill>
                <a:latin typeface="+mj-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Program Name Appears Here</a:t>
            </a:r>
          </a:p>
        </p:txBody>
      </p:sp>
      <p:sp>
        <p:nvSpPr>
          <p:cNvPr id="16" name="Top kicker"/>
          <p:cNvSpPr>
            <a:spLocks noGrp="1"/>
          </p:cNvSpPr>
          <p:nvPr>
            <p:ph type="body" sz="quarter" idx="29" hasCustomPrompt="1"/>
          </p:nvPr>
        </p:nvSpPr>
        <p:spPr bwMode="gray">
          <a:xfrm>
            <a:off x="2552700" y="1457663"/>
            <a:ext cx="274320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3" name="Title"/>
          <p:cNvSpPr>
            <a:spLocks noGrp="1"/>
          </p:cNvSpPr>
          <p:nvPr>
            <p:ph type="title" hasCustomPrompt="1"/>
          </p:nvPr>
        </p:nvSpPr>
        <p:spPr bwMode="gray">
          <a:xfrm>
            <a:off x="2552700" y="1716088"/>
            <a:ext cx="4711700" cy="276999"/>
          </a:xfrm>
        </p:spPr>
        <p:txBody>
          <a:bodyPr/>
          <a:lstStyle>
            <a:lvl1pPr>
              <a:defRPr>
                <a:solidFill>
                  <a:schemeClr val="accent3"/>
                </a:solidFill>
              </a:defRPr>
            </a:lvl1pPr>
          </a:lstStyle>
          <a:p>
            <a:r>
              <a:rPr lang="en-US" dirty="0"/>
              <a:t>Page Title – Rockwell 20pt Regular</a:t>
            </a:r>
          </a:p>
        </p:txBody>
      </p:sp>
      <p:sp>
        <p:nvSpPr>
          <p:cNvPr id="15" name="Subtitle"/>
          <p:cNvSpPr>
            <a:spLocks noGrp="1"/>
          </p:cNvSpPr>
          <p:nvPr>
            <p:ph type="body" sz="quarter" idx="28" hasCustomPrompt="1"/>
          </p:nvPr>
        </p:nvSpPr>
        <p:spPr bwMode="gray">
          <a:xfrm>
            <a:off x="2552700" y="2079282"/>
            <a:ext cx="47117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6" name="Left box title"/>
          <p:cNvSpPr>
            <a:spLocks noGrp="1"/>
          </p:cNvSpPr>
          <p:nvPr>
            <p:ph type="body" sz="quarter" idx="32" hasCustomPrompt="1"/>
          </p:nvPr>
        </p:nvSpPr>
        <p:spPr bwMode="gray">
          <a:xfrm>
            <a:off x="515252" y="1457663"/>
            <a:ext cx="1920240" cy="8091146"/>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27" name="Left box text"/>
          <p:cNvSpPr>
            <a:spLocks noGrp="1"/>
          </p:cNvSpPr>
          <p:nvPr>
            <p:ph type="body" sz="quarter" idx="33" hasCustomPrompt="1"/>
          </p:nvPr>
        </p:nvSpPr>
        <p:spPr bwMode="gray">
          <a:xfrm>
            <a:off x="515252" y="1720851"/>
            <a:ext cx="1920240" cy="7827962"/>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2"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9010" y="1348092"/>
            <a:ext cx="675539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9300760"/>
      </p:ext>
    </p:extLst>
  </p:cSld>
  <p:clrMapOvr>
    <a:masterClrMapping/>
  </p:clrMapOvr>
  <p:extLst>
    <p:ext uri="{DCECCB84-F9BA-43D5-87BE-67443E8EF086}">
      <p15:sldGuideLst xmlns:p15="http://schemas.microsoft.com/office/powerpoint/2012/main">
        <p15:guide id="1" pos="1608">
          <p15:clr>
            <a:srgbClr val="FBAE40"/>
          </p15:clr>
        </p15:guide>
        <p15:guide id="2" orient="horz" pos="10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yle Option #2">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3839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1"/>
    </p:custDataLst>
    <p:extLst>
      <p:ext uri="{BB962C8B-B14F-4D97-AF65-F5344CB8AC3E}">
        <p14:creationId xmlns:p14="http://schemas.microsoft.com/office/powerpoint/2010/main" val="2479252822"/>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1"/>
    </p:custDataLst>
    <p:extLst>
      <p:ext uri="{BB962C8B-B14F-4D97-AF65-F5344CB8AC3E}">
        <p14:creationId xmlns:p14="http://schemas.microsoft.com/office/powerpoint/2010/main" val="776081435"/>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oter Logo: Box Text">
    <p:spTree>
      <p:nvGrpSpPr>
        <p:cNvPr id="1" name=""/>
        <p:cNvGrpSpPr/>
        <p:nvPr/>
      </p:nvGrpSpPr>
      <p:grpSpPr>
        <a:xfrm>
          <a:off x="0" y="0"/>
          <a:ext cx="0" cy="0"/>
          <a:chOff x="0" y="0"/>
          <a:chExt cx="0" cy="0"/>
        </a:xfrm>
      </p:grpSpPr>
      <p:sp>
        <p:nvSpPr>
          <p:cNvPr id="13" name="Top kicker"/>
          <p:cNvSpPr>
            <a:spLocks noGrp="1"/>
          </p:cNvSpPr>
          <p:nvPr>
            <p:ph type="body" sz="quarter" idx="29" hasCustomPrompt="1"/>
          </p:nvPr>
        </p:nvSpPr>
        <p:spPr bwMode="gray">
          <a:xfrm>
            <a:off x="258332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0" name="Title"/>
          <p:cNvSpPr>
            <a:spLocks noGrp="1"/>
          </p:cNvSpPr>
          <p:nvPr>
            <p:ph type="title" hasCustomPrompt="1"/>
          </p:nvPr>
        </p:nvSpPr>
        <p:spPr bwMode="gray">
          <a:xfrm>
            <a:off x="2583325" y="700183"/>
            <a:ext cx="468107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Subtitle"/>
          <p:cNvSpPr>
            <a:spLocks noGrp="1"/>
          </p:cNvSpPr>
          <p:nvPr>
            <p:ph type="body" sz="quarter" idx="28" hasCustomPrompt="1"/>
          </p:nvPr>
        </p:nvSpPr>
        <p:spPr bwMode="gray">
          <a:xfrm>
            <a:off x="2583325" y="1110761"/>
            <a:ext cx="468107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Left box title"/>
          <p:cNvSpPr>
            <a:spLocks noGrp="1"/>
          </p:cNvSpPr>
          <p:nvPr>
            <p:ph type="body" sz="quarter" idx="32" hasCustomPrompt="1"/>
          </p:nvPr>
        </p:nvSpPr>
        <p:spPr bwMode="gray">
          <a:xfrm>
            <a:off x="504825" y="464479"/>
            <a:ext cx="1920240" cy="8965271"/>
          </a:xfrm>
          <a:ln w="12700">
            <a:solidFill>
              <a:schemeClr val="bg2">
                <a:lumMod val="75000"/>
              </a:schemeClr>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Left box text"/>
          <p:cNvSpPr>
            <a:spLocks noGrp="1"/>
          </p:cNvSpPr>
          <p:nvPr>
            <p:ph type="body" sz="quarter" idx="34" hasCustomPrompt="1"/>
          </p:nvPr>
        </p:nvSpPr>
        <p:spPr bwMode="gray">
          <a:xfrm>
            <a:off x="504825" y="744549"/>
            <a:ext cx="1920240" cy="8685201"/>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0" name="Footnote"/>
          <p:cNvSpPr>
            <a:spLocks noGrp="1"/>
          </p:cNvSpPr>
          <p:nvPr>
            <p:ph type="body" sz="quarter" idx="44" hasCustomPrompt="1"/>
          </p:nvPr>
        </p:nvSpPr>
        <p:spPr bwMode="gray">
          <a:xfrm>
            <a:off x="2590135" y="9215310"/>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531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8" name="Header line - decorative">
            <a:extLst>
              <a:ext uri="{C183D7F6-B498-43B3-948B-1728B52AA6E4}">
                <adec:decorative xmlns:adec="http://schemas.microsoft.com/office/drawing/2017/decorative" val="1"/>
              </a:ext>
            </a:extLst>
          </p:cNvPr>
          <p:cNvCxnSpPr/>
          <p:nvPr userDrawn="1"/>
        </p:nvCxnSpPr>
        <p:spPr bwMode="gray">
          <a:xfrm>
            <a:off x="2581275" y="1037059"/>
            <a:ext cx="4683125"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White box behind logo - decorative">
            <a:extLst>
              <a:ext uri="{FF2B5EF4-FFF2-40B4-BE49-F238E27FC236}">
                <a16:creationId xmlns:a16="http://schemas.microsoft.com/office/drawing/2014/main" id="{0B5D0E77-BD50-41A7-B54A-BB495E50701D}"/>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5" name="EAB logo - decorative">
            <a:extLst>
              <a:ext uri="{FF2B5EF4-FFF2-40B4-BE49-F238E27FC236}">
                <a16:creationId xmlns:a16="http://schemas.microsoft.com/office/drawing/2014/main" id="{37FD4F52-41F2-4D78-AA3B-ED02623304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6" name="Copyright - decorative">
            <a:extLst>
              <a:ext uri="{FF2B5EF4-FFF2-40B4-BE49-F238E27FC236}">
                <a16:creationId xmlns:a16="http://schemas.microsoft.com/office/drawing/2014/main" id="{DBF69BDA-7745-4A6A-AB70-30470D2F1429}"/>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1"/>
    </p:custDataLst>
    <p:extLst>
      <p:ext uri="{BB962C8B-B14F-4D97-AF65-F5344CB8AC3E}">
        <p14:creationId xmlns:p14="http://schemas.microsoft.com/office/powerpoint/2010/main" val="2526035238"/>
      </p:ext>
    </p:extLst>
  </p:cSld>
  <p:clrMapOvr>
    <a:masterClrMapping/>
  </p:clrMapOvr>
  <p:extLst>
    <p:ext uri="{DCECCB84-F9BA-43D5-87BE-67443E8EF086}">
      <p15:sldGuideLst xmlns:p15="http://schemas.microsoft.com/office/powerpoint/2012/main">
        <p15:guide id="1" pos="1626">
          <p15:clr>
            <a:srgbClr val="FBAE40"/>
          </p15:clr>
        </p15:guide>
        <p15:guide id="2" orient="horz" pos="5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yle Option #4">
    <p:bg bwMode="gray">
      <p:bgPr>
        <a:solidFill>
          <a:schemeClr val="accent5"/>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865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6" name="Bottom box bullets"/>
          <p:cNvSpPr>
            <a:spLocks noGrp="1"/>
          </p:cNvSpPr>
          <p:nvPr>
            <p:ph type="body" sz="quarter" idx="22" hasCustomPrompt="1"/>
          </p:nvPr>
        </p:nvSpPr>
        <p:spPr bwMode="gray">
          <a:xfrm>
            <a:off x="844906" y="8343721"/>
            <a:ext cx="6080760" cy="1200329"/>
          </a:xfrm>
          <a:prstGeom prst="rect">
            <a:avLst/>
          </a:prstGeom>
          <a:solidFill>
            <a:schemeClr val="bg2"/>
          </a:solidFill>
          <a:ln w="19050">
            <a:noFill/>
          </a:ln>
        </p:spPr>
        <p:txBody>
          <a:bodyPr lIns="274320" tIns="45720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sp>
        <p:nvSpPr>
          <p:cNvPr id="27" name="Bottom box header"/>
          <p:cNvSpPr>
            <a:spLocks noGrp="1"/>
          </p:cNvSpPr>
          <p:nvPr>
            <p:ph type="body" sz="quarter" idx="21" hasCustomPrompt="1"/>
          </p:nvPr>
        </p:nvSpPr>
        <p:spPr bwMode="gray">
          <a:xfrm>
            <a:off x="844905" y="8343721"/>
            <a:ext cx="5120640" cy="446276"/>
          </a:xfrm>
          <a:prstGeom prst="rect">
            <a:avLst/>
          </a:prstGeom>
          <a:noFill/>
        </p:spPr>
        <p:txBody>
          <a:bodyPr wrap="none" lIns="274320" tIns="182880" rIns="457200" bIns="91440" anchor="ctr" anchorCtr="0">
            <a:sp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510715496"/>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79370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Background pattern - decorative">
            <a:extLst>
              <a:ext uri="{FF2B5EF4-FFF2-40B4-BE49-F238E27FC236}">
                <a16:creationId xmlns:a16="http://schemas.microsoft.com/office/drawing/2014/main" id="{115AFE98-F74C-4CE5-BD45-BBF3CECF8D29}"/>
              </a:ext>
              <a:ext uri="{C183D7F6-B498-43B3-948B-1728B52AA6E4}">
                <adec:decorative xmlns:adec="http://schemas.microsoft.com/office/drawing/2017/decorative" val="1"/>
              </a:ext>
            </a:extLst>
          </p:cNvPr>
          <p:cNvPicPr>
            <a:picLocks noChangeAspect="1"/>
          </p:cNvPicPr>
          <p:nvPr userDrawn="1"/>
        </p:nvPicPr>
        <p:blipFill rotWithShape="1">
          <a:blip r:embed="rId3"/>
          <a:srcRect t="-1" b="1"/>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3126371"/>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935648"/>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8000" y="4397218"/>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ttitle"/>
          <p:cNvSpPr>
            <a:spLocks noGrp="1"/>
          </p:cNvSpPr>
          <p:nvPr>
            <p:ph type="body" sz="quarter" idx="16" hasCustomPrompt="1"/>
          </p:nvPr>
        </p:nvSpPr>
        <p:spPr bwMode="gray">
          <a:xfrm>
            <a:off x="508000" y="5456383"/>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8000" y="7056526"/>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2" orient="horz" pos="3312" userDrawn="1">
          <p15:clr>
            <a:srgbClr val="FBAE40"/>
          </p15:clr>
        </p15:guide>
        <p15:guide id="3" orient="horz" pos="34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6BCAB0B6-07B9-43A0-8E04-2BC88F58B1A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7772400" cy="10058400"/>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509588" y="4168783"/>
            <a:ext cx="434340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509588" y="5227948"/>
            <a:ext cx="434340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6" name="Bullets 1">
            <a:extLst>
              <a:ext uri="{FF2B5EF4-FFF2-40B4-BE49-F238E27FC236}">
                <a16:creationId xmlns:a16="http://schemas.microsoft.com/office/drawing/2014/main" id="{16734648-439B-4A03-9CBD-3A9912777478}"/>
              </a:ext>
            </a:extLst>
          </p:cNvPr>
          <p:cNvSpPr>
            <a:spLocks noGrp="1"/>
          </p:cNvSpPr>
          <p:nvPr>
            <p:ph type="body" sz="quarter" idx="18" hasCustomPrompt="1"/>
          </p:nvPr>
        </p:nvSpPr>
        <p:spPr>
          <a:xfrm>
            <a:off x="867667" y="8365345"/>
            <a:ext cx="2651760" cy="948978"/>
          </a:xfrm>
        </p:spPr>
        <p:txBody>
          <a:bodyPr/>
          <a:lstStyle>
            <a:lvl1pPr>
              <a:defRPr/>
            </a:lvl1p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Bullets 2">
            <a:extLst>
              <a:ext uri="{FF2B5EF4-FFF2-40B4-BE49-F238E27FC236}">
                <a16:creationId xmlns:a16="http://schemas.microsoft.com/office/drawing/2014/main" id="{95067720-CDD4-4FEA-BCB9-B026BD7F88F9}"/>
              </a:ext>
            </a:extLst>
          </p:cNvPr>
          <p:cNvSpPr>
            <a:spLocks noGrp="1"/>
          </p:cNvSpPr>
          <p:nvPr>
            <p:ph type="body" sz="quarter" idx="19" hasCustomPrompt="1"/>
          </p:nvPr>
        </p:nvSpPr>
        <p:spPr>
          <a:xfrm>
            <a:off x="4252973" y="8365345"/>
            <a:ext cx="2651760" cy="948978"/>
          </a:xfrm>
        </p:spPr>
        <p:txBody>
          <a:bodyPr/>
          <a:lstStyle/>
          <a:p>
            <a:pPr lvl="0"/>
            <a:r>
              <a:rPr lang="en-US" dirty="0"/>
              <a:t>Click to add bullets, Verdana 9pt Regular</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03283809"/>
      </p:ext>
    </p:extLst>
  </p:cSld>
  <p:clrMapOvr>
    <a:masterClrMapping/>
  </p:clrMapOvr>
  <p:extLst>
    <p:ext uri="{DCECCB84-F9BA-43D5-87BE-67443E8EF086}">
      <p15:sldGuideLst xmlns:p15="http://schemas.microsoft.com/office/powerpoint/2012/main">
        <p15:guide id="2" orient="horz" pos="3168" userDrawn="1">
          <p15:clr>
            <a:srgbClr val="FBAE40"/>
          </p15:clr>
        </p15:guide>
        <p15:guide id="3" orient="horz" pos="3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pic>
        <p:nvPicPr>
          <p:cNvPr id="16" name="Background pattern - decorative">
            <a:extLst>
              <a:ext uri="{FF2B5EF4-FFF2-40B4-BE49-F238E27FC236}">
                <a16:creationId xmlns:a16="http://schemas.microsoft.com/office/drawing/2014/main" id="{C7972A8F-D973-45F8-A509-414D7779376A}"/>
              </a:ext>
              <a:ext uri="{C183D7F6-B498-43B3-948B-1728B52AA6E4}">
                <adec:decorative xmlns:adec="http://schemas.microsoft.com/office/drawing/2017/decorative" val="1"/>
              </a:ext>
            </a:extLst>
          </p:cNvPr>
          <p:cNvPicPr>
            <a:picLocks noChangeAspect="1"/>
          </p:cNvPicPr>
          <p:nvPr userDrawn="1"/>
        </p:nvPicPr>
        <p:blipFill rotWithShape="1">
          <a:blip r:embed="rId3"/>
          <a:srcRect l="40" t="751" r="949" b="197"/>
          <a:stretch/>
        </p:blipFill>
        <p:spPr>
          <a:xfrm>
            <a:off x="0" y="0"/>
            <a:ext cx="7769223"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837583" y="1493202"/>
            <a:ext cx="1685547" cy="734569"/>
          </a:xfrm>
          <a:prstGeom prst="rect">
            <a:avLst/>
          </a:prstGeom>
          <a:noFill/>
          <a:ln>
            <a:noFill/>
          </a:ln>
        </p:spPr>
      </p:pic>
      <p:sp>
        <p:nvSpPr>
          <p:cNvPr id="10" name="Dark blue rectangle - decorative">
            <a:extLst>
              <a:ext uri="{FF2B5EF4-FFF2-40B4-BE49-F238E27FC236}">
                <a16:creationId xmlns:a16="http://schemas.microsoft.com/office/drawing/2014/main" id="{143B0F62-BF64-4679-B534-5CE07A0D0D27}"/>
              </a:ext>
            </a:extLst>
          </p:cNvPr>
          <p:cNvSpPr/>
          <p:nvPr userDrawn="1"/>
        </p:nvSpPr>
        <p:spPr bwMode="gray">
          <a:xfrm>
            <a:off x="969547" y="3260208"/>
            <a:ext cx="6802853" cy="3102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Lst>
          </p:cNvPr>
          <p:cNvSpPr/>
          <p:nvPr userDrawn="1"/>
        </p:nvSpPr>
        <p:spPr bwMode="gray">
          <a:xfrm>
            <a:off x="969549" y="6303577"/>
            <a:ext cx="6802851"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a:spLocks noGrp="1"/>
          </p:cNvSpPr>
          <p:nvPr>
            <p:ph type="title" hasCustomPrompt="1"/>
          </p:nvPr>
        </p:nvSpPr>
        <p:spPr bwMode="gray">
          <a:xfrm>
            <a:off x="1424944" y="4091226"/>
            <a:ext cx="5852160" cy="861774"/>
          </a:xfrm>
          <a:prstGeom prst="rect">
            <a:avLst/>
          </a:prstGeom>
        </p:spPr>
        <p:txBody>
          <a:bodyPr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424944" y="5148978"/>
            <a:ext cx="585216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424944" y="6424455"/>
            <a:ext cx="585216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837814875"/>
      </p:ext>
    </p:extLst>
  </p:cSld>
  <p:clrMapOvr>
    <a:masterClrMapping/>
  </p:clrMapOvr>
  <p:extLst>
    <p:ext uri="{DCECCB84-F9BA-43D5-87BE-67443E8EF086}">
      <p15:sldGuideLst xmlns:p15="http://schemas.microsoft.com/office/powerpoint/2012/main">
        <p15:guide id="1" pos="888" userDrawn="1">
          <p15:clr>
            <a:srgbClr val="FBAE40"/>
          </p15:clr>
        </p15:guide>
        <p15:guide id="2" orient="horz" pos="3120" userDrawn="1">
          <p15:clr>
            <a:srgbClr val="FBAE40"/>
          </p15:clr>
        </p15:guide>
        <p15:guide id="3" orient="horz" pos="3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4" name="Background pattern - decorative">
            <a:extLst>
              <a:ext uri="{FF2B5EF4-FFF2-40B4-BE49-F238E27FC236}">
                <a16:creationId xmlns:a16="http://schemas.microsoft.com/office/drawing/2014/main" id="{B5B35621-D9BC-477F-9714-D548F5C9E9A4}"/>
              </a:ext>
              <a:ext uri="{C183D7F6-B498-43B3-948B-1728B52AA6E4}">
                <adec:decorative xmlns:adec="http://schemas.microsoft.com/office/drawing/2017/decorative" val="1"/>
              </a:ext>
            </a:extLst>
          </p:cNvPr>
          <p:cNvPicPr>
            <a:picLocks noChangeAspect="1"/>
          </p:cNvPicPr>
          <p:nvPr userDrawn="1"/>
        </p:nvPicPr>
        <p:blipFill rotWithShape="1">
          <a:blip r:embed="rId3"/>
          <a:srcRect l="977" t="463" r="-625" b="-113"/>
          <a:stretch/>
        </p:blipFill>
        <p:spPr>
          <a:xfrm>
            <a:off x="0" y="0"/>
            <a:ext cx="7772400" cy="10058400"/>
          </a:xfrm>
          <a:prstGeom prst="rect">
            <a:avLst/>
          </a:prstGeom>
        </p:spPr>
      </p:pic>
      <p:sp>
        <p:nvSpPr>
          <p:cNvPr id="10" name="Dark blue rectangle - decorative">
            <a:extLst>
              <a:ext uri="{FF2B5EF4-FFF2-40B4-BE49-F238E27FC236}">
                <a16:creationId xmlns:a16="http://schemas.microsoft.com/office/drawing/2014/main" id="{143B0F62-BF64-4679-B534-5CE07A0D0D27}"/>
              </a:ext>
              <a:ext uri="{C183D7F6-B498-43B3-948B-1728B52AA6E4}">
                <adec:decorative xmlns:adec="http://schemas.microsoft.com/office/drawing/2017/decorative" val="1"/>
              </a:ext>
            </a:extLst>
          </p:cNvPr>
          <p:cNvSpPr/>
          <p:nvPr userDrawn="1"/>
        </p:nvSpPr>
        <p:spPr bwMode="gray">
          <a:xfrm>
            <a:off x="974684" y="0"/>
            <a:ext cx="4197096" cy="63628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right blue rectangle - decorative">
            <a:extLst>
              <a:ext uri="{FF2B5EF4-FFF2-40B4-BE49-F238E27FC236}">
                <a16:creationId xmlns:a16="http://schemas.microsoft.com/office/drawing/2014/main" id="{8AEA634A-40DF-4C08-B1AE-EE784E0DEDE3}"/>
              </a:ext>
              <a:ext uri="{C183D7F6-B498-43B3-948B-1728B52AA6E4}">
                <adec:decorative xmlns:adec="http://schemas.microsoft.com/office/drawing/2017/decorative" val="1"/>
              </a:ext>
            </a:extLst>
          </p:cNvPr>
          <p:cNvSpPr/>
          <p:nvPr userDrawn="1"/>
        </p:nvSpPr>
        <p:spPr bwMode="gray">
          <a:xfrm>
            <a:off x="974684" y="6293303"/>
            <a:ext cx="41970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right blue tab - decorative">
            <a:extLst>
              <a:ext uri="{FF2B5EF4-FFF2-40B4-BE49-F238E27FC236}">
                <a16:creationId xmlns:a16="http://schemas.microsoft.com/office/drawing/2014/main" id="{CF2873F3-D2EE-44E6-89F1-EEBA9B5A4FDE}"/>
              </a:ext>
              <a:ext uri="{C183D7F6-B498-43B3-948B-1728B52AA6E4}">
                <adec:decorative xmlns:adec="http://schemas.microsoft.com/office/drawing/2017/decorative" val="1"/>
              </a:ext>
            </a:extLst>
          </p:cNvPr>
          <p:cNvSpPr/>
          <p:nvPr userDrawn="1"/>
        </p:nvSpPr>
        <p:spPr bwMode="gray">
          <a:xfrm>
            <a:off x="0" y="1147279"/>
            <a:ext cx="2806700" cy="704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EAB logo" descr="EAB logo">
            <a:extLst>
              <a:ext uri="{FF2B5EF4-FFF2-40B4-BE49-F238E27FC236}">
                <a16:creationId xmlns:a16="http://schemas.microsoft.com/office/drawing/2014/main" id="{5D13251F-1B1A-49B4-A27C-DC14144C7982}"/>
              </a:ext>
            </a:extLst>
          </p:cNvPr>
          <p:cNvPicPr>
            <a:picLocks noChangeAspect="1"/>
          </p:cNvPicPr>
          <p:nvPr userDrawn="1"/>
        </p:nvPicPr>
        <p:blipFill>
          <a:blip r:embed="rId4"/>
          <a:stretch>
            <a:fillRect/>
          </a:stretch>
        </p:blipFill>
        <p:spPr>
          <a:xfrm>
            <a:off x="1204911" y="1240491"/>
            <a:ext cx="1309598" cy="530352"/>
          </a:xfrm>
          <a:prstGeom prst="rect">
            <a:avLst/>
          </a:prstGeom>
        </p:spPr>
      </p:pic>
      <p:sp>
        <p:nvSpPr>
          <p:cNvPr id="9" name="Title"/>
          <p:cNvSpPr>
            <a:spLocks noGrp="1"/>
          </p:cNvSpPr>
          <p:nvPr>
            <p:ph type="title" hasCustomPrompt="1"/>
          </p:nvPr>
        </p:nvSpPr>
        <p:spPr bwMode="gray">
          <a:xfrm>
            <a:off x="1219200" y="3503174"/>
            <a:ext cx="3703320" cy="1292662"/>
          </a:xfrm>
          <a:prstGeom prst="rect">
            <a:avLst/>
          </a:prstGeom>
        </p:spPr>
        <p:txBody>
          <a:bodyPr wrap="square" lIns="0" tIns="0" rIns="0" bIns="0" anchor="b" anchorCtr="0">
            <a:spAutoFit/>
          </a:bodyPr>
          <a:lstStyle>
            <a:lvl1pPr>
              <a:lnSpc>
                <a:spcPct val="100000"/>
              </a:lnSpc>
              <a:defRPr sz="2800" b="0" spc="0" baseline="0">
                <a:solidFill>
                  <a:schemeClr val="bg1"/>
                </a:solidFill>
              </a:defRPr>
            </a:lvl1pPr>
          </a:lstStyle>
          <a:p>
            <a:r>
              <a:rPr lang="en-US" dirty="0"/>
              <a:t>Document Title – Rockwell 28pt Regular, Title Case</a:t>
            </a:r>
          </a:p>
        </p:txBody>
      </p:sp>
      <p:sp>
        <p:nvSpPr>
          <p:cNvPr id="11" name="Subtitle"/>
          <p:cNvSpPr>
            <a:spLocks noGrp="1"/>
          </p:cNvSpPr>
          <p:nvPr>
            <p:ph type="body" sz="quarter" idx="16" hasCustomPrompt="1"/>
          </p:nvPr>
        </p:nvSpPr>
        <p:spPr bwMode="gray">
          <a:xfrm>
            <a:off x="1219200" y="4991814"/>
            <a:ext cx="370332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tx2"/>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12" name="Program name"/>
          <p:cNvSpPr>
            <a:spLocks noGrp="1"/>
          </p:cNvSpPr>
          <p:nvPr>
            <p:ph type="body" sz="quarter" idx="17" hasCustomPrompt="1"/>
          </p:nvPr>
        </p:nvSpPr>
        <p:spPr bwMode="gray">
          <a:xfrm>
            <a:off x="1219200" y="6414181"/>
            <a:ext cx="37033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Tree>
    <p:custDataLst>
      <p:tags r:id="rId1"/>
    </p:custDataLst>
    <p:extLst>
      <p:ext uri="{BB962C8B-B14F-4D97-AF65-F5344CB8AC3E}">
        <p14:creationId xmlns:p14="http://schemas.microsoft.com/office/powerpoint/2010/main" val="935000537"/>
      </p:ext>
    </p:extLst>
  </p:cSld>
  <p:clrMapOvr>
    <a:masterClrMapping/>
  </p:clrMapOvr>
  <p:extLst>
    <p:ext uri="{DCECCB84-F9BA-43D5-87BE-67443E8EF086}">
      <p15:sldGuideLst xmlns:p15="http://schemas.microsoft.com/office/powerpoint/2012/main">
        <p15:guide id="1" pos="768" userDrawn="1">
          <p15:clr>
            <a:srgbClr val="FBAE40"/>
          </p15:clr>
        </p15:guide>
        <p15:guide id="2" orient="horz" pos="5040" userDrawn="1">
          <p15:clr>
            <a:srgbClr val="FBAE40"/>
          </p15:clr>
        </p15:guide>
        <p15:guide id="3" orient="horz" pos="4680" userDrawn="1">
          <p15:clr>
            <a:srgbClr val="FBAE40"/>
          </p15:clr>
        </p15:guide>
        <p15:guide id="4" pos="30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P-20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099" y="8416659"/>
            <a:ext cx="771829"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1,700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 name="Green box 1 - decorative">
            <a:extLs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43" name="Green box 2 - decorative">
            <a:extLst>
              <a:ext uri="{FF2B5EF4-FFF2-40B4-BE49-F238E27FC236}">
                <a16:creationId xmlns:a16="http://schemas.microsoft.com/office/drawing/2014/main" id="{0178A2A4-CAF3-4AC5-88B7-C7FB50DACE15}"/>
              </a:ext>
              <a:ext uri="{C183D7F6-B498-43B3-948B-1728B52AA6E4}">
                <adec:decorative xmlns:adec="http://schemas.microsoft.com/office/drawing/2017/decorative" val="1"/>
              </a:ext>
            </a:extLst>
          </p:cNvPr>
          <p:cNvSpPr txBox="1">
            <a:spLocks/>
          </p:cNvSpPr>
          <p:nvPr userDrawn="1"/>
        </p:nvSpPr>
        <p:spPr bwMode="gray">
          <a:xfrm>
            <a:off x="7920695" y="2774910"/>
            <a:ext cx="1682205" cy="1177245"/>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rPr>
              <a:t>https://eab.box.com/v/</a:t>
            </a:r>
            <a:br>
              <a:rPr lang="en-US" sz="900" dirty="0">
                <a:solidFill>
                  <a:schemeClr val="bg1"/>
                </a:solidFill>
                <a:latin typeface="+mn-lt"/>
                <a:cs typeface="Arial" panose="020B0604020202020204" pitchFamily="34" charset="0"/>
              </a:rPr>
            </a:br>
            <a:r>
              <a:rPr lang="en-US" sz="900" dirty="0">
                <a:solidFill>
                  <a:schemeClr val="bg1"/>
                </a:solidFill>
                <a:latin typeface="+mn-lt"/>
                <a:cs typeface="Arial" panose="020B0604020202020204" pitchFamily="34" charset="0"/>
              </a:rPr>
              <a:t>EAB-Branding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lang="en-US" sz="900" dirty="0">
              <a:solidFill>
                <a:schemeClr val="bg1"/>
              </a:solidFill>
              <a:latin typeface="+mn-lt"/>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i="1" dirty="0">
                <a:solidFill>
                  <a:schemeClr val="bg1"/>
                </a:solidFill>
                <a:latin typeface="+mn-lt"/>
                <a:cs typeface="Arial" panose="020B0604020202020204" pitchFamily="34" charset="0"/>
              </a:rPr>
              <a:t>Last edited: 4/17/20</a:t>
            </a:r>
          </a:p>
        </p:txBody>
      </p:sp>
    </p:spTree>
    <p:custDataLst>
      <p:tags r:id="rId1"/>
    </p:custDataLst>
    <p:extLst>
      <p:ext uri="{BB962C8B-B14F-4D97-AF65-F5344CB8AC3E}">
        <p14:creationId xmlns:p14="http://schemas.microsoft.com/office/powerpoint/2010/main" val="1996926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AB In-Brief: customizable">
    <p:spTree>
      <p:nvGrpSpPr>
        <p:cNvPr id="1" name=""/>
        <p:cNvGrpSpPr/>
        <p:nvPr/>
      </p:nvGrpSpPr>
      <p:grpSpPr>
        <a:xfrm>
          <a:off x="0" y="0"/>
          <a:ext cx="0" cy="0"/>
          <a:chOff x="0" y="0"/>
          <a:chExt cx="0" cy="0"/>
        </a:xfrm>
      </p:grpSpPr>
      <p:sp>
        <p:nvSpPr>
          <p:cNvPr id="11" name="Dark blue background - decorative">
            <a:extLst>
              <a:ext uri="{C183D7F6-B498-43B3-948B-1728B52AA6E4}">
                <adec:decorative xmlns:adec="http://schemas.microsoft.com/office/drawing/2017/decorative" val="1"/>
              </a:ext>
            </a:extLst>
          </p:cNvPr>
          <p:cNvSpPr/>
          <p:nvPr userDrawn="1"/>
        </p:nvSpPr>
        <p:spPr bwMode="gray">
          <a:xfrm>
            <a:off x="0" y="1687414"/>
            <a:ext cx="7772400" cy="607161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9" name="Pattern - decorative">
            <a:extLst>
              <a:ext uri="{FF2B5EF4-FFF2-40B4-BE49-F238E27FC236}">
                <a16:creationId xmlns:a16="http://schemas.microsoft.com/office/drawing/2014/main" id="{5ECA291D-6378-4CA9-A8BF-22FCE847A3E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532" y="1680881"/>
            <a:ext cx="7775464" cy="6092964"/>
          </a:xfrm>
          <a:prstGeom prst="rect">
            <a:avLst/>
          </a:prstGeom>
        </p:spPr>
      </p:pic>
      <p:sp>
        <p:nvSpPr>
          <p:cNvPr id="10" name="Teal background - decorative">
            <a:extLst>
              <a:ext uri="{C183D7F6-B498-43B3-948B-1728B52AA6E4}">
                <adec:decorative xmlns:adec="http://schemas.microsoft.com/office/drawing/2017/decorative" val="1"/>
              </a:ext>
            </a:extLst>
          </p:cNvPr>
          <p:cNvSpPr/>
          <p:nvPr userDrawn="1"/>
        </p:nvSpPr>
        <p:spPr bwMode="gray">
          <a:xfrm>
            <a:off x="0" y="7759259"/>
            <a:ext cx="7772400" cy="1645920"/>
          </a:xfrm>
          <a:prstGeom prst="rect">
            <a:avLst/>
          </a:pr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9" name="Dark blue circle - decorative">
            <a:extLst>
              <a:ext uri="{FF2B5EF4-FFF2-40B4-BE49-F238E27FC236}">
                <a16:creationId xmlns:a16="http://schemas.microsoft.com/office/drawing/2014/main" id="{9E2598D1-1031-41A4-9CC5-592E92575571}"/>
              </a:ext>
              <a:ext uri="{C183D7F6-B498-43B3-948B-1728B52AA6E4}">
                <adec:decorative xmlns:adec="http://schemas.microsoft.com/office/drawing/2017/decorative" val="1"/>
              </a:ext>
            </a:extLst>
          </p:cNvPr>
          <p:cNvSpPr/>
          <p:nvPr userDrawn="1"/>
        </p:nvSpPr>
        <p:spPr bwMode="gray">
          <a:xfrm>
            <a:off x="1685720" y="2475024"/>
            <a:ext cx="4248116" cy="424811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0" name="Wheel - decorative">
            <a:extLst>
              <a:ext uri="{FF2B5EF4-FFF2-40B4-BE49-F238E27FC236}">
                <a16:creationId xmlns:a16="http://schemas.microsoft.com/office/drawing/2014/main" id="{7A333803-82C5-4B8C-99DE-2F441766D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518950" y="2217993"/>
            <a:ext cx="4734498" cy="4737543"/>
          </a:xfrm>
          <a:prstGeom prst="rect">
            <a:avLst/>
          </a:prstGeom>
        </p:spPr>
      </p:pic>
      <p:pic>
        <p:nvPicPr>
          <p:cNvPr id="38" name="EAB logo" descr="EAB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526006" y="511917"/>
            <a:ext cx="1672937" cy="640080"/>
          </a:xfrm>
          <a:prstGeom prst="rect">
            <a:avLst/>
          </a:prstGeom>
        </p:spPr>
      </p:pic>
      <p:sp>
        <p:nvSpPr>
          <p:cNvPr id="80" name="We help schools">
            <a:extLst>
              <a:ext uri="{FF2B5EF4-FFF2-40B4-BE49-F238E27FC236}">
                <a16:creationId xmlns:a16="http://schemas.microsoft.com/office/drawing/2014/main" id="{73DA6C91-4C61-470E-ACD5-43D32BA6F39E}"/>
              </a:ext>
            </a:extLst>
          </p:cNvPr>
          <p:cNvSpPr txBox="1"/>
          <p:nvPr userDrawn="1"/>
        </p:nvSpPr>
        <p:spPr bwMode="gray">
          <a:xfrm>
            <a:off x="3319646" y="585736"/>
            <a:ext cx="3954420" cy="492443"/>
          </a:xfrm>
          <a:prstGeom prst="rect">
            <a:avLst/>
          </a:prstGeom>
          <a:noFill/>
        </p:spPr>
        <p:txBody>
          <a:bodyPr wrap="square" lIns="0" tIns="0" rIns="0" bIns="0" rtlCol="0">
            <a:spAutoFit/>
          </a:bodyPr>
          <a:lstStyle/>
          <a:p>
            <a:pPr algn="r">
              <a:spcBef>
                <a:spcPts val="500"/>
              </a:spcBef>
            </a:pPr>
            <a:r>
              <a:rPr lang="en-US" sz="1600" b="1" dirty="0">
                <a:solidFill>
                  <a:schemeClr val="tx1"/>
                </a:solidFill>
                <a:latin typeface="+mj-lt"/>
              </a:rPr>
              <a:t>We help schools support students </a:t>
            </a:r>
            <a:br>
              <a:rPr lang="en-US" sz="1600" b="1" dirty="0">
                <a:solidFill>
                  <a:schemeClr val="tx1"/>
                </a:solidFill>
                <a:latin typeface="+mj-lt"/>
              </a:rPr>
            </a:br>
            <a:r>
              <a:rPr lang="en-US" sz="1600" dirty="0">
                <a:solidFill>
                  <a:schemeClr val="tx1"/>
                </a:solidFill>
                <a:latin typeface="+mj-lt"/>
              </a:rPr>
              <a:t>from enrollment to graduation and beyond</a:t>
            </a:r>
          </a:p>
        </p:txBody>
      </p:sp>
      <p:sp>
        <p:nvSpPr>
          <p:cNvPr id="81" name="K-12, etc.">
            <a:extLst>
              <a:ext uri="{FF2B5EF4-FFF2-40B4-BE49-F238E27FC236}">
                <a16:creationId xmlns:a16="http://schemas.microsoft.com/office/drawing/2014/main" id="{83218E2B-0367-4773-A3B3-732404F18A28}"/>
              </a:ext>
            </a:extLst>
          </p:cNvPr>
          <p:cNvSpPr/>
          <p:nvPr userDrawn="1"/>
        </p:nvSpPr>
        <p:spPr>
          <a:xfrm>
            <a:off x="0" y="9637282"/>
            <a:ext cx="7772400" cy="153167"/>
          </a:xfrm>
          <a:prstGeom prst="rect">
            <a:avLst/>
          </a:prstGeom>
        </p:spPr>
        <p:txBody>
          <a:bodyPr wrap="square" lIns="0" tIns="0" rIns="0" bIns="0">
            <a:spAutoFit/>
          </a:bodyPr>
          <a:lstStyle/>
          <a:p>
            <a:pPr algn="ctr">
              <a:spcBef>
                <a:spcPts val="500"/>
              </a:spcBef>
            </a:pPr>
            <a:r>
              <a:rPr lang="en-US" sz="980" spc="-10" baseline="0" dirty="0">
                <a:solidFill>
                  <a:schemeClr val="tx1"/>
                </a:solidFill>
              </a:rPr>
              <a:t>P-20    |    Community Colleges     |   Four-Year Colleges and Universities    |    Graduate and Adult Learning</a:t>
            </a:r>
          </a:p>
        </p:txBody>
      </p:sp>
      <p:sp>
        <p:nvSpPr>
          <p:cNvPr id="51" name="Find and enroll">
            <a:extLst>
              <a:ext uri="{FF2B5EF4-FFF2-40B4-BE49-F238E27FC236}">
                <a16:creationId xmlns:a16="http://schemas.microsoft.com/office/drawing/2014/main" id="{C1B8F579-B133-4A37-A557-CE7E1DD4EBE4}"/>
              </a:ext>
            </a:extLst>
          </p:cNvPr>
          <p:cNvSpPr txBox="1"/>
          <p:nvPr userDrawn="1"/>
        </p:nvSpPr>
        <p:spPr bwMode="gray">
          <a:xfrm>
            <a:off x="689508" y="1884079"/>
            <a:ext cx="188968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Find and enroll your right-fit students</a:t>
            </a:r>
          </a:p>
        </p:txBody>
      </p:sp>
      <p:sp>
        <p:nvSpPr>
          <p:cNvPr id="52" name="Support and graduate">
            <a:extLst>
              <a:ext uri="{FF2B5EF4-FFF2-40B4-BE49-F238E27FC236}">
                <a16:creationId xmlns:a16="http://schemas.microsoft.com/office/drawing/2014/main" id="{836F57B4-DAB0-4125-9E93-C27227FAB16F}"/>
              </a:ext>
            </a:extLst>
          </p:cNvPr>
          <p:cNvSpPr txBox="1"/>
          <p:nvPr userDrawn="1"/>
        </p:nvSpPr>
        <p:spPr bwMode="gray">
          <a:xfrm>
            <a:off x="5451814" y="1884079"/>
            <a:ext cx="2022241"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Support and graduate more students</a:t>
            </a:r>
          </a:p>
        </p:txBody>
      </p:sp>
      <p:sp>
        <p:nvSpPr>
          <p:cNvPr id="53" name="Prepare your institution">
            <a:extLst>
              <a:ext uri="{FF2B5EF4-FFF2-40B4-BE49-F238E27FC236}">
                <a16:creationId xmlns:a16="http://schemas.microsoft.com/office/drawing/2014/main" id="{1C2B59D9-6616-4E93-A631-E2A853E5C163}"/>
              </a:ext>
            </a:extLst>
          </p:cNvPr>
          <p:cNvSpPr txBox="1"/>
          <p:nvPr userDrawn="1"/>
        </p:nvSpPr>
        <p:spPr bwMode="gray">
          <a:xfrm>
            <a:off x="2977016" y="7109606"/>
            <a:ext cx="2148887" cy="494366"/>
          </a:xfrm>
          <a:prstGeom prst="rect">
            <a:avLst/>
          </a:prstGeom>
          <a:noFill/>
        </p:spPr>
        <p:txBody>
          <a:bodyPr wrap="square" lIns="0" tIns="0" rIns="0" bIns="0" numCol="1" spcCol="457200" rtlCol="0">
            <a:spAutoFit/>
          </a:bodyPr>
          <a:lstStyle/>
          <a:p>
            <a:pPr marL="45720" indent="0">
              <a:lnSpc>
                <a:spcPct val="120000"/>
              </a:lnSpc>
              <a:spcBef>
                <a:spcPts val="400"/>
              </a:spcBef>
              <a:buClr>
                <a:schemeClr val="tx2"/>
              </a:buClr>
              <a:buFont typeface="Verdana" panose="020B0604030504040204" pitchFamily="34" charset="0"/>
              <a:buNone/>
            </a:pPr>
            <a:r>
              <a:rPr lang="en-US" sz="1400" dirty="0">
                <a:solidFill>
                  <a:schemeClr val="bg1"/>
                </a:solidFill>
                <a:latin typeface="+mj-lt"/>
              </a:rPr>
              <a:t>Prepare your institution </a:t>
            </a:r>
            <a:br>
              <a:rPr lang="en-US" sz="1400" dirty="0">
                <a:solidFill>
                  <a:schemeClr val="bg1"/>
                </a:solidFill>
                <a:latin typeface="+mj-lt"/>
              </a:rPr>
            </a:br>
            <a:r>
              <a:rPr lang="en-US" sz="1400" dirty="0">
                <a:solidFill>
                  <a:schemeClr val="bg1"/>
                </a:solidFill>
                <a:latin typeface="+mj-lt"/>
              </a:rPr>
              <a:t>for the future</a:t>
            </a:r>
          </a:p>
        </p:txBody>
      </p:sp>
      <p:sp>
        <p:nvSpPr>
          <p:cNvPr id="55" name="TextBox 54">
            <a:extLst>
              <a:ext uri="{FF2B5EF4-FFF2-40B4-BE49-F238E27FC236}">
                <a16:creationId xmlns:a16="http://schemas.microsoft.com/office/drawing/2014/main" id="{B1004CC9-476F-4478-BE25-EB2BD33A8E62}"/>
              </a:ext>
            </a:extLst>
          </p:cNvPr>
          <p:cNvSpPr txBox="1"/>
          <p:nvPr userDrawn="1"/>
        </p:nvSpPr>
        <p:spPr bwMode="gray">
          <a:xfrm>
            <a:off x="764459" y="8153023"/>
            <a:ext cx="1699869"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ROOTED</a:t>
            </a:r>
            <a:r>
              <a:rPr lang="en-US" sz="900" b="1" dirty="0">
                <a:solidFill>
                  <a:schemeClr val="accent5"/>
                </a:solidFill>
              </a:rPr>
              <a:t> IN RESEARCH</a:t>
            </a:r>
          </a:p>
        </p:txBody>
      </p:sp>
      <p:sp>
        <p:nvSpPr>
          <p:cNvPr id="57" name="TextBox 56">
            <a:extLst>
              <a:ext uri="{FF2B5EF4-FFF2-40B4-BE49-F238E27FC236}">
                <a16:creationId xmlns:a16="http://schemas.microsoft.com/office/drawing/2014/main" id="{E209634F-7FA2-4302-9920-1D6BC869C440}"/>
              </a:ext>
            </a:extLst>
          </p:cNvPr>
          <p:cNvSpPr txBox="1"/>
          <p:nvPr userDrawn="1"/>
        </p:nvSpPr>
        <p:spPr bwMode="gray">
          <a:xfrm>
            <a:off x="764459" y="8416659"/>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7,500</a:t>
            </a:r>
            <a:r>
              <a:rPr lang="en-US" sz="1600" baseline="30000" dirty="0">
                <a:solidFill>
                  <a:schemeClr val="accent4"/>
                </a:solidFill>
                <a:latin typeface="+mj-lt"/>
              </a:rPr>
              <a:t>+</a:t>
            </a:r>
          </a:p>
        </p:txBody>
      </p:sp>
      <p:sp>
        <p:nvSpPr>
          <p:cNvPr id="56" name="TextBox 55">
            <a:extLst>
              <a:ext uri="{FF2B5EF4-FFF2-40B4-BE49-F238E27FC236}">
                <a16:creationId xmlns:a16="http://schemas.microsoft.com/office/drawing/2014/main" id="{D7E8BF2E-F2E1-48AB-9091-56D50585A2AC}"/>
              </a:ext>
            </a:extLst>
          </p:cNvPr>
          <p:cNvSpPr txBox="1"/>
          <p:nvPr userDrawn="1"/>
        </p:nvSpPr>
        <p:spPr bwMode="gray">
          <a:xfrm>
            <a:off x="1412924" y="8435745"/>
            <a:ext cx="887358"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Peer-tested </a:t>
            </a:r>
            <a:br>
              <a:rPr lang="en-US" sz="900" dirty="0">
                <a:solidFill>
                  <a:schemeClr val="accent5"/>
                </a:solidFill>
                <a:latin typeface="+mn-lt"/>
              </a:rPr>
            </a:br>
            <a:r>
              <a:rPr lang="en-US" sz="900" dirty="0">
                <a:solidFill>
                  <a:schemeClr val="accent5"/>
                </a:solidFill>
                <a:latin typeface="+mn-lt"/>
              </a:rPr>
              <a:t>best practices</a:t>
            </a:r>
          </a:p>
        </p:txBody>
      </p:sp>
      <p:sp>
        <p:nvSpPr>
          <p:cNvPr id="59" name="TextBox 58">
            <a:extLst>
              <a:ext uri="{FF2B5EF4-FFF2-40B4-BE49-F238E27FC236}">
                <a16:creationId xmlns:a16="http://schemas.microsoft.com/office/drawing/2014/main" id="{3F991FB7-E05D-477E-B634-326787DFAC31}"/>
              </a:ext>
            </a:extLst>
          </p:cNvPr>
          <p:cNvSpPr txBox="1"/>
          <p:nvPr userDrawn="1"/>
        </p:nvSpPr>
        <p:spPr bwMode="gray">
          <a:xfrm>
            <a:off x="764459" y="8801073"/>
            <a:ext cx="728918"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500</a:t>
            </a:r>
            <a:r>
              <a:rPr lang="en-US" sz="1600" baseline="30000" dirty="0">
                <a:solidFill>
                  <a:schemeClr val="accent4"/>
                </a:solidFill>
                <a:latin typeface="+mj-lt"/>
              </a:rPr>
              <a:t>+</a:t>
            </a:r>
          </a:p>
        </p:txBody>
      </p:sp>
      <p:sp>
        <p:nvSpPr>
          <p:cNvPr id="58" name="TextBox 57">
            <a:extLst>
              <a:ext uri="{FF2B5EF4-FFF2-40B4-BE49-F238E27FC236}">
                <a16:creationId xmlns:a16="http://schemas.microsoft.com/office/drawing/2014/main" id="{AF304C63-A4CD-4EF6-ADB0-B283B1851BC7}"/>
              </a:ext>
            </a:extLst>
          </p:cNvPr>
          <p:cNvSpPr txBox="1"/>
          <p:nvPr userDrawn="1"/>
        </p:nvSpPr>
        <p:spPr bwMode="gray">
          <a:xfrm>
            <a:off x="1412923" y="8820158"/>
            <a:ext cx="1434883"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Enrollment innovations tested annually</a:t>
            </a:r>
          </a:p>
        </p:txBody>
      </p:sp>
      <p:sp>
        <p:nvSpPr>
          <p:cNvPr id="64" name="TextBox 63">
            <a:extLst>
              <a:ext uri="{FF2B5EF4-FFF2-40B4-BE49-F238E27FC236}">
                <a16:creationId xmlns:a16="http://schemas.microsoft.com/office/drawing/2014/main" id="{BB0ABCC8-E38F-4887-A08B-F429B5438C06}"/>
              </a:ext>
            </a:extLst>
          </p:cNvPr>
          <p:cNvSpPr txBox="1"/>
          <p:nvPr userDrawn="1"/>
        </p:nvSpPr>
        <p:spPr bwMode="gray">
          <a:xfrm>
            <a:off x="3159100" y="8153023"/>
            <a:ext cx="176301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ADVANTAGE OF SCALE</a:t>
            </a:r>
          </a:p>
        </p:txBody>
      </p:sp>
      <p:sp>
        <p:nvSpPr>
          <p:cNvPr id="66" name="TextBox 65">
            <a:extLst>
              <a:ext uri="{FF2B5EF4-FFF2-40B4-BE49-F238E27FC236}">
                <a16:creationId xmlns:a16="http://schemas.microsoft.com/office/drawing/2014/main" id="{DF7D7D46-C7FC-493B-825B-A4126D0289E3}"/>
              </a:ext>
            </a:extLst>
          </p:cNvPr>
          <p:cNvSpPr txBox="1"/>
          <p:nvPr userDrawn="1"/>
        </p:nvSpPr>
        <p:spPr bwMode="gray">
          <a:xfrm>
            <a:off x="3159100" y="8416659"/>
            <a:ext cx="621744" cy="246221"/>
          </a:xfrm>
          <a:prstGeom prst="rect">
            <a:avLst/>
          </a:prstGeom>
          <a:noFill/>
        </p:spPr>
        <p:txBody>
          <a:bodyPr wrap="square" lIns="0" tIns="0" rIns="0" bIns="0" rtlCol="0">
            <a:spAutoFit/>
          </a:bodyPr>
          <a:lstStyle/>
          <a:p>
            <a:pPr>
              <a:spcBef>
                <a:spcPts val="500"/>
              </a:spcBef>
            </a:pPr>
            <a:r>
              <a:rPr lang="en-US" sz="1600" dirty="0">
                <a:solidFill>
                  <a:schemeClr val="accent4"/>
                </a:solidFill>
                <a:latin typeface="+mj-lt"/>
              </a:rPr>
              <a:t>1,700</a:t>
            </a:r>
            <a:r>
              <a:rPr lang="en-US" sz="1600" baseline="30000" dirty="0">
                <a:solidFill>
                  <a:schemeClr val="accent4"/>
                </a:solidFill>
                <a:latin typeface="+mj-lt"/>
              </a:rPr>
              <a:t>+</a:t>
            </a:r>
          </a:p>
        </p:txBody>
      </p:sp>
      <p:sp>
        <p:nvSpPr>
          <p:cNvPr id="65" name="TextBox 64">
            <a:extLst>
              <a:ext uri="{FF2B5EF4-FFF2-40B4-BE49-F238E27FC236}">
                <a16:creationId xmlns:a16="http://schemas.microsoft.com/office/drawing/2014/main" id="{D2434DCA-F44D-47A0-BE61-437E789910BD}"/>
              </a:ext>
            </a:extLst>
          </p:cNvPr>
          <p:cNvSpPr txBox="1"/>
          <p:nvPr userDrawn="1"/>
        </p:nvSpPr>
        <p:spPr bwMode="gray">
          <a:xfrm>
            <a:off x="3807565" y="8435745"/>
            <a:ext cx="834666"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Institutions </a:t>
            </a:r>
            <a:br>
              <a:rPr lang="en-US" sz="900" dirty="0">
                <a:solidFill>
                  <a:schemeClr val="accent5"/>
                </a:solidFill>
                <a:latin typeface="+mn-lt"/>
              </a:rPr>
            </a:br>
            <a:r>
              <a:rPr lang="en-US" sz="900" dirty="0">
                <a:solidFill>
                  <a:schemeClr val="accent5"/>
                </a:solidFill>
                <a:latin typeface="+mn-lt"/>
              </a:rPr>
              <a:t>served</a:t>
            </a:r>
          </a:p>
        </p:txBody>
      </p:sp>
      <p:sp>
        <p:nvSpPr>
          <p:cNvPr id="68" name="TextBox 67">
            <a:extLst>
              <a:ext uri="{FF2B5EF4-FFF2-40B4-BE49-F238E27FC236}">
                <a16:creationId xmlns:a16="http://schemas.microsoft.com/office/drawing/2014/main" id="{2558063F-B2BD-4C12-B0B9-84CE2A76F68F}"/>
              </a:ext>
            </a:extLst>
          </p:cNvPr>
          <p:cNvSpPr txBox="1"/>
          <p:nvPr userDrawn="1"/>
        </p:nvSpPr>
        <p:spPr bwMode="gray">
          <a:xfrm>
            <a:off x="3159100" y="8801073"/>
            <a:ext cx="621744"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4 M</a:t>
            </a:r>
            <a:r>
              <a:rPr lang="en-US" sz="1600" baseline="30000" dirty="0">
                <a:solidFill>
                  <a:schemeClr val="accent4"/>
                </a:solidFill>
                <a:latin typeface="+mj-lt"/>
              </a:rPr>
              <a:t>+</a:t>
            </a:r>
          </a:p>
        </p:txBody>
      </p:sp>
      <p:sp>
        <p:nvSpPr>
          <p:cNvPr id="67" name="TextBox 66">
            <a:extLst>
              <a:ext uri="{FF2B5EF4-FFF2-40B4-BE49-F238E27FC236}">
                <a16:creationId xmlns:a16="http://schemas.microsoft.com/office/drawing/2014/main" id="{C4897C24-46D8-4EB0-8A48-D597B4E2D04D}"/>
              </a:ext>
            </a:extLst>
          </p:cNvPr>
          <p:cNvSpPr txBox="1"/>
          <p:nvPr userDrawn="1"/>
        </p:nvSpPr>
        <p:spPr bwMode="gray">
          <a:xfrm>
            <a:off x="3807564" y="8820158"/>
            <a:ext cx="1193575" cy="276999"/>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Students supported by our SSMS</a:t>
            </a:r>
          </a:p>
        </p:txBody>
      </p:sp>
      <p:sp>
        <p:nvSpPr>
          <p:cNvPr id="73" name="TextBox 72">
            <a:extLst>
              <a:ext uri="{FF2B5EF4-FFF2-40B4-BE49-F238E27FC236}">
                <a16:creationId xmlns:a16="http://schemas.microsoft.com/office/drawing/2014/main" id="{33A53908-3F92-41FA-8450-B2621AB94DA4}"/>
              </a:ext>
            </a:extLst>
          </p:cNvPr>
          <p:cNvSpPr txBox="1"/>
          <p:nvPr userDrawn="1"/>
        </p:nvSpPr>
        <p:spPr bwMode="gray">
          <a:xfrm>
            <a:off x="5359909" y="8153023"/>
            <a:ext cx="2207352" cy="165110"/>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1000" b="1" dirty="0">
                <a:solidFill>
                  <a:schemeClr val="accent5"/>
                </a:solidFill>
              </a:rPr>
              <a:t>WE DELIVER RESULTS</a:t>
            </a:r>
          </a:p>
        </p:txBody>
      </p:sp>
      <p:sp>
        <p:nvSpPr>
          <p:cNvPr id="75" name="TextBox 74">
            <a:extLst>
              <a:ext uri="{FF2B5EF4-FFF2-40B4-BE49-F238E27FC236}">
                <a16:creationId xmlns:a16="http://schemas.microsoft.com/office/drawing/2014/main" id="{4F55E6ED-4E89-4B16-9536-823FADC8DE61}"/>
              </a:ext>
            </a:extLst>
          </p:cNvPr>
          <p:cNvSpPr txBox="1"/>
          <p:nvPr userDrawn="1"/>
        </p:nvSpPr>
        <p:spPr bwMode="gray">
          <a:xfrm>
            <a:off x="5359909" y="8416659"/>
            <a:ext cx="520201" cy="246221"/>
          </a:xfrm>
          <a:prstGeom prst="rect">
            <a:avLst/>
          </a:prstGeom>
          <a:noFill/>
        </p:spPr>
        <p:txBody>
          <a:bodyPr wrap="square" lIns="0" tIns="0" rIns="0" bIns="0" rtlCol="0">
            <a:spAutoFit/>
          </a:bodyPr>
          <a:lstStyle/>
          <a:p>
            <a:pPr>
              <a:spcBef>
                <a:spcPts val="500"/>
              </a:spcBef>
            </a:pPr>
            <a:r>
              <a:rPr lang="en-US" sz="1600" baseline="0" dirty="0">
                <a:solidFill>
                  <a:schemeClr val="accent4"/>
                </a:solidFill>
                <a:latin typeface="+mj-lt"/>
              </a:rPr>
              <a:t>95%</a:t>
            </a:r>
            <a:endParaRPr lang="en-US" sz="1600" baseline="30000" dirty="0">
              <a:solidFill>
                <a:schemeClr val="accent4"/>
              </a:solidFill>
              <a:latin typeface="+mj-lt"/>
            </a:endParaRPr>
          </a:p>
        </p:txBody>
      </p:sp>
      <p:sp>
        <p:nvSpPr>
          <p:cNvPr id="74" name="TextBox 73">
            <a:extLst>
              <a:ext uri="{FF2B5EF4-FFF2-40B4-BE49-F238E27FC236}">
                <a16:creationId xmlns:a16="http://schemas.microsoft.com/office/drawing/2014/main" id="{60A751A7-E4E7-4C97-8947-8982D7D85A12}"/>
              </a:ext>
            </a:extLst>
          </p:cNvPr>
          <p:cNvSpPr txBox="1"/>
          <p:nvPr userDrawn="1"/>
        </p:nvSpPr>
        <p:spPr bwMode="gray">
          <a:xfrm>
            <a:off x="5848040" y="8435745"/>
            <a:ext cx="1461050" cy="553998"/>
          </a:xfrm>
          <a:prstGeom prst="rect">
            <a:avLst/>
          </a:prstGeom>
          <a:noFill/>
        </p:spPr>
        <p:txBody>
          <a:bodyPr wrap="square" lIns="0" tIns="0" rIns="0" bIns="0" rtlCol="0">
            <a:spAutoFit/>
          </a:bodyPr>
          <a:lstStyle/>
          <a:p>
            <a:pPr algn="l">
              <a:spcBef>
                <a:spcPts val="500"/>
              </a:spcBef>
            </a:pPr>
            <a:r>
              <a:rPr lang="en-US" sz="900" dirty="0">
                <a:solidFill>
                  <a:schemeClr val="accent5"/>
                </a:solidFill>
                <a:latin typeface="+mn-lt"/>
              </a:rPr>
              <a:t>Of our partners continue with us year after year, reflecting the goals we </a:t>
            </a:r>
            <a:br>
              <a:rPr lang="en-US" sz="900" dirty="0">
                <a:solidFill>
                  <a:schemeClr val="accent5"/>
                </a:solidFill>
                <a:latin typeface="+mn-lt"/>
              </a:rPr>
            </a:br>
            <a:r>
              <a:rPr lang="en-US" sz="900" b="1" dirty="0">
                <a:solidFill>
                  <a:schemeClr val="accent5"/>
                </a:solidFill>
                <a:latin typeface="+mn-lt"/>
              </a:rPr>
              <a:t>achieve together</a:t>
            </a:r>
          </a:p>
        </p:txBody>
      </p:sp>
      <p:cxnSp>
        <p:nvCxnSpPr>
          <p:cNvPr id="48" name="Top horizontal line - decorative">
            <a:extLst>
              <a:ext uri="{FF2B5EF4-FFF2-40B4-BE49-F238E27FC236}">
                <a16:creationId xmlns:a16="http://schemas.microsoft.com/office/drawing/2014/main" id="{F78D7AAC-4007-4B14-9CE0-557D827F38DB}"/>
              </a:ext>
              <a:ext uri="{C183D7F6-B498-43B3-948B-1728B52AA6E4}">
                <adec:decorative xmlns:adec="http://schemas.microsoft.com/office/drawing/2017/decorative" val="1"/>
              </a:ext>
            </a:extLst>
          </p:cNvPr>
          <p:cNvCxnSpPr>
            <a:cxnSpLocks/>
          </p:cNvCxnSpPr>
          <p:nvPr userDrawn="1"/>
        </p:nvCxnSpPr>
        <p:spPr bwMode="gray">
          <a:xfrm flipV="1">
            <a:off x="0" y="1686786"/>
            <a:ext cx="7772400" cy="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Chevron 1 - decorative">
            <a:extLst>
              <a:ext uri="{FF2B5EF4-FFF2-40B4-BE49-F238E27FC236}">
                <a16:creationId xmlns:a16="http://schemas.microsoft.com/office/drawing/2014/main" id="{1AD12E28-B4A0-434D-B290-263B081867C8}"/>
              </a:ext>
              <a:ext uri="{C183D7F6-B498-43B3-948B-1728B52AA6E4}">
                <adec:decorative xmlns:adec="http://schemas.microsoft.com/office/drawing/2017/decorative" val="1"/>
              </a:ext>
            </a:extLst>
          </p:cNvPr>
          <p:cNvSpPr/>
          <p:nvPr userDrawn="1"/>
        </p:nvSpPr>
        <p:spPr bwMode="gray">
          <a:xfrm rot="8100000">
            <a:off x="583772"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3" name="Chevron 2 - decorative">
            <a:extLst>
              <a:ext uri="{FF2B5EF4-FFF2-40B4-BE49-F238E27FC236}">
                <a16:creationId xmlns:a16="http://schemas.microsoft.com/office/drawing/2014/main" id="{BFD1CDE1-8D6C-4582-B4DE-A58F73855211}"/>
              </a:ext>
              <a:ext uri="{C183D7F6-B498-43B3-948B-1728B52AA6E4}">
                <adec:decorative xmlns:adec="http://schemas.microsoft.com/office/drawing/2017/decorative" val="1"/>
              </a:ext>
            </a:extLst>
          </p:cNvPr>
          <p:cNvSpPr/>
          <p:nvPr userDrawn="1"/>
        </p:nvSpPr>
        <p:spPr bwMode="gray">
          <a:xfrm rot="8100000">
            <a:off x="5345010" y="1986307"/>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84" name="Chevron 3 - decorative">
            <a:extLst>
              <a:ext uri="{FF2B5EF4-FFF2-40B4-BE49-F238E27FC236}">
                <a16:creationId xmlns:a16="http://schemas.microsoft.com/office/drawing/2014/main" id="{DF3E074C-4045-439F-9AA0-4E077E12EA86}"/>
              </a:ext>
              <a:ext uri="{C183D7F6-B498-43B3-948B-1728B52AA6E4}">
                <adec:decorative xmlns:adec="http://schemas.microsoft.com/office/drawing/2017/decorative" val="1"/>
              </a:ext>
            </a:extLst>
          </p:cNvPr>
          <p:cNvSpPr/>
          <p:nvPr userDrawn="1"/>
        </p:nvSpPr>
        <p:spPr bwMode="gray">
          <a:xfrm rot="8100000">
            <a:off x="2871791" y="7214993"/>
            <a:ext cx="56768" cy="5848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1587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nvGrpSpPr>
          <p:cNvPr id="46" name="Chevron circle 1 - decorative">
            <a:extLst>
              <a:ext uri="{FF2B5EF4-FFF2-40B4-BE49-F238E27FC236}">
                <a16:creationId xmlns:a16="http://schemas.microsoft.com/office/drawing/2014/main" id="{7F9E40BA-ADFA-4219-9DE3-0AC75F602CC9}"/>
              </a:ext>
              <a:ext uri="{C183D7F6-B498-43B3-948B-1728B52AA6E4}">
                <adec:decorative xmlns:adec="http://schemas.microsoft.com/office/drawing/2017/decorative" val="1"/>
              </a:ext>
            </a:extLst>
          </p:cNvPr>
          <p:cNvGrpSpPr/>
          <p:nvPr userDrawn="1"/>
        </p:nvGrpSpPr>
        <p:grpSpPr bwMode="gray">
          <a:xfrm>
            <a:off x="515315" y="8141380"/>
            <a:ext cx="178717" cy="178717"/>
            <a:chOff x="4812593" y="3156606"/>
            <a:chExt cx="316374" cy="316374"/>
          </a:xfrm>
          <a:solidFill>
            <a:srgbClr val="E0F1F1"/>
          </a:solidFill>
        </p:grpSpPr>
        <p:sp>
          <p:nvSpPr>
            <p:cNvPr id="47" name="Circle 1 - decorative">
              <a:extLst>
                <a:ext uri="{FF2B5EF4-FFF2-40B4-BE49-F238E27FC236}">
                  <a16:creationId xmlns:a16="http://schemas.microsoft.com/office/drawing/2014/main" id="{3384983B-EC3D-40BE-8499-7A59D2B31975}"/>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54" name="Chev 1 - decorative">
              <a:extLst>
                <a:ext uri="{FF2B5EF4-FFF2-40B4-BE49-F238E27FC236}">
                  <a16:creationId xmlns:a16="http://schemas.microsoft.com/office/drawing/2014/main" id="{525E3F66-561F-4A20-B644-55A9BEFE1FC4}"/>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5" name="Chevron circle 2 - decorative">
            <a:extLst>
              <a:ext uri="{FF2B5EF4-FFF2-40B4-BE49-F238E27FC236}">
                <a16:creationId xmlns:a16="http://schemas.microsoft.com/office/drawing/2014/main" id="{456952FF-9ADC-4BC4-B2B8-AF7B22D8242B}"/>
              </a:ext>
              <a:ext uri="{C183D7F6-B498-43B3-948B-1728B52AA6E4}">
                <adec:decorative xmlns:adec="http://schemas.microsoft.com/office/drawing/2017/decorative" val="1"/>
              </a:ext>
            </a:extLst>
          </p:cNvPr>
          <p:cNvGrpSpPr/>
          <p:nvPr userDrawn="1"/>
        </p:nvGrpSpPr>
        <p:grpSpPr bwMode="gray">
          <a:xfrm>
            <a:off x="2903335" y="8141380"/>
            <a:ext cx="178717" cy="178717"/>
            <a:chOff x="4812593" y="3156606"/>
            <a:chExt cx="316374" cy="316374"/>
          </a:xfrm>
          <a:solidFill>
            <a:srgbClr val="E0F1F1"/>
          </a:solidFill>
        </p:grpSpPr>
        <p:sp>
          <p:nvSpPr>
            <p:cNvPr id="86" name="Circle 2 - decorative">
              <a:extLst>
                <a:ext uri="{FF2B5EF4-FFF2-40B4-BE49-F238E27FC236}">
                  <a16:creationId xmlns:a16="http://schemas.microsoft.com/office/drawing/2014/main" id="{44D038DD-5A28-4B49-996E-04DA685FA011}"/>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7" name="Chev 2 - decorative">
              <a:extLst>
                <a:ext uri="{FF2B5EF4-FFF2-40B4-BE49-F238E27FC236}">
                  <a16:creationId xmlns:a16="http://schemas.microsoft.com/office/drawing/2014/main" id="{5A294007-6426-4EEE-AA58-27F4653BFEFB}"/>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8" name="Chevron circle 3 - decorative">
            <a:extLst>
              <a:ext uri="{FF2B5EF4-FFF2-40B4-BE49-F238E27FC236}">
                <a16:creationId xmlns:a16="http://schemas.microsoft.com/office/drawing/2014/main" id="{836CEA6A-0C43-4586-9E33-C40FCFACB1BF}"/>
              </a:ext>
              <a:ext uri="{C183D7F6-B498-43B3-948B-1728B52AA6E4}">
                <adec:decorative xmlns:adec="http://schemas.microsoft.com/office/drawing/2017/decorative" val="1"/>
              </a:ext>
            </a:extLst>
          </p:cNvPr>
          <p:cNvGrpSpPr/>
          <p:nvPr userDrawn="1"/>
        </p:nvGrpSpPr>
        <p:grpSpPr bwMode="gray">
          <a:xfrm>
            <a:off x="5096855" y="8141380"/>
            <a:ext cx="178717" cy="178717"/>
            <a:chOff x="4812593" y="3156606"/>
            <a:chExt cx="316374" cy="316374"/>
          </a:xfrm>
          <a:solidFill>
            <a:srgbClr val="E0F1F1"/>
          </a:solidFill>
        </p:grpSpPr>
        <p:sp>
          <p:nvSpPr>
            <p:cNvPr id="89" name="Circle 3 - decorative">
              <a:extLst>
                <a:ext uri="{FF2B5EF4-FFF2-40B4-BE49-F238E27FC236}">
                  <a16:creationId xmlns:a16="http://schemas.microsoft.com/office/drawing/2014/main" id="{A1ABDD78-22E2-47F0-A570-C2AF41000D08}"/>
                </a:ext>
                <a:ext uri="{C183D7F6-B498-43B3-948B-1728B52AA6E4}">
                  <adec:decorative xmlns:adec="http://schemas.microsoft.com/office/drawing/2017/decorative" val="1"/>
                </a:ext>
              </a:extLst>
            </p:cNvPr>
            <p:cNvSpPr/>
            <p:nvPr/>
          </p:nvSpPr>
          <p:spPr bwMode="gray">
            <a:xfrm>
              <a:off x="4812593" y="3156606"/>
              <a:ext cx="316374" cy="316374"/>
            </a:xfrm>
            <a:prstGeom prst="ellipse">
              <a:avLst/>
            </a:prstGeom>
            <a:grp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90" name="Chev 3 - decorative">
              <a:extLst>
                <a:ext uri="{FF2B5EF4-FFF2-40B4-BE49-F238E27FC236}">
                  <a16:creationId xmlns:a16="http://schemas.microsoft.com/office/drawing/2014/main" id="{54D0B160-99CF-48C5-93D5-CE5392C1D923}"/>
                </a:ext>
                <a:ext uri="{C183D7F6-B498-43B3-948B-1728B52AA6E4}">
                  <adec:decorative xmlns:adec="http://schemas.microsoft.com/office/drawing/2017/decorative" val="1"/>
                </a:ext>
              </a:extLst>
            </p:cNvPr>
            <p:cNvSpPr/>
            <p:nvPr/>
          </p:nvSpPr>
          <p:spPr bwMode="gray">
            <a:xfrm rot="8100000">
              <a:off x="4899383" y="3263021"/>
              <a:ext cx="100494"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grpFill/>
            <a:ln w="1587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42" name="White circle - decorative">
            <a:extLst>
              <a:ext uri="{FF2B5EF4-FFF2-40B4-BE49-F238E27FC236}">
                <a16:creationId xmlns:a16="http://schemas.microsoft.com/office/drawing/2014/main" id="{13E9CB6F-D560-45A1-A422-B45778BB2F25}"/>
              </a:ext>
              <a:ext uri="{C183D7F6-B498-43B3-948B-1728B52AA6E4}">
                <adec:decorative xmlns:adec="http://schemas.microsoft.com/office/drawing/2017/decorative" val="1"/>
              </a:ext>
            </a:extLst>
          </p:cNvPr>
          <p:cNvSpPr>
            <a:spLocks noChangeAspect="1"/>
          </p:cNvSpPr>
          <p:nvPr userDrawn="1"/>
        </p:nvSpPr>
        <p:spPr bwMode="gray">
          <a:xfrm>
            <a:off x="2843783" y="3547427"/>
            <a:ext cx="2084832" cy="2084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Green box 1 - decorative">
            <a:extLst>
              <a:ext uri="{FF2B5EF4-FFF2-40B4-BE49-F238E27FC236}">
                <a16:creationId xmlns:a16="http://schemas.microsoft.com/office/drawing/2014/main" id="{527C0040-5316-4A5A-AE00-8359523445A2}"/>
              </a:ext>
              <a:ext uri="{C183D7F6-B498-43B3-948B-1728B52AA6E4}">
                <adec:decorative xmlns:adec="http://schemas.microsoft.com/office/drawing/2017/decorative" val="1"/>
              </a:ext>
            </a:extLst>
          </p:cNvPr>
          <p:cNvSpPr txBox="1">
            <a:spLocks/>
          </p:cNvSpPr>
          <p:nvPr userDrawn="1"/>
        </p:nvSpPr>
        <p:spPr bwMode="gray">
          <a:xfrm>
            <a:off x="7922382" y="1419395"/>
            <a:ext cx="1682206" cy="1079957"/>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000" b="1" dirty="0">
                <a:solidFill>
                  <a:schemeClr val="bg1"/>
                </a:solidFill>
                <a:latin typeface="+mn-lt"/>
                <a:cs typeface="Arial" panose="020B0604020202020204" pitchFamily="34" charset="0"/>
              </a:rPr>
              <a:t>DO NOT EDIT THIS SLIDE FOR ANY PURPOSE</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a:t>
            </a:r>
            <a:b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please contact:</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endParaRPr kumimoji="0" lang="en-US" sz="900" b="1"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p:txBody>
      </p:sp>
      <p:sp>
        <p:nvSpPr>
          <p:cNvPr id="60" name="Green box 2 - decorative">
            <a:extLst>
              <a:ext uri="{FF2B5EF4-FFF2-40B4-BE49-F238E27FC236}">
                <a16:creationId xmlns:a16="http://schemas.microsoft.com/office/drawing/2014/main" id="{38CCAE34-D90C-4A72-A199-3E29B4C907C8}"/>
              </a:ext>
              <a:ext uri="{C183D7F6-B498-43B3-948B-1728B52AA6E4}">
                <adec:decorative xmlns:adec="http://schemas.microsoft.com/office/drawing/2017/decorative" val="1"/>
              </a:ext>
            </a:extLst>
          </p:cNvPr>
          <p:cNvSpPr txBox="1">
            <a:spLocks/>
          </p:cNvSpPr>
          <p:nvPr userDrawn="1"/>
        </p:nvSpPr>
        <p:spPr bwMode="gray">
          <a:xfrm>
            <a:off x="7920695" y="2774910"/>
            <a:ext cx="1682205" cy="1177245"/>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mn-lt"/>
                <a:cs typeface="Arial" panose="020B0604020202020204" pitchFamily="34" charset="0"/>
              </a:rPr>
              <a:t>Script can be </a:t>
            </a:r>
            <a:br>
              <a:rPr lang="en-US" sz="1100" b="1" dirty="0">
                <a:solidFill>
                  <a:schemeClr val="bg1"/>
                </a:solidFill>
                <a:latin typeface="+mn-lt"/>
                <a:cs typeface="Arial" panose="020B0604020202020204" pitchFamily="34" charset="0"/>
              </a:rPr>
            </a:br>
            <a:r>
              <a:rPr lang="en-US" sz="1100" b="1" dirty="0">
                <a:solidFill>
                  <a:schemeClr val="bg1"/>
                </a:solidFill>
                <a:latin typeface="+mn-lt"/>
                <a:cs typeface="Arial" panose="020B0604020202020204" pitchFamily="34" charset="0"/>
              </a:rPr>
              <a:t>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dirty="0">
                <a:solidFill>
                  <a:schemeClr val="bg1"/>
                </a:solidFill>
                <a:latin typeface="+mn-lt"/>
                <a:cs typeface="Arial" panose="020B0604020202020204" pitchFamily="34" charset="0"/>
              </a:rPr>
              <a:t>https://eab.box.com/v/</a:t>
            </a:r>
            <a:br>
              <a:rPr lang="en-US" sz="900" dirty="0">
                <a:solidFill>
                  <a:schemeClr val="bg1"/>
                </a:solidFill>
                <a:latin typeface="+mn-lt"/>
                <a:cs typeface="Arial" panose="020B0604020202020204" pitchFamily="34" charset="0"/>
              </a:rPr>
            </a:br>
            <a:r>
              <a:rPr lang="en-US" sz="900" dirty="0">
                <a:solidFill>
                  <a:schemeClr val="bg1"/>
                </a:solidFill>
                <a:latin typeface="+mn-lt"/>
                <a:cs typeface="Arial" panose="020B0604020202020204" pitchFamily="34" charset="0"/>
              </a:rPr>
              <a:t>EAB-Branding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lang="en-US" sz="900" dirty="0">
              <a:solidFill>
                <a:schemeClr val="bg1"/>
              </a:solidFill>
              <a:latin typeface="+mn-lt"/>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900" i="1" dirty="0">
                <a:solidFill>
                  <a:schemeClr val="bg1"/>
                </a:solidFill>
                <a:latin typeface="+mn-lt"/>
                <a:cs typeface="Arial" panose="020B0604020202020204" pitchFamily="34" charset="0"/>
              </a:rPr>
              <a:t>Last edited: 4/17/20</a:t>
            </a:r>
          </a:p>
        </p:txBody>
      </p:sp>
    </p:spTree>
    <p:custDataLst>
      <p:tags r:id="rId1"/>
    </p:custDataLst>
    <p:extLst>
      <p:ext uri="{BB962C8B-B14F-4D97-AF65-F5344CB8AC3E}">
        <p14:creationId xmlns:p14="http://schemas.microsoft.com/office/powerpoint/2010/main" val="14736824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sp>
        <p:nvSpPr>
          <p:cNvPr id="20" name="Executive director names - decorative">
            <a:extLst>
              <a:ext uri="{C183D7F6-B498-43B3-948B-1728B52AA6E4}">
                <adec:decorative xmlns:adec="http://schemas.microsoft.com/office/drawing/2017/decorative" val="1"/>
              </a:ext>
            </a:extLst>
          </p:cNvPr>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1"/>
              </a:ext>
            </a:extLst>
          </p:cNvPr>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18" name="Consultant names - decorative">
            <a:extLst>
              <a:ext uri="{C183D7F6-B498-43B3-948B-1728B52AA6E4}">
                <adec:decorative xmlns:adec="http://schemas.microsoft.com/office/drawing/2017/decorative" val="1"/>
              </a:ext>
            </a:extLst>
          </p:cNvPr>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1"/>
              </a:ext>
            </a:extLst>
          </p:cNvPr>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6" name="Project director names - decorative">
            <a:extLst>
              <a:ext uri="{C183D7F6-B498-43B3-948B-1728B52AA6E4}">
                <adec:decorative xmlns:adec="http://schemas.microsoft.com/office/drawing/2017/decorative" val="1"/>
              </a:ext>
            </a:extLst>
          </p:cNvPr>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4" name="Project director - decorative">
            <a:extLst>
              <a:ext uri="{C183D7F6-B498-43B3-948B-1728B52AA6E4}">
                <adec:decorative xmlns:adec="http://schemas.microsoft.com/office/drawing/2017/decorative" val="1"/>
              </a:ext>
            </a:extLst>
          </p:cNvPr>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33"/>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bg2">
                    <a:lumMod val="75000"/>
                  </a:schemeClr>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bg2">
                    <a:lumMod val="75000"/>
                  </a:schemeClr>
                </a:solidFill>
                <a:effectLst/>
                <a:uLnTx/>
                <a:uFillTx/>
                <a:latin typeface="+mn-lt"/>
                <a:ea typeface="+mn-ea"/>
                <a:cs typeface="+mn-cs"/>
              </a:rPr>
              <a:t>©2020 by EAB. All Rights Reserved. </a:t>
            </a:r>
          </a:p>
        </p:txBody>
      </p:sp>
    </p:spTree>
    <p:custDataLst>
      <p:tags r:id="rId32"/>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50" r:id="rId3"/>
    <p:sldLayoutId id="2147483685" r:id="rId4"/>
    <p:sldLayoutId id="2147483686" r:id="rId5"/>
    <p:sldLayoutId id="2147483687" r:id="rId6"/>
    <p:sldLayoutId id="2147483669" r:id="rId7"/>
    <p:sldLayoutId id="2147483692" r:id="rId8"/>
    <p:sldLayoutId id="2147483653" r:id="rId9"/>
    <p:sldLayoutId id="2147483654" r:id="rId10"/>
    <p:sldLayoutId id="2147483680" r:id="rId11"/>
    <p:sldLayoutId id="2147483681" r:id="rId12"/>
    <p:sldLayoutId id="2147483682" r:id="rId13"/>
    <p:sldLayoutId id="2147483663" r:id="rId14"/>
    <p:sldLayoutId id="2147483664" r:id="rId15"/>
    <p:sldLayoutId id="2147483665" r:id="rId16"/>
    <p:sldLayoutId id="2147483675" r:id="rId17"/>
    <p:sldLayoutId id="2147483676" r:id="rId18"/>
    <p:sldLayoutId id="2147483677" r:id="rId19"/>
    <p:sldLayoutId id="2147483678" r:id="rId20"/>
    <p:sldLayoutId id="2147483671" r:id="rId21"/>
    <p:sldLayoutId id="2147483672" r:id="rId22"/>
    <p:sldLayoutId id="2147483673" r:id="rId23"/>
    <p:sldLayoutId id="2147483674" r:id="rId24"/>
    <p:sldLayoutId id="2147483679" r:id="rId25"/>
    <p:sldLayoutId id="2147483691" r:id="rId26"/>
    <p:sldLayoutId id="2147483684" r:id="rId27"/>
    <p:sldLayoutId id="2147483657" r:id="rId28"/>
    <p:sldLayoutId id="2147483658" r:id="rId29"/>
    <p:sldLayoutId id="2147483659" r:id="rId30"/>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hyperlink" Target="https://eab.com/insights/expert-insight/community-college/how-to-ready-your-website-to-recruit-and-enroll-students-in-the-era-of-social-distancing/" TargetMode="External"/><Relationship Id="rId2" Type="http://schemas.openxmlformats.org/officeDocument/2006/relationships/slideLayout" Target="../slideLayouts/slideLayout11.xml"/><Relationship Id="rId1" Type="http://schemas.openxmlformats.org/officeDocument/2006/relationships/tags" Target="../tags/tag3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F08E-D647-4D3C-B574-637625E9B0F2}"/>
              </a:ext>
            </a:extLst>
          </p:cNvPr>
          <p:cNvSpPr>
            <a:spLocks noGrp="1"/>
          </p:cNvSpPr>
          <p:nvPr>
            <p:ph type="title"/>
          </p:nvPr>
        </p:nvSpPr>
        <p:spPr>
          <a:xfrm>
            <a:off x="508000" y="4397218"/>
            <a:ext cx="4343400" cy="861774"/>
          </a:xfrm>
        </p:spPr>
        <p:txBody>
          <a:bodyPr/>
          <a:lstStyle/>
          <a:p>
            <a:r>
              <a:rPr lang="en-US" dirty="0"/>
              <a:t>Virtual Enrollment</a:t>
            </a:r>
            <a:r>
              <a:rPr lang="en-US" i="1" dirty="0"/>
              <a:t> </a:t>
            </a:r>
            <a:br>
              <a:rPr lang="en-US" i="1" dirty="0"/>
            </a:br>
            <a:r>
              <a:rPr lang="en-US" dirty="0"/>
              <a:t>Self-Audit</a:t>
            </a:r>
          </a:p>
        </p:txBody>
      </p:sp>
      <p:sp>
        <p:nvSpPr>
          <p:cNvPr id="4" name="Text Placeholder 3">
            <a:extLst>
              <a:ext uri="{FF2B5EF4-FFF2-40B4-BE49-F238E27FC236}">
                <a16:creationId xmlns:a16="http://schemas.microsoft.com/office/drawing/2014/main" id="{2E6A364F-0278-4C90-99B2-2DA327D3FDF9}"/>
              </a:ext>
            </a:extLst>
          </p:cNvPr>
          <p:cNvSpPr>
            <a:spLocks noGrp="1"/>
          </p:cNvSpPr>
          <p:nvPr>
            <p:ph type="body" sz="quarter" idx="17"/>
          </p:nvPr>
        </p:nvSpPr>
        <p:spPr/>
        <p:txBody>
          <a:bodyPr/>
          <a:lstStyle/>
          <a:p>
            <a:r>
              <a:rPr lang="en-US" dirty="0"/>
              <a:t>Community College Executive Forum</a:t>
            </a:r>
          </a:p>
        </p:txBody>
      </p:sp>
    </p:spTree>
    <p:extLst>
      <p:ext uri="{BB962C8B-B14F-4D97-AF65-F5344CB8AC3E}">
        <p14:creationId xmlns:p14="http://schemas.microsoft.com/office/powerpoint/2010/main" val="203233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E2E12A-3FD3-49CA-8980-C3C3B64AC1BF}"/>
              </a:ext>
            </a:extLst>
          </p:cNvPr>
          <p:cNvSpPr/>
          <p:nvPr/>
        </p:nvSpPr>
        <p:spPr bwMode="gray">
          <a:xfrm>
            <a:off x="503237" y="4920409"/>
            <a:ext cx="6756400" cy="4225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1820F669-B22E-4999-B951-E63E3C2E2EBE}"/>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5838C22B-E1E8-43CB-89EA-267D15A917C7}"/>
              </a:ext>
            </a:extLst>
          </p:cNvPr>
          <p:cNvSpPr>
            <a:spLocks noGrp="1"/>
          </p:cNvSpPr>
          <p:nvPr>
            <p:ph type="title"/>
          </p:nvPr>
        </p:nvSpPr>
        <p:spPr>
          <a:xfrm>
            <a:off x="510382" y="730961"/>
            <a:ext cx="6754018" cy="276999"/>
          </a:xfrm>
        </p:spPr>
        <p:txBody>
          <a:bodyPr/>
          <a:lstStyle/>
          <a:p>
            <a:r>
              <a:rPr lang="en-US" dirty="0"/>
              <a:t>Financial Aid and Costs</a:t>
            </a:r>
          </a:p>
        </p:txBody>
      </p:sp>
      <p:sp>
        <p:nvSpPr>
          <p:cNvPr id="8" name="TextBox 7">
            <a:extLst>
              <a:ext uri="{FF2B5EF4-FFF2-40B4-BE49-F238E27FC236}">
                <a16:creationId xmlns:a16="http://schemas.microsoft.com/office/drawing/2014/main" id="{9974E579-583C-4747-A9E3-DB724367556A}"/>
              </a:ext>
            </a:extLst>
          </p:cNvPr>
          <p:cNvSpPr txBox="1"/>
          <p:nvPr/>
        </p:nvSpPr>
        <p:spPr bwMode="gray">
          <a:xfrm>
            <a:off x="508000" y="1275905"/>
            <a:ext cx="6751637" cy="3290644"/>
          </a:xfrm>
          <a:prstGeom prst="rect">
            <a:avLst/>
          </a:prstGeom>
          <a:noFill/>
        </p:spPr>
        <p:txBody>
          <a:bodyPr wrap="square" lIns="0" tIns="0" rIns="0" bIns="0" rtlCol="0">
            <a:spAutoFit/>
          </a:bodyPr>
          <a:lstStyle/>
          <a:p>
            <a:pPr>
              <a:spcBef>
                <a:spcPts val="500"/>
              </a:spcBef>
            </a:pPr>
            <a:r>
              <a:rPr lang="en-US" sz="1000" b="1" i="1" dirty="0"/>
              <a:t>Baseline Expectation: </a:t>
            </a:r>
          </a:p>
          <a:p>
            <a:pPr>
              <a:spcBef>
                <a:spcPts val="500"/>
              </a:spcBef>
            </a:pPr>
            <a:r>
              <a:rPr lang="en-US" sz="900" dirty="0"/>
              <a:t>The baseline virtual student experience involves information on both financial aid and cost. Students can easily identify the concept of financial aid and possible package options on the website, and this information should also be explained by college staff during an institution-prompted conversation. In addition, students also receive instructions to locate and complete the Free Application for Federal Student Aid (FAFSA) and can easily find these on the financial aid webpage. After a discussion with financial aid services or review of the financial aid webpage, students should understand the timeline between FAFSA submission and aid disbursement, as well as a set of next-steps and point of contact for questions. Beyond financial aid, students are provided clear information about their tuition bill and deadline for payment. Students should also receive advice or literature regarding options for tuition payment and purchasing textbooks and other course supplies. Finally, students should be granted a discussion concerning their financial aid status and directed to the next step in the onboarding process. </a:t>
            </a:r>
          </a:p>
          <a:p>
            <a:pPr>
              <a:spcBef>
                <a:spcPts val="500"/>
              </a:spcBef>
            </a:pPr>
            <a:endParaRPr lang="en-US" sz="400" dirty="0"/>
          </a:p>
          <a:p>
            <a:pPr>
              <a:spcBef>
                <a:spcPts val="500"/>
              </a:spcBef>
            </a:pPr>
            <a:r>
              <a:rPr lang="en-US" sz="1000" b="1" i="1" dirty="0"/>
              <a:t>Instructions: </a:t>
            </a:r>
            <a:endParaRPr lang="en-US" sz="900" dirty="0"/>
          </a:p>
          <a:p>
            <a:pPr marL="171450" indent="-171450">
              <a:spcBef>
                <a:spcPts val="1000"/>
              </a:spcBef>
              <a:buFont typeface="Arial" panose="020B0604020202020204" pitchFamily="34" charset="0"/>
              <a:buChar char="•"/>
            </a:pPr>
            <a:r>
              <a:rPr lang="en-US" sz="900" dirty="0"/>
              <a:t>Navigate to the financial aid webpage and program pages for pertinent questions on the checklist</a:t>
            </a:r>
          </a:p>
          <a:p>
            <a:pPr marL="171450" indent="-171450">
              <a:spcBef>
                <a:spcPts val="1000"/>
              </a:spcBef>
              <a:buFont typeface="Arial" panose="020B0604020202020204" pitchFamily="34" charset="0"/>
              <a:buChar char="•"/>
            </a:pPr>
            <a:r>
              <a:rPr lang="en-US" sz="900" dirty="0"/>
              <a:t>After applying, follow instructions for financial aid </a:t>
            </a:r>
          </a:p>
          <a:p>
            <a:pPr marL="171450" indent="-171450">
              <a:spcBef>
                <a:spcPts val="1000"/>
              </a:spcBef>
              <a:buFont typeface="Arial" panose="020B0604020202020204" pitchFamily="34" charset="0"/>
              <a:buChar char="•"/>
            </a:pPr>
            <a:r>
              <a:rPr lang="en-US" sz="900" dirty="0"/>
              <a:t>If no financial aid guidance is provided, contact the financial aid office and inquire about the FAFSA and paying for college, indicating that you’re a new student</a:t>
            </a:r>
          </a:p>
          <a:p>
            <a:pPr marL="171450" indent="-171450">
              <a:spcBef>
                <a:spcPts val="1000"/>
              </a:spcBef>
              <a:buFont typeface="Arial" panose="020B0604020202020204" pitchFamily="34" charset="0"/>
              <a:buChar char="•"/>
            </a:pPr>
            <a:r>
              <a:rPr lang="en-US" sz="900" dirty="0"/>
              <a:t>Take note of the breadth of advice you’re given concerning the FAFSA and other sources of funding, tuition, fees, deadlines, and the different payment options available to you</a:t>
            </a:r>
          </a:p>
        </p:txBody>
      </p:sp>
      <p:sp>
        <p:nvSpPr>
          <p:cNvPr id="7" name="TextBox 6">
            <a:extLst>
              <a:ext uri="{FF2B5EF4-FFF2-40B4-BE49-F238E27FC236}">
                <a16:creationId xmlns:a16="http://schemas.microsoft.com/office/drawing/2014/main" id="{0DECEBF2-48A6-4A40-BE06-6807239DCA5B}"/>
              </a:ext>
            </a:extLst>
          </p:cNvPr>
          <p:cNvSpPr txBox="1"/>
          <p:nvPr/>
        </p:nvSpPr>
        <p:spPr bwMode="gray">
          <a:xfrm>
            <a:off x="721360" y="5030873"/>
            <a:ext cx="5640564" cy="3718967"/>
          </a:xfrm>
          <a:prstGeom prst="rect">
            <a:avLst/>
          </a:prstGeom>
          <a:noFill/>
        </p:spPr>
        <p:txBody>
          <a:bodyPr wrap="square" lIns="0" tIns="0" rIns="0" bIns="0" rtlCol="0">
            <a:spAutoFit/>
          </a:bodyPr>
          <a:lstStyle/>
          <a:p>
            <a:pPr>
              <a:spcBef>
                <a:spcPts val="500"/>
              </a:spcBef>
            </a:pPr>
            <a:r>
              <a:rPr lang="en-US" sz="900" b="1" i="1" dirty="0"/>
              <a:t>Checklist: </a:t>
            </a:r>
          </a:p>
          <a:p>
            <a:pPr>
              <a:spcBef>
                <a:spcPts val="500"/>
              </a:spcBef>
            </a:pPr>
            <a:endParaRPr lang="en-US" sz="400" dirty="0"/>
          </a:p>
          <a:p>
            <a:pPr marL="171450" indent="-171450">
              <a:spcBef>
                <a:spcPts val="500"/>
              </a:spcBef>
              <a:buFont typeface="Arial" panose="020B0604020202020204" pitchFamily="34" charset="0"/>
              <a:buChar char="•"/>
            </a:pPr>
            <a:r>
              <a:rPr lang="en-US" sz="900" dirty="0"/>
              <a:t>Is an overview of the FAFSA process—including critical information on school codes, tax return information, and step-by-step instructions—present:</a:t>
            </a:r>
          </a:p>
          <a:p>
            <a:pPr marL="628650" lvl="1" indent="-171450">
              <a:spcBef>
                <a:spcPts val="500"/>
              </a:spcBef>
              <a:buFont typeface="Arial" panose="020B0604020202020204" pitchFamily="34" charset="0"/>
              <a:buChar char="•"/>
            </a:pPr>
            <a:r>
              <a:rPr lang="en-US" sz="900" dirty="0"/>
              <a:t>On the financial aid webpage?</a:t>
            </a:r>
          </a:p>
          <a:p>
            <a:pPr marL="628650" lvl="1" indent="-171450">
              <a:spcBef>
                <a:spcPts val="500"/>
              </a:spcBef>
              <a:buFont typeface="Arial" panose="020B0604020202020204" pitchFamily="34" charset="0"/>
              <a:buChar char="•"/>
            </a:pPr>
            <a:r>
              <a:rPr lang="en-US" sz="900" dirty="0"/>
              <a:t>In follow-up communication?</a:t>
            </a:r>
          </a:p>
          <a:p>
            <a:pPr lvl="1">
              <a:spcBef>
                <a:spcPts val="500"/>
              </a:spcBef>
            </a:pPr>
            <a:endParaRPr lang="en-US" sz="900" dirty="0"/>
          </a:p>
          <a:p>
            <a:pPr marL="171450" indent="-171450">
              <a:spcBef>
                <a:spcPts val="500"/>
              </a:spcBef>
              <a:buFont typeface="Arial" panose="020B0604020202020204" pitchFamily="34" charset="0"/>
              <a:buChar char="•"/>
            </a:pPr>
            <a:r>
              <a:rPr lang="en-US" sz="900" dirty="0"/>
              <a:t>Are you informed that FAFSA is completely free and that fraudulent websites exist?</a:t>
            </a:r>
          </a:p>
          <a:p>
            <a:pPr>
              <a:spcBef>
                <a:spcPts val="500"/>
              </a:spcBef>
            </a:pPr>
            <a:endParaRPr lang="en-US" sz="900" dirty="0"/>
          </a:p>
          <a:p>
            <a:pPr marL="171450" indent="-171450">
              <a:spcBef>
                <a:spcPts val="500"/>
              </a:spcBef>
              <a:buFont typeface="Arial" panose="020B0604020202020204" pitchFamily="34" charset="0"/>
              <a:buChar char="•"/>
            </a:pPr>
            <a:r>
              <a:rPr lang="en-US" sz="900" dirty="0"/>
              <a:t>Does the financial aid page provide information for who to contact for questions or support?</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tuition and program related costs clearly provided on program pages?</a:t>
            </a:r>
          </a:p>
          <a:p>
            <a:pPr>
              <a:spcBef>
                <a:spcPts val="500"/>
              </a:spcBef>
            </a:pPr>
            <a:endParaRPr lang="en-US" sz="900" dirty="0"/>
          </a:p>
          <a:p>
            <a:pPr marL="171450" indent="-171450">
              <a:spcBef>
                <a:spcPts val="500"/>
              </a:spcBef>
              <a:buFont typeface="Arial" panose="020B0604020202020204" pitchFamily="34" charset="0"/>
              <a:buChar char="•"/>
            </a:pPr>
            <a:r>
              <a:rPr lang="en-US" sz="900" dirty="0"/>
              <a:t>Are you given an overview of the different types of funding available at the institution </a:t>
            </a:r>
            <a:br>
              <a:rPr lang="en-US" sz="900" dirty="0"/>
            </a:br>
            <a:r>
              <a:rPr lang="en-US" sz="900" dirty="0"/>
              <a:t>(e.g., subsidized and unsubsidized loans, scholarships) and the considerations for each?</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you given a calendar of important dates to consider for tuition and fee deadlines?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you provided with a thorough overview of the different payment plan options </a:t>
            </a:r>
            <a:br>
              <a:rPr lang="en-US" sz="900" dirty="0"/>
            </a:br>
            <a:r>
              <a:rPr lang="en-US" sz="900" dirty="0"/>
              <a:t>available to you?</a:t>
            </a:r>
          </a:p>
        </p:txBody>
      </p:sp>
      <p:sp>
        <p:nvSpPr>
          <p:cNvPr id="14" name="Text Placeholder 9">
            <a:extLst>
              <a:ext uri="{FF2B5EF4-FFF2-40B4-BE49-F238E27FC236}">
                <a16:creationId xmlns:a16="http://schemas.microsoft.com/office/drawing/2014/main" id="{23C21DB5-A498-48D5-96E7-A82F25999A48}"/>
              </a:ext>
            </a:extLst>
          </p:cNvPr>
          <p:cNvSpPr>
            <a:spLocks noGrp="1"/>
          </p:cNvSpPr>
          <p:nvPr>
            <p:ph type="body" sz="quarter" idx="43"/>
          </p:nvPr>
        </p:nvSpPr>
        <p:spPr bwMode="gray">
          <a:xfrm>
            <a:off x="6075363" y="9340818"/>
            <a:ext cx="1189037" cy="307975"/>
          </a:xfrm>
        </p:spPr>
        <p:txBody>
          <a:bodyPr/>
          <a:lstStyle/>
          <a:p>
            <a:r>
              <a:rPr lang="en-US" dirty="0"/>
              <a:t>Source: EAB interviews and analysis. </a:t>
            </a:r>
          </a:p>
        </p:txBody>
      </p:sp>
      <p:sp>
        <p:nvSpPr>
          <p:cNvPr id="15" name="TextBox 14">
            <a:extLst>
              <a:ext uri="{FF2B5EF4-FFF2-40B4-BE49-F238E27FC236}">
                <a16:creationId xmlns:a16="http://schemas.microsoft.com/office/drawing/2014/main" id="{4F3936FE-9CD0-466D-BF81-4543C9C64241}"/>
              </a:ext>
            </a:extLst>
          </p:cNvPr>
          <p:cNvSpPr txBox="1"/>
          <p:nvPr/>
        </p:nvSpPr>
        <p:spPr bwMode="gray">
          <a:xfrm>
            <a:off x="6415087" y="5030873"/>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
        <p:nvSpPr>
          <p:cNvPr id="9" name="Rectangle 8">
            <a:extLst>
              <a:ext uri="{FF2B5EF4-FFF2-40B4-BE49-F238E27FC236}">
                <a16:creationId xmlns:a16="http://schemas.microsoft.com/office/drawing/2014/main" id="{9D3E9C13-9E15-42EB-9E88-9B879E72834B}"/>
              </a:ext>
            </a:extLst>
          </p:cNvPr>
          <p:cNvSpPr/>
          <p:nvPr/>
        </p:nvSpPr>
        <p:spPr bwMode="gray">
          <a:xfrm>
            <a:off x="6868160" y="6273085"/>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2FB334-EE4F-474F-921F-E0BEAB121F7A}"/>
              </a:ext>
            </a:extLst>
          </p:cNvPr>
          <p:cNvSpPr/>
          <p:nvPr/>
        </p:nvSpPr>
        <p:spPr bwMode="gray">
          <a:xfrm>
            <a:off x="6868160" y="558625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1D48AE-877C-45E8-9320-F1499198E6CA}"/>
              </a:ext>
            </a:extLst>
          </p:cNvPr>
          <p:cNvSpPr/>
          <p:nvPr/>
        </p:nvSpPr>
        <p:spPr bwMode="gray">
          <a:xfrm>
            <a:off x="6868160" y="5840205"/>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6D93F5-2758-465F-9E0F-BB5E2F61A4B9}"/>
              </a:ext>
            </a:extLst>
          </p:cNvPr>
          <p:cNvSpPr/>
          <p:nvPr/>
        </p:nvSpPr>
        <p:spPr bwMode="gray">
          <a:xfrm>
            <a:off x="6868160" y="669219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A56F672-EA62-4D5C-AE34-DD56DFAFDF57}"/>
              </a:ext>
            </a:extLst>
          </p:cNvPr>
          <p:cNvSpPr/>
          <p:nvPr/>
        </p:nvSpPr>
        <p:spPr bwMode="gray">
          <a:xfrm>
            <a:off x="6868160" y="712104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23A83C-CD04-4B18-89BC-FBCC52C33EC9}"/>
              </a:ext>
            </a:extLst>
          </p:cNvPr>
          <p:cNvSpPr/>
          <p:nvPr/>
        </p:nvSpPr>
        <p:spPr bwMode="gray">
          <a:xfrm>
            <a:off x="6868160" y="757115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7D2E61-FC76-406B-94B1-CFFD7DFD5D34}"/>
              </a:ext>
            </a:extLst>
          </p:cNvPr>
          <p:cNvSpPr/>
          <p:nvPr/>
        </p:nvSpPr>
        <p:spPr bwMode="gray">
          <a:xfrm>
            <a:off x="6868160" y="804252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6B257B-7B16-43C3-B6F0-842FEC484AB4}"/>
              </a:ext>
            </a:extLst>
          </p:cNvPr>
          <p:cNvSpPr/>
          <p:nvPr/>
        </p:nvSpPr>
        <p:spPr bwMode="gray">
          <a:xfrm>
            <a:off x="6868160" y="849263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7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F5C91C6-BDC3-455E-82CF-8B06C7446119}"/>
              </a:ext>
            </a:extLst>
          </p:cNvPr>
          <p:cNvSpPr/>
          <p:nvPr/>
        </p:nvSpPr>
        <p:spPr bwMode="gray">
          <a:xfrm>
            <a:off x="508000" y="4051686"/>
            <a:ext cx="6756400" cy="4044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5471EB68-14D2-471F-BC78-CAEDECA11073}"/>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F6EB41AF-821C-4BE4-B822-E162A4BE0ACA}"/>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37A1698E-125F-4894-9F93-AB75F9073548}"/>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5699F61F-B0ED-45E1-959E-FCBBD7F81B54}"/>
              </a:ext>
            </a:extLst>
          </p:cNvPr>
          <p:cNvSpPr>
            <a:spLocks noGrp="1"/>
          </p:cNvSpPr>
          <p:nvPr>
            <p:ph type="title"/>
          </p:nvPr>
        </p:nvSpPr>
        <p:spPr/>
        <p:txBody>
          <a:bodyPr/>
          <a:lstStyle/>
          <a:p>
            <a:r>
              <a:rPr lang="en-US" dirty="0"/>
              <a:t>Orientation</a:t>
            </a:r>
          </a:p>
        </p:txBody>
      </p:sp>
      <p:sp>
        <p:nvSpPr>
          <p:cNvPr id="7" name="TextBox 6">
            <a:extLst>
              <a:ext uri="{FF2B5EF4-FFF2-40B4-BE49-F238E27FC236}">
                <a16:creationId xmlns:a16="http://schemas.microsoft.com/office/drawing/2014/main" id="{1F614E56-0196-49BE-98E7-95819550995F}"/>
              </a:ext>
            </a:extLst>
          </p:cNvPr>
          <p:cNvSpPr txBox="1"/>
          <p:nvPr/>
        </p:nvSpPr>
        <p:spPr bwMode="gray">
          <a:xfrm>
            <a:off x="508000" y="1466988"/>
            <a:ext cx="6751637" cy="2205732"/>
          </a:xfrm>
          <a:prstGeom prst="rect">
            <a:avLst/>
          </a:prstGeom>
          <a:noFill/>
        </p:spPr>
        <p:txBody>
          <a:bodyPr wrap="square" lIns="0" tIns="0" rIns="0" bIns="0" rtlCol="0">
            <a:spAutoFit/>
          </a:bodyPr>
          <a:lstStyle/>
          <a:p>
            <a:pPr>
              <a:spcBef>
                <a:spcPts val="500"/>
              </a:spcBef>
            </a:pPr>
            <a:r>
              <a:rPr lang="en-US" sz="1000" b="1" i="1" dirty="0"/>
              <a:t>Baseline Expectation: </a:t>
            </a:r>
          </a:p>
          <a:p>
            <a:pPr>
              <a:spcBef>
                <a:spcPts val="500"/>
              </a:spcBef>
            </a:pPr>
            <a:r>
              <a:rPr lang="en-US" sz="900" dirty="0"/>
              <a:t>The baseline student experience during Orientation is one in which students are provided basic information about college policies and procedures, student services, campus resources, other engagement opportunities, and any technological platforms used in class or to distribute institutional communications. Students should also be given an opportunity to ask any unresolved onboarding-related questions during Orientation. Last, they should be directed to the next step in the onboarding process.</a:t>
            </a:r>
          </a:p>
          <a:p>
            <a:pPr>
              <a:spcBef>
                <a:spcPts val="500"/>
              </a:spcBef>
            </a:pPr>
            <a:endParaRPr lang="en-US" sz="900" dirty="0"/>
          </a:p>
          <a:p>
            <a:pPr>
              <a:spcBef>
                <a:spcPts val="500"/>
              </a:spcBef>
            </a:pPr>
            <a:r>
              <a:rPr lang="en-US" sz="1000" b="1" i="1" dirty="0"/>
              <a:t>Instructions: </a:t>
            </a:r>
          </a:p>
          <a:p>
            <a:pPr marL="171450" indent="-171450">
              <a:spcBef>
                <a:spcPts val="1000"/>
              </a:spcBef>
              <a:buFont typeface="Arial" panose="020B0604020202020204" pitchFamily="34" charset="0"/>
              <a:buChar char="•"/>
            </a:pPr>
            <a:r>
              <a:rPr lang="en-US" sz="900" dirty="0"/>
              <a:t>Attend online orientation and take note of availability of sessions, profile of the staff and students who lead it, level of interactivity, and breadth of information you receive</a:t>
            </a:r>
          </a:p>
          <a:p>
            <a:pPr marL="171450" indent="-171450">
              <a:spcBef>
                <a:spcPts val="1000"/>
              </a:spcBef>
              <a:buFont typeface="Arial" panose="020B0604020202020204" pitchFamily="34" charset="0"/>
              <a:buChar char="•"/>
            </a:pPr>
            <a:r>
              <a:rPr lang="en-US" sz="900" dirty="0"/>
              <a:t>Note any follow-up items that you are provided and whether follow-up is clear and easy to understand</a:t>
            </a:r>
          </a:p>
          <a:p>
            <a:pPr>
              <a:spcBef>
                <a:spcPts val="500"/>
              </a:spcBef>
            </a:pPr>
            <a:endParaRPr lang="en-US" sz="900" dirty="0"/>
          </a:p>
        </p:txBody>
      </p:sp>
      <p:sp>
        <p:nvSpPr>
          <p:cNvPr id="8" name="Rectangle 7">
            <a:extLst>
              <a:ext uri="{FF2B5EF4-FFF2-40B4-BE49-F238E27FC236}">
                <a16:creationId xmlns:a16="http://schemas.microsoft.com/office/drawing/2014/main" id="{A3F0F65F-73A3-4E4E-B553-EDFD1C8F429D}"/>
              </a:ext>
            </a:extLst>
          </p:cNvPr>
          <p:cNvSpPr/>
          <p:nvPr/>
        </p:nvSpPr>
        <p:spPr bwMode="gray">
          <a:xfrm>
            <a:off x="6875475" y="540208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74D4A0-01A9-4034-B42E-6CCD96B649C2}"/>
              </a:ext>
            </a:extLst>
          </p:cNvPr>
          <p:cNvSpPr/>
          <p:nvPr/>
        </p:nvSpPr>
        <p:spPr bwMode="gray">
          <a:xfrm>
            <a:off x="6875475" y="582654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6C52DD-D062-422C-BC9C-0433C278636E}"/>
              </a:ext>
            </a:extLst>
          </p:cNvPr>
          <p:cNvSpPr/>
          <p:nvPr/>
        </p:nvSpPr>
        <p:spPr bwMode="gray">
          <a:xfrm>
            <a:off x="6875475" y="639970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2137F3-B16F-4BA8-B2AC-43694BD88BAA}"/>
              </a:ext>
            </a:extLst>
          </p:cNvPr>
          <p:cNvSpPr/>
          <p:nvPr/>
        </p:nvSpPr>
        <p:spPr bwMode="gray">
          <a:xfrm>
            <a:off x="6875475" y="677574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9CD2FC-C05B-4CE8-B56D-E405240C136F}"/>
              </a:ext>
            </a:extLst>
          </p:cNvPr>
          <p:cNvSpPr/>
          <p:nvPr/>
        </p:nvSpPr>
        <p:spPr bwMode="gray">
          <a:xfrm>
            <a:off x="6875475" y="717610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9C38B9-1231-4C07-893D-86D90A222E98}"/>
              </a:ext>
            </a:extLst>
          </p:cNvPr>
          <p:cNvSpPr/>
          <p:nvPr/>
        </p:nvSpPr>
        <p:spPr bwMode="gray">
          <a:xfrm>
            <a:off x="6875475" y="463894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AD7B4-D594-4DBD-A3B1-463F4B2C7D2C}"/>
              </a:ext>
            </a:extLst>
          </p:cNvPr>
          <p:cNvSpPr/>
          <p:nvPr/>
        </p:nvSpPr>
        <p:spPr bwMode="gray">
          <a:xfrm>
            <a:off x="6875475" y="501267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0EA420-6D0E-407D-9740-0D7864DED9BE}"/>
              </a:ext>
            </a:extLst>
          </p:cNvPr>
          <p:cNvSpPr/>
          <p:nvPr/>
        </p:nvSpPr>
        <p:spPr bwMode="gray">
          <a:xfrm>
            <a:off x="6875475" y="758942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22B240-9C0B-41CD-8806-0D32C552E10A}"/>
              </a:ext>
            </a:extLst>
          </p:cNvPr>
          <p:cNvSpPr txBox="1"/>
          <p:nvPr/>
        </p:nvSpPr>
        <p:spPr bwMode="gray">
          <a:xfrm>
            <a:off x="833933" y="4220972"/>
            <a:ext cx="5835497" cy="3875420"/>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900" dirty="0"/>
          </a:p>
          <a:p>
            <a:pPr marL="171450" indent="-171450">
              <a:spcBef>
                <a:spcPts val="500"/>
              </a:spcBef>
              <a:buFont typeface="Arial" panose="020B0604020202020204" pitchFamily="34" charset="0"/>
              <a:buChar char="•"/>
            </a:pPr>
            <a:r>
              <a:rPr lang="en-US" sz="900" dirty="0"/>
              <a:t>Is orientation mandatory? </a:t>
            </a:r>
          </a:p>
          <a:p>
            <a:pPr>
              <a:spcBef>
                <a:spcPts val="500"/>
              </a:spcBef>
            </a:pPr>
            <a:endParaRPr lang="en-US" sz="900" dirty="0"/>
          </a:p>
          <a:p>
            <a:pPr marL="171450" indent="-171450">
              <a:spcBef>
                <a:spcPts val="500"/>
              </a:spcBef>
              <a:buFont typeface="Arial" panose="020B0604020202020204" pitchFamily="34" charset="0"/>
              <a:buChar char="•"/>
            </a:pPr>
            <a:r>
              <a:rPr lang="en-US" sz="900" dirty="0"/>
              <a:t>Is orientation offered on multiple dates and times?</a:t>
            </a:r>
          </a:p>
          <a:p>
            <a:pPr>
              <a:spcBef>
                <a:spcPts val="500"/>
              </a:spcBef>
            </a:pPr>
            <a:endParaRPr lang="en-US" sz="900" dirty="0"/>
          </a:p>
          <a:p>
            <a:pPr marL="171450" indent="-171450">
              <a:spcBef>
                <a:spcPts val="500"/>
              </a:spcBef>
              <a:buFont typeface="Arial" panose="020B0604020202020204" pitchFamily="34" charset="0"/>
              <a:buChar char="•"/>
            </a:pPr>
            <a:r>
              <a:rPr lang="en-US" sz="900" dirty="0"/>
              <a:t>Are diverse faculty, administrator, and student voices and perspectives represented?</a:t>
            </a:r>
          </a:p>
          <a:p>
            <a:pPr>
              <a:spcBef>
                <a:spcPts val="500"/>
              </a:spcBef>
            </a:pPr>
            <a:endParaRPr lang="en-US" sz="900" dirty="0"/>
          </a:p>
          <a:p>
            <a:pPr marL="171450" indent="-171450">
              <a:spcBef>
                <a:spcPts val="500"/>
              </a:spcBef>
              <a:buFont typeface="Arial" panose="020B0604020202020204" pitchFamily="34" charset="0"/>
              <a:buChar char="•"/>
            </a:pPr>
            <a:r>
              <a:rPr lang="en-US" sz="900" dirty="0"/>
              <a:t>Does orientation provide detailed information on where and how students can access critical campus resources and services as well as student life activities?</a:t>
            </a:r>
          </a:p>
          <a:p>
            <a:pPr>
              <a:spcBef>
                <a:spcPts val="500"/>
              </a:spcBef>
            </a:pPr>
            <a:endParaRPr lang="en-US" sz="900" dirty="0"/>
          </a:p>
          <a:p>
            <a:pPr marL="171450" indent="-171450">
              <a:spcBef>
                <a:spcPts val="500"/>
              </a:spcBef>
              <a:buFont typeface="Arial" panose="020B0604020202020204" pitchFamily="34" charset="0"/>
              <a:buChar char="•"/>
            </a:pPr>
            <a:r>
              <a:rPr lang="en-US" sz="900" dirty="0"/>
              <a:t>Does orientation provide any sort of assessment to test student's engagement with the content?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Is orientation interactive in nature (are students encouraged to ask questions via activities)?</a:t>
            </a:r>
          </a:p>
          <a:p>
            <a:pPr>
              <a:spcBef>
                <a:spcPts val="500"/>
              </a:spcBef>
            </a:pPr>
            <a:endParaRPr lang="en-US" sz="900" dirty="0"/>
          </a:p>
          <a:p>
            <a:pPr marL="171450" indent="-171450">
              <a:spcBef>
                <a:spcPts val="500"/>
              </a:spcBef>
              <a:buFont typeface="Arial" panose="020B0604020202020204" pitchFamily="34" charset="0"/>
              <a:buChar char="•"/>
            </a:pPr>
            <a:r>
              <a:rPr lang="en-US" sz="900" dirty="0"/>
              <a:t>Are follow-up items explicitly marked?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orientation sessions and materials easily available for review, such as through an FAQ with links to each section?</a:t>
            </a:r>
          </a:p>
          <a:p>
            <a:pPr>
              <a:spcBef>
                <a:spcPts val="500"/>
              </a:spcBef>
            </a:pPr>
            <a:endParaRPr lang="en-US" sz="900" dirty="0" err="1">
              <a:solidFill>
                <a:schemeClr val="tx1"/>
              </a:solidFill>
            </a:endParaRPr>
          </a:p>
        </p:txBody>
      </p:sp>
      <p:sp>
        <p:nvSpPr>
          <p:cNvPr id="19" name="Text Placeholder 9">
            <a:extLst>
              <a:ext uri="{FF2B5EF4-FFF2-40B4-BE49-F238E27FC236}">
                <a16:creationId xmlns:a16="http://schemas.microsoft.com/office/drawing/2014/main" id="{ADAED623-E5E8-442C-ADC6-E328A87362CC}"/>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20" name="TextBox 19">
            <a:extLst>
              <a:ext uri="{FF2B5EF4-FFF2-40B4-BE49-F238E27FC236}">
                <a16:creationId xmlns:a16="http://schemas.microsoft.com/office/drawing/2014/main" id="{519022CA-CB44-41EE-8CC0-59C5A74637D7}"/>
              </a:ext>
            </a:extLst>
          </p:cNvPr>
          <p:cNvSpPr txBox="1"/>
          <p:nvPr/>
        </p:nvSpPr>
        <p:spPr bwMode="gray">
          <a:xfrm>
            <a:off x="6419850" y="4220972"/>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233464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76D879-45FF-4175-AF49-D945A11106DC}"/>
              </a:ext>
            </a:extLst>
          </p:cNvPr>
          <p:cNvSpPr/>
          <p:nvPr/>
        </p:nvSpPr>
        <p:spPr bwMode="gray">
          <a:xfrm>
            <a:off x="508000" y="4039331"/>
            <a:ext cx="6756400" cy="495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16C2A6A0-466D-48C3-AE81-EC4DBF11381D}"/>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B50AE1F7-D024-48EB-8CC7-3FE0FCF1C6EF}"/>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074DF336-9A30-4E6E-A0AA-3C7F6E4D3DD7}"/>
              </a:ext>
            </a:extLst>
          </p:cNvPr>
          <p:cNvSpPr>
            <a:spLocks noGrp="1"/>
          </p:cNvSpPr>
          <p:nvPr>
            <p:ph type="title"/>
          </p:nvPr>
        </p:nvSpPr>
        <p:spPr/>
        <p:txBody>
          <a:bodyPr/>
          <a:lstStyle/>
          <a:p>
            <a:r>
              <a:rPr lang="en-US" dirty="0"/>
              <a:t>Scheduling and Registration</a:t>
            </a:r>
          </a:p>
        </p:txBody>
      </p:sp>
      <p:sp>
        <p:nvSpPr>
          <p:cNvPr id="7" name="TextBox 6">
            <a:extLst>
              <a:ext uri="{FF2B5EF4-FFF2-40B4-BE49-F238E27FC236}">
                <a16:creationId xmlns:a16="http://schemas.microsoft.com/office/drawing/2014/main" id="{346CF6E8-69F2-4895-9483-FEA3627FEFE9}"/>
              </a:ext>
            </a:extLst>
          </p:cNvPr>
          <p:cNvSpPr txBox="1"/>
          <p:nvPr/>
        </p:nvSpPr>
        <p:spPr bwMode="gray">
          <a:xfrm>
            <a:off x="508000" y="1467278"/>
            <a:ext cx="6751637" cy="2131353"/>
          </a:xfrm>
          <a:prstGeom prst="rect">
            <a:avLst/>
          </a:prstGeom>
          <a:noFill/>
        </p:spPr>
        <p:txBody>
          <a:bodyPr wrap="square" lIns="0" tIns="0" rIns="0" bIns="0" rtlCol="0">
            <a:spAutoFit/>
          </a:bodyPr>
          <a:lstStyle/>
          <a:p>
            <a:pPr>
              <a:spcBef>
                <a:spcPts val="500"/>
              </a:spcBef>
            </a:pPr>
            <a:r>
              <a:rPr lang="en-US" sz="1000" b="1" i="1" dirty="0"/>
              <a:t>Baseline Expectation: </a:t>
            </a:r>
          </a:p>
          <a:p>
            <a:pPr>
              <a:spcBef>
                <a:spcPts val="500"/>
              </a:spcBef>
            </a:pPr>
            <a:r>
              <a:rPr lang="en-US" sz="900" dirty="0"/>
              <a:t>The baseline student experience during Scheduling and Registration is one in which students are able to set their schedules and register for course sections without significant delay. During Scheduling, students should be able to discuss non-academic obligations outside of school with staff members to set the right course load, class times, and course modality for their needs. </a:t>
            </a:r>
          </a:p>
          <a:p>
            <a:pPr>
              <a:spcBef>
                <a:spcPts val="500"/>
              </a:spcBef>
            </a:pPr>
            <a:endParaRPr lang="en-US" sz="900" dirty="0"/>
          </a:p>
          <a:p>
            <a:pPr>
              <a:spcBef>
                <a:spcPts val="500"/>
              </a:spcBef>
            </a:pPr>
            <a:r>
              <a:rPr lang="en-US" sz="1000" b="1" i="1" dirty="0"/>
              <a:t>Instructions: </a:t>
            </a:r>
          </a:p>
          <a:p>
            <a:pPr marL="171450" indent="-171450">
              <a:spcBef>
                <a:spcPts val="1000"/>
              </a:spcBef>
              <a:buFont typeface="Arial" panose="020B0604020202020204" pitchFamily="34" charset="0"/>
              <a:buChar char="•"/>
            </a:pPr>
            <a:r>
              <a:rPr lang="en-US" sz="900" dirty="0"/>
              <a:t>Note whether you receive explicit information on how to build a schedule—this can occur at one of many points in the onboarding process</a:t>
            </a:r>
          </a:p>
          <a:p>
            <a:pPr marL="171450" indent="-171450">
              <a:spcBef>
                <a:spcPts val="1000"/>
              </a:spcBef>
              <a:buFont typeface="Arial" panose="020B0604020202020204" pitchFamily="34" charset="0"/>
              <a:buChar char="•"/>
            </a:pPr>
            <a:r>
              <a:rPr lang="en-US" sz="900" dirty="0"/>
              <a:t>Pay close attention to whether you are asked about your out-of-school commitments as you build the schedule</a:t>
            </a:r>
          </a:p>
          <a:p>
            <a:pPr marL="171450" indent="-171450">
              <a:spcBef>
                <a:spcPts val="1000"/>
              </a:spcBef>
              <a:buFont typeface="Arial" panose="020B0604020202020204" pitchFamily="34" charset="0"/>
              <a:buChar char="•"/>
            </a:pPr>
            <a:r>
              <a:rPr lang="en-US" sz="900" dirty="0"/>
              <a:t>Note whether staff explain higher ed jargon during the building of your schedule</a:t>
            </a:r>
            <a:endParaRPr lang="en-US" sz="800" dirty="0"/>
          </a:p>
        </p:txBody>
      </p:sp>
      <p:sp>
        <p:nvSpPr>
          <p:cNvPr id="8" name="Rectangle 7">
            <a:extLst>
              <a:ext uri="{FF2B5EF4-FFF2-40B4-BE49-F238E27FC236}">
                <a16:creationId xmlns:a16="http://schemas.microsoft.com/office/drawing/2014/main" id="{0DB267FD-B841-4DFF-921E-B81BBCA7D3D5}"/>
              </a:ext>
            </a:extLst>
          </p:cNvPr>
          <p:cNvSpPr/>
          <p:nvPr/>
        </p:nvSpPr>
        <p:spPr bwMode="gray">
          <a:xfrm>
            <a:off x="6868160" y="480703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97629C-21B7-4A7B-BF5A-BC5C817E91ED}"/>
              </a:ext>
            </a:extLst>
          </p:cNvPr>
          <p:cNvSpPr/>
          <p:nvPr/>
        </p:nvSpPr>
        <p:spPr bwMode="gray">
          <a:xfrm>
            <a:off x="6868160" y="505883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4FB4F5-7672-46F1-A77F-4A1AF5F4EAB9}"/>
              </a:ext>
            </a:extLst>
          </p:cNvPr>
          <p:cNvSpPr/>
          <p:nvPr/>
        </p:nvSpPr>
        <p:spPr bwMode="gray">
          <a:xfrm>
            <a:off x="6868160" y="558227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EFE5C1-F2CF-41AA-B505-CD60F9AF4EF4}"/>
              </a:ext>
            </a:extLst>
          </p:cNvPr>
          <p:cNvSpPr/>
          <p:nvPr/>
        </p:nvSpPr>
        <p:spPr bwMode="gray">
          <a:xfrm>
            <a:off x="6868160" y="626790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F3106-4CB9-46E3-9E1B-984C078E5B3E}"/>
              </a:ext>
            </a:extLst>
          </p:cNvPr>
          <p:cNvSpPr/>
          <p:nvPr/>
        </p:nvSpPr>
        <p:spPr bwMode="gray">
          <a:xfrm>
            <a:off x="6868160" y="652546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4386B57-36D5-40E8-A04D-2028F17138ED}"/>
              </a:ext>
            </a:extLst>
          </p:cNvPr>
          <p:cNvSpPr txBox="1"/>
          <p:nvPr/>
        </p:nvSpPr>
        <p:spPr bwMode="gray">
          <a:xfrm>
            <a:off x="855878" y="4273854"/>
            <a:ext cx="5798922" cy="4834657"/>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900" dirty="0"/>
          </a:p>
          <a:p>
            <a:pPr marL="171450" indent="-171450">
              <a:spcBef>
                <a:spcPts val="500"/>
              </a:spcBef>
              <a:buFont typeface="Arial" panose="020B0604020202020204" pitchFamily="34" charset="0"/>
              <a:buChar char="•"/>
            </a:pPr>
            <a:r>
              <a:rPr lang="en-US" sz="900" dirty="0"/>
              <a:t>Are course scheduling and registration resources:</a:t>
            </a:r>
          </a:p>
          <a:p>
            <a:pPr marL="628650" lvl="1" indent="-171450">
              <a:spcBef>
                <a:spcPts val="500"/>
              </a:spcBef>
              <a:buFont typeface="Courier New" panose="02070309020205020404" pitchFamily="49" charset="0"/>
              <a:buChar char="o"/>
            </a:pPr>
            <a:r>
              <a:rPr lang="en-US" sz="900" dirty="0"/>
              <a:t>Easily found on the website?</a:t>
            </a:r>
          </a:p>
          <a:p>
            <a:pPr marL="628650" lvl="1" indent="-171450">
              <a:spcBef>
                <a:spcPts val="500"/>
              </a:spcBef>
              <a:buFont typeface="Courier New" panose="02070309020205020404" pitchFamily="49" charset="0"/>
              <a:buChar char="o"/>
            </a:pPr>
            <a:r>
              <a:rPr lang="en-US" sz="900" dirty="0"/>
              <a:t>Intuitive and easy to follow?</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you proactively provided explicit instructions on how to navigate course scheduling and registration (this can occur at one of many points in the onboarding process, including in an advising discussion or during orientation)?</a:t>
            </a:r>
          </a:p>
          <a:p>
            <a:pPr>
              <a:spcBef>
                <a:spcPts val="500"/>
              </a:spcBef>
            </a:pPr>
            <a:endParaRPr lang="en-US" sz="900" dirty="0"/>
          </a:p>
          <a:p>
            <a:pPr marL="171450" indent="-171450">
              <a:spcBef>
                <a:spcPts val="500"/>
              </a:spcBef>
              <a:buFont typeface="Arial" panose="020B0604020202020204" pitchFamily="34" charset="0"/>
              <a:buChar char="•"/>
            </a:pPr>
            <a:r>
              <a:rPr lang="en-US" sz="900" dirty="0"/>
              <a:t>Do course scheduling and registration resources:</a:t>
            </a:r>
          </a:p>
          <a:p>
            <a:pPr marL="628650" lvl="1" indent="-171450">
              <a:spcBef>
                <a:spcPts val="500"/>
              </a:spcBef>
              <a:buFont typeface="Courier New" panose="02070309020205020404" pitchFamily="49" charset="0"/>
              <a:buChar char="o"/>
            </a:pPr>
            <a:r>
              <a:rPr lang="en-US" sz="900" dirty="0"/>
              <a:t>Explain how to build a schedule?</a:t>
            </a:r>
          </a:p>
          <a:p>
            <a:pPr marL="628650" lvl="1" indent="-171450">
              <a:spcBef>
                <a:spcPts val="500"/>
              </a:spcBef>
              <a:buFont typeface="Courier New" panose="02070309020205020404" pitchFamily="49" charset="0"/>
              <a:buChar char="o"/>
            </a:pPr>
            <a:r>
              <a:rPr lang="en-US" sz="900" dirty="0"/>
              <a:t>Discuss out-of-school commitments and other timing considerations? </a:t>
            </a:r>
          </a:p>
          <a:p>
            <a:pPr marL="628650" lvl="1" indent="-171450">
              <a:spcBef>
                <a:spcPts val="500"/>
              </a:spcBef>
              <a:buFont typeface="Courier New" panose="02070309020205020404" pitchFamily="49" charset="0"/>
              <a:buChar char="o"/>
            </a:pPr>
            <a:r>
              <a:rPr lang="en-US" sz="900" dirty="0"/>
              <a:t>Explain higher ed-related jargon? (Credit hours, online or in-person modality, </a:t>
            </a:r>
            <a:br>
              <a:rPr lang="en-US" sz="900" dirty="0"/>
            </a:br>
            <a:r>
              <a:rPr lang="en-US" sz="900" dirty="0"/>
              <a:t>schedule-related acronyms, etc.)?</a:t>
            </a:r>
          </a:p>
          <a:p>
            <a:pPr marL="628650" lvl="1" indent="-171450">
              <a:spcBef>
                <a:spcPts val="500"/>
              </a:spcBef>
              <a:buFont typeface="Courier New" panose="02070309020205020404" pitchFamily="49" charset="0"/>
              <a:buChar char="o"/>
            </a:pPr>
            <a:r>
              <a:rPr lang="en-US" sz="900" dirty="0"/>
              <a:t>Explain the difference between part and full-time status, and the consequences for </a:t>
            </a:r>
            <a:br>
              <a:rPr lang="en-US" sz="900" dirty="0"/>
            </a:br>
            <a:r>
              <a:rPr lang="en-US" sz="900" dirty="0"/>
              <a:t>financial aid and completion timelines?</a:t>
            </a:r>
          </a:p>
          <a:p>
            <a:pPr marL="628650" lvl="1"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Is information on programs’ required courses easily accessible?</a:t>
            </a:r>
          </a:p>
          <a:p>
            <a:pPr marL="171450" indent="-171450">
              <a:spcBef>
                <a:spcPts val="500"/>
              </a:spcBef>
              <a:buFont typeface="Arial" panose="020B0604020202020204" pitchFamily="34" charset="0"/>
              <a:buChar char="•"/>
            </a:pPr>
            <a:endParaRPr lang="en-US" sz="900" dirty="0">
              <a:highlight>
                <a:srgbClr val="FFFF00"/>
              </a:highlight>
            </a:endParaRPr>
          </a:p>
          <a:p>
            <a:pPr marL="171450" indent="-171450">
              <a:spcBef>
                <a:spcPts val="500"/>
              </a:spcBef>
              <a:buFont typeface="Arial" panose="020B0604020202020204" pitchFamily="34" charset="0"/>
              <a:buChar char="•"/>
            </a:pPr>
            <a:r>
              <a:rPr lang="en-US" sz="900" dirty="0"/>
              <a:t>Are sample course pathways provided with a map or template that shows what courses you will take to finish your program? </a:t>
            </a:r>
          </a:p>
          <a:p>
            <a:pPr marL="171450" indent="-171450">
              <a:spcBef>
                <a:spcPts val="500"/>
              </a:spcBef>
              <a:buFont typeface="Arial" panose="020B0604020202020204" pitchFamily="34" charset="0"/>
              <a:buChar char="•"/>
            </a:pPr>
            <a:endParaRPr lang="en-US" sz="900" dirty="0">
              <a:highlight>
                <a:srgbClr val="FFFF00"/>
              </a:highlight>
            </a:endParaRPr>
          </a:p>
          <a:p>
            <a:pPr marL="171450" indent="-171450">
              <a:spcBef>
                <a:spcPts val="500"/>
              </a:spcBef>
              <a:buFont typeface="Arial" panose="020B0604020202020204" pitchFamily="34" charset="0"/>
              <a:buChar char="•"/>
            </a:pPr>
            <a:r>
              <a:rPr lang="en-US" sz="900" dirty="0"/>
              <a:t>Do you have an opportunity to discuss the scheduling and registration process/trouble shoot with a person?</a:t>
            </a:r>
          </a:p>
          <a:p>
            <a:pPr>
              <a:spcBef>
                <a:spcPts val="500"/>
              </a:spcBef>
            </a:pPr>
            <a:endParaRPr lang="en-US" sz="900" dirty="0" err="1">
              <a:solidFill>
                <a:schemeClr val="tx1"/>
              </a:solidFill>
            </a:endParaRPr>
          </a:p>
        </p:txBody>
      </p:sp>
      <p:sp>
        <p:nvSpPr>
          <p:cNvPr id="15" name="Text Placeholder 9">
            <a:extLst>
              <a:ext uri="{FF2B5EF4-FFF2-40B4-BE49-F238E27FC236}">
                <a16:creationId xmlns:a16="http://schemas.microsoft.com/office/drawing/2014/main" id="{FFDA4159-B65A-476F-9202-FAF152FAF0C0}"/>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16" name="TextBox 15">
            <a:extLst>
              <a:ext uri="{FF2B5EF4-FFF2-40B4-BE49-F238E27FC236}">
                <a16:creationId xmlns:a16="http://schemas.microsoft.com/office/drawing/2014/main" id="{5576E71E-996C-434E-B74B-65314D837FE4}"/>
              </a:ext>
            </a:extLst>
          </p:cNvPr>
          <p:cNvSpPr txBox="1"/>
          <p:nvPr/>
        </p:nvSpPr>
        <p:spPr bwMode="gray">
          <a:xfrm>
            <a:off x="6415087" y="4273854"/>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
        <p:nvSpPr>
          <p:cNvPr id="20" name="Rectangle 19">
            <a:extLst>
              <a:ext uri="{FF2B5EF4-FFF2-40B4-BE49-F238E27FC236}">
                <a16:creationId xmlns:a16="http://schemas.microsoft.com/office/drawing/2014/main" id="{32954E65-5075-4101-B447-C8D969F45888}"/>
              </a:ext>
            </a:extLst>
          </p:cNvPr>
          <p:cNvSpPr/>
          <p:nvPr/>
        </p:nvSpPr>
        <p:spPr bwMode="gray">
          <a:xfrm>
            <a:off x="6868160" y="677946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325D52-E843-4EEE-9ED3-9137B9B38868}"/>
              </a:ext>
            </a:extLst>
          </p:cNvPr>
          <p:cNvSpPr/>
          <p:nvPr/>
        </p:nvSpPr>
        <p:spPr bwMode="gray">
          <a:xfrm>
            <a:off x="6868160" y="712236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18A9DB-639C-4E89-A022-00AC3F096A1F}"/>
              </a:ext>
            </a:extLst>
          </p:cNvPr>
          <p:cNvSpPr/>
          <p:nvPr/>
        </p:nvSpPr>
        <p:spPr bwMode="gray">
          <a:xfrm>
            <a:off x="6868160" y="757321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DCA6BF-6127-4126-AAA6-F354A33218AA}"/>
              </a:ext>
            </a:extLst>
          </p:cNvPr>
          <p:cNvSpPr/>
          <p:nvPr/>
        </p:nvSpPr>
        <p:spPr bwMode="gray">
          <a:xfrm>
            <a:off x="6868160" y="807486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5D10455-FE61-4AAE-B3B4-505FE9E6EFC6}"/>
              </a:ext>
            </a:extLst>
          </p:cNvPr>
          <p:cNvSpPr/>
          <p:nvPr/>
        </p:nvSpPr>
        <p:spPr bwMode="gray">
          <a:xfrm>
            <a:off x="6868160" y="858921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96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76D879-45FF-4175-AF49-D945A11106DC}"/>
              </a:ext>
            </a:extLst>
          </p:cNvPr>
          <p:cNvSpPr/>
          <p:nvPr/>
        </p:nvSpPr>
        <p:spPr bwMode="gray">
          <a:xfrm>
            <a:off x="508000" y="3950380"/>
            <a:ext cx="6756400" cy="2737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B50AE1F7-D024-48EB-8CC7-3FE0FCF1C6EF}"/>
              </a:ext>
            </a:extLst>
          </p:cNvPr>
          <p:cNvSpPr>
            <a:spLocks noGrp="1"/>
          </p:cNvSpPr>
          <p:nvPr>
            <p:ph type="body" sz="quarter" idx="29"/>
          </p:nvPr>
        </p:nvSpPr>
        <p:spPr/>
        <p:txBody>
          <a:bodyPr/>
          <a:lstStyle/>
          <a:p>
            <a:endParaRPr lang="en-US"/>
          </a:p>
        </p:txBody>
      </p:sp>
      <p:sp>
        <p:nvSpPr>
          <p:cNvPr id="5" name="Text Placeholder 4">
            <a:extLst>
              <a:ext uri="{FF2B5EF4-FFF2-40B4-BE49-F238E27FC236}">
                <a16:creationId xmlns:a16="http://schemas.microsoft.com/office/drawing/2014/main" id="{70422C94-2404-4656-A68F-C6EF44C101C6}"/>
              </a:ext>
            </a:extLst>
          </p:cNvPr>
          <p:cNvSpPr>
            <a:spLocks noGrp="1"/>
          </p:cNvSpPr>
          <p:nvPr>
            <p:ph type="body" sz="quarter" idx="44"/>
          </p:nvPr>
        </p:nvSpPr>
        <p:spPr/>
        <p:txBody>
          <a:bodyPr/>
          <a:lstStyle/>
          <a:p>
            <a:endParaRPr lang="en-US"/>
          </a:p>
        </p:txBody>
      </p:sp>
      <p:sp>
        <p:nvSpPr>
          <p:cNvPr id="6" name="Title 5">
            <a:extLst>
              <a:ext uri="{FF2B5EF4-FFF2-40B4-BE49-F238E27FC236}">
                <a16:creationId xmlns:a16="http://schemas.microsoft.com/office/drawing/2014/main" id="{074DF336-9A30-4E6E-A0AA-3C7F6E4D3DD7}"/>
              </a:ext>
            </a:extLst>
          </p:cNvPr>
          <p:cNvSpPr>
            <a:spLocks noGrp="1"/>
          </p:cNvSpPr>
          <p:nvPr>
            <p:ph type="title"/>
          </p:nvPr>
        </p:nvSpPr>
        <p:spPr>
          <a:xfrm>
            <a:off x="510382" y="730961"/>
            <a:ext cx="6754018" cy="276999"/>
          </a:xfrm>
        </p:spPr>
        <p:txBody>
          <a:bodyPr/>
          <a:lstStyle/>
          <a:p>
            <a:r>
              <a:rPr lang="en-US" dirty="0"/>
              <a:t>Post-Registration Engagement</a:t>
            </a:r>
          </a:p>
        </p:txBody>
      </p:sp>
      <p:sp>
        <p:nvSpPr>
          <p:cNvPr id="7" name="TextBox 6">
            <a:extLst>
              <a:ext uri="{FF2B5EF4-FFF2-40B4-BE49-F238E27FC236}">
                <a16:creationId xmlns:a16="http://schemas.microsoft.com/office/drawing/2014/main" id="{346CF6E8-69F2-4895-9483-FEA3627FEFE9}"/>
              </a:ext>
            </a:extLst>
          </p:cNvPr>
          <p:cNvSpPr txBox="1"/>
          <p:nvPr/>
        </p:nvSpPr>
        <p:spPr bwMode="gray">
          <a:xfrm>
            <a:off x="508000" y="1658677"/>
            <a:ext cx="6751637" cy="1672253"/>
          </a:xfrm>
          <a:prstGeom prst="rect">
            <a:avLst/>
          </a:prstGeom>
          <a:noFill/>
        </p:spPr>
        <p:txBody>
          <a:bodyPr wrap="square" lIns="0" tIns="0" rIns="0" bIns="0" rtlCol="0">
            <a:spAutoFit/>
          </a:bodyPr>
          <a:lstStyle/>
          <a:p>
            <a:pPr>
              <a:spcBef>
                <a:spcPts val="500"/>
              </a:spcBef>
            </a:pPr>
            <a:r>
              <a:rPr lang="en-US" sz="1000" b="1" i="1" dirty="0"/>
              <a:t>Baseline Expectation:</a:t>
            </a:r>
          </a:p>
          <a:p>
            <a:pPr>
              <a:spcBef>
                <a:spcPts val="500"/>
              </a:spcBef>
            </a:pPr>
            <a:r>
              <a:rPr lang="en-US" sz="900" dirty="0"/>
              <a:t>After advising, scheduling, financial aid, and orientation, a baseline enrollment process—especially a virtual one—relies on a final step that involves student support and faculty action. In this step, students should be aware of their first day of class, be introduced to each class’s instructor, and understand what is required for success in a remote environment, including class materials and expectations.   </a:t>
            </a:r>
            <a:r>
              <a:rPr lang="en-US" sz="900" b="1" i="1" dirty="0"/>
              <a:t> </a:t>
            </a:r>
          </a:p>
          <a:p>
            <a:pPr>
              <a:spcBef>
                <a:spcPts val="500"/>
              </a:spcBef>
            </a:pPr>
            <a:endParaRPr lang="en-US" sz="900" dirty="0"/>
          </a:p>
          <a:p>
            <a:pPr>
              <a:spcBef>
                <a:spcPts val="500"/>
              </a:spcBef>
            </a:pPr>
            <a:r>
              <a:rPr lang="en-US" sz="1000" b="1" i="1" dirty="0"/>
              <a:t>Instructions: </a:t>
            </a:r>
          </a:p>
          <a:p>
            <a:pPr marL="171450" indent="-171450">
              <a:spcBef>
                <a:spcPts val="500"/>
              </a:spcBef>
              <a:buFont typeface="Arial" panose="020B0604020202020204" pitchFamily="34" charset="0"/>
              <a:buChar char="•"/>
            </a:pPr>
            <a:r>
              <a:rPr lang="en-US" sz="900" dirty="0"/>
              <a:t>Beyond registration, continue recording communication from the college, paying special attention to communication related to college success</a:t>
            </a:r>
            <a:br>
              <a:rPr lang="en-US" sz="900" dirty="0">
                <a:highlight>
                  <a:srgbClr val="FFFF00"/>
                </a:highlight>
              </a:rPr>
            </a:br>
            <a:endParaRPr lang="en-US" sz="900" dirty="0">
              <a:highlight>
                <a:srgbClr val="FFFF00"/>
              </a:highlight>
            </a:endParaRPr>
          </a:p>
        </p:txBody>
      </p:sp>
      <p:sp>
        <p:nvSpPr>
          <p:cNvPr id="14" name="TextBox 13">
            <a:extLst>
              <a:ext uri="{FF2B5EF4-FFF2-40B4-BE49-F238E27FC236}">
                <a16:creationId xmlns:a16="http://schemas.microsoft.com/office/drawing/2014/main" id="{74386B57-36D5-40E8-A04D-2028F17138ED}"/>
              </a:ext>
            </a:extLst>
          </p:cNvPr>
          <p:cNvSpPr txBox="1"/>
          <p:nvPr/>
        </p:nvSpPr>
        <p:spPr bwMode="gray">
          <a:xfrm>
            <a:off x="855878" y="4184903"/>
            <a:ext cx="5798922" cy="2254463"/>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900" dirty="0"/>
          </a:p>
          <a:p>
            <a:pPr marL="171450" indent="-171450">
              <a:spcBef>
                <a:spcPts val="500"/>
              </a:spcBef>
              <a:buFont typeface="Arial" panose="020B0604020202020204" pitchFamily="34" charset="0"/>
              <a:buChar char="•"/>
            </a:pPr>
            <a:r>
              <a:rPr lang="en-US" sz="900" dirty="0"/>
              <a:t>Are you provided instruction on how to succeed in online learning (e.g., how to use the LMS, what are successful learning strategies, how to access resources)? * This could also occur during orientation or advising.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you aware of your first day of class for each course?</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you aware of technology and materials requirements for courses?</a:t>
            </a:r>
          </a:p>
          <a:p>
            <a:pPr>
              <a:spcBef>
                <a:spcPts val="500"/>
              </a:spcBef>
            </a:pPr>
            <a:endParaRPr lang="en-US" sz="900" dirty="0"/>
          </a:p>
          <a:p>
            <a:pPr marL="171450" indent="-171450">
              <a:spcBef>
                <a:spcPts val="500"/>
              </a:spcBef>
              <a:buFont typeface="Arial" panose="020B0604020202020204" pitchFamily="34" charset="0"/>
              <a:buChar char="•"/>
            </a:pPr>
            <a:r>
              <a:rPr lang="en-US" sz="900" dirty="0"/>
              <a:t>Are you provided contact information for each course instructor?</a:t>
            </a:r>
          </a:p>
          <a:p>
            <a:pPr marL="171450" indent="-171450">
              <a:spcBef>
                <a:spcPts val="500"/>
              </a:spcBef>
              <a:buFont typeface="Arial" panose="020B0604020202020204" pitchFamily="34" charset="0"/>
              <a:buChar char="•"/>
            </a:pPr>
            <a:endParaRPr lang="en-US" sz="900" dirty="0"/>
          </a:p>
        </p:txBody>
      </p:sp>
      <p:sp>
        <p:nvSpPr>
          <p:cNvPr id="15" name="Text Placeholder 9">
            <a:extLst>
              <a:ext uri="{FF2B5EF4-FFF2-40B4-BE49-F238E27FC236}">
                <a16:creationId xmlns:a16="http://schemas.microsoft.com/office/drawing/2014/main" id="{FFDA4159-B65A-476F-9202-FAF152FAF0C0}"/>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16" name="TextBox 15">
            <a:extLst>
              <a:ext uri="{FF2B5EF4-FFF2-40B4-BE49-F238E27FC236}">
                <a16:creationId xmlns:a16="http://schemas.microsoft.com/office/drawing/2014/main" id="{5576E71E-996C-434E-B74B-65314D837FE4}"/>
              </a:ext>
            </a:extLst>
          </p:cNvPr>
          <p:cNvSpPr txBox="1"/>
          <p:nvPr/>
        </p:nvSpPr>
        <p:spPr bwMode="gray">
          <a:xfrm>
            <a:off x="6415087" y="4184903"/>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
        <p:nvSpPr>
          <p:cNvPr id="8" name="Rectangle 7">
            <a:extLst>
              <a:ext uri="{FF2B5EF4-FFF2-40B4-BE49-F238E27FC236}">
                <a16:creationId xmlns:a16="http://schemas.microsoft.com/office/drawing/2014/main" id="{0DB267FD-B841-4DFF-921E-B81BBCA7D3D5}"/>
              </a:ext>
            </a:extLst>
          </p:cNvPr>
          <p:cNvSpPr/>
          <p:nvPr/>
        </p:nvSpPr>
        <p:spPr bwMode="gray">
          <a:xfrm>
            <a:off x="6868160" y="465271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97629C-21B7-4A7B-BF5A-BC5C817E91ED}"/>
              </a:ext>
            </a:extLst>
          </p:cNvPr>
          <p:cNvSpPr/>
          <p:nvPr/>
        </p:nvSpPr>
        <p:spPr bwMode="gray">
          <a:xfrm>
            <a:off x="6868160" y="522759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4FB4F5-7672-46F1-A77F-4A1AF5F4EAB9}"/>
              </a:ext>
            </a:extLst>
          </p:cNvPr>
          <p:cNvSpPr/>
          <p:nvPr/>
        </p:nvSpPr>
        <p:spPr bwMode="gray">
          <a:xfrm>
            <a:off x="6868160" y="564721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EFE5C1-F2CF-41AA-B505-CD60F9AF4EF4}"/>
              </a:ext>
            </a:extLst>
          </p:cNvPr>
          <p:cNvSpPr/>
          <p:nvPr/>
        </p:nvSpPr>
        <p:spPr bwMode="gray">
          <a:xfrm>
            <a:off x="6868160" y="606683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3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a:xfrm>
            <a:off x="510382" y="730961"/>
            <a:ext cx="6754018" cy="276999"/>
          </a:xfrm>
        </p:spPr>
        <p:txBody>
          <a:bodyPr/>
          <a:lstStyle/>
          <a:p>
            <a:r>
              <a:rPr lang="en-US" dirty="0"/>
              <a:t>Secret Shopper Notes 1 of 2</a:t>
            </a:r>
          </a:p>
        </p:txBody>
      </p:sp>
      <p:sp>
        <p:nvSpPr>
          <p:cNvPr id="7" name="TextBox 6">
            <a:extLst>
              <a:ext uri="{FF2B5EF4-FFF2-40B4-BE49-F238E27FC236}">
                <a16:creationId xmlns:a16="http://schemas.microsoft.com/office/drawing/2014/main" id="{5A8194D0-149D-4DE8-90F4-B34CB37E0038}"/>
              </a:ext>
            </a:extLst>
          </p:cNvPr>
          <p:cNvSpPr txBox="1"/>
          <p:nvPr/>
        </p:nvSpPr>
        <p:spPr bwMode="gray">
          <a:xfrm>
            <a:off x="508000" y="1213095"/>
            <a:ext cx="6751637" cy="692497"/>
          </a:xfrm>
          <a:prstGeom prst="rect">
            <a:avLst/>
          </a:prstGeom>
          <a:noFill/>
        </p:spPr>
        <p:txBody>
          <a:bodyPr wrap="square" lIns="0" tIns="0" rIns="0" bIns="0" rtlCol="0">
            <a:spAutoFit/>
          </a:bodyPr>
          <a:lstStyle/>
          <a:p>
            <a:pPr>
              <a:spcBef>
                <a:spcPts val="500"/>
              </a:spcBef>
            </a:pPr>
            <a:r>
              <a:rPr lang="en-US" sz="900" b="1" i="1" dirty="0"/>
              <a:t>Use the space provided to qualify or detail any of your experiences or checklist items in each section you complete. </a:t>
            </a:r>
            <a:r>
              <a:rPr lang="en-US" sz="900" i="1" dirty="0"/>
              <a:t>For example, there is an application link clearly visible on the homepage and admissions pages but not on program pages, staff do provide an enrollment checklist but it is inaccurate or inadequate, you are provided with a thorough overview of different payment plan options available to you but only after repeatedly asking for such an overview. Note these and other such experiences not captured by the checklist. </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0700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p:nvPr/>
        </p:nvCxnSpPr>
        <p:spPr bwMode="gray">
          <a:xfrm>
            <a:off x="924339" y="27622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C38A98-04E6-43E1-B885-36AE44FC5929}"/>
              </a:ext>
            </a:extLst>
          </p:cNvPr>
          <p:cNvCxnSpPr/>
          <p:nvPr/>
        </p:nvCxnSpPr>
        <p:spPr bwMode="gray">
          <a:xfrm>
            <a:off x="924339" y="33778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5003965"/>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311775"/>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664509-1A54-4ADD-AEE3-D4AEC2A76599}"/>
              </a:ext>
            </a:extLst>
          </p:cNvPr>
          <p:cNvCxnSpPr/>
          <p:nvPr/>
        </p:nvCxnSpPr>
        <p:spPr bwMode="gray">
          <a:xfrm>
            <a:off x="924339" y="5619585"/>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927395"/>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235205"/>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543015"/>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7C989-4683-43ED-910C-7C5BAE1585F9}"/>
              </a:ext>
            </a:extLst>
          </p:cNvPr>
          <p:cNvCxnSpPr/>
          <p:nvPr/>
        </p:nvCxnSpPr>
        <p:spPr bwMode="gray">
          <a:xfrm>
            <a:off x="924339" y="768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a:cxnSpLocks/>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5F34B3-7B32-43C5-9CCB-B1F85DFCCC0B}"/>
              </a:ext>
            </a:extLst>
          </p:cNvPr>
          <p:cNvSpPr txBox="1"/>
          <p:nvPr/>
        </p:nvSpPr>
        <p:spPr bwMode="gray">
          <a:xfrm>
            <a:off x="508001" y="2264226"/>
            <a:ext cx="2688046" cy="153888"/>
          </a:xfrm>
          <a:prstGeom prst="rect">
            <a:avLst/>
          </a:prstGeom>
          <a:noFill/>
        </p:spPr>
        <p:txBody>
          <a:bodyPr wrap="square" lIns="0" tIns="0" rIns="0" bIns="0" rtlCol="0">
            <a:spAutoFit/>
          </a:bodyPr>
          <a:lstStyle/>
          <a:p>
            <a:pPr>
              <a:spcBef>
                <a:spcPts val="500"/>
              </a:spcBef>
            </a:pPr>
            <a:r>
              <a:rPr lang="en-US" sz="1000" b="1" dirty="0"/>
              <a:t>Welcome and Website Navigation</a:t>
            </a:r>
            <a:endParaRPr lang="en-US" sz="1000" b="1" dirty="0">
              <a:solidFill>
                <a:schemeClr val="tx1"/>
              </a:solidFill>
            </a:endParaRPr>
          </a:p>
        </p:txBody>
      </p:sp>
      <p:sp>
        <p:nvSpPr>
          <p:cNvPr id="32" name="TextBox 31">
            <a:extLst>
              <a:ext uri="{FF2B5EF4-FFF2-40B4-BE49-F238E27FC236}">
                <a16:creationId xmlns:a16="http://schemas.microsoft.com/office/drawing/2014/main" id="{A7187FAB-A7F5-4AB8-9A52-FF9EB4C7A7F1}"/>
              </a:ext>
            </a:extLst>
          </p:cNvPr>
          <p:cNvSpPr txBox="1"/>
          <p:nvPr/>
        </p:nvSpPr>
        <p:spPr bwMode="gray">
          <a:xfrm>
            <a:off x="508001" y="4542700"/>
            <a:ext cx="2688046" cy="153888"/>
          </a:xfrm>
          <a:prstGeom prst="rect">
            <a:avLst/>
          </a:prstGeom>
          <a:noFill/>
        </p:spPr>
        <p:txBody>
          <a:bodyPr wrap="square" lIns="0" tIns="0" rIns="0" bIns="0" rtlCol="0">
            <a:spAutoFit/>
          </a:bodyPr>
          <a:lstStyle/>
          <a:p>
            <a:pPr>
              <a:spcBef>
                <a:spcPts val="500"/>
              </a:spcBef>
            </a:pPr>
            <a:r>
              <a:rPr lang="en-US" sz="1000" b="1" dirty="0"/>
              <a:t>Application and Admissions</a:t>
            </a:r>
            <a:endParaRPr lang="en-US" sz="1000" b="1" dirty="0">
              <a:solidFill>
                <a:schemeClr val="tx1"/>
              </a:solidFill>
            </a:endParaRPr>
          </a:p>
        </p:txBody>
      </p:sp>
      <p:sp>
        <p:nvSpPr>
          <p:cNvPr id="34" name="TextBox 33">
            <a:extLst>
              <a:ext uri="{FF2B5EF4-FFF2-40B4-BE49-F238E27FC236}">
                <a16:creationId xmlns:a16="http://schemas.microsoft.com/office/drawing/2014/main" id="{54D878EE-327B-48CE-93F4-B59590B18FDD}"/>
              </a:ext>
            </a:extLst>
          </p:cNvPr>
          <p:cNvSpPr txBox="1"/>
          <p:nvPr/>
        </p:nvSpPr>
        <p:spPr bwMode="gray">
          <a:xfrm>
            <a:off x="508001" y="6882137"/>
            <a:ext cx="1830885" cy="153888"/>
          </a:xfrm>
          <a:prstGeom prst="rect">
            <a:avLst/>
          </a:prstGeom>
          <a:noFill/>
        </p:spPr>
        <p:txBody>
          <a:bodyPr wrap="square" lIns="0" tIns="0" rIns="0" bIns="0" rtlCol="0">
            <a:spAutoFit/>
          </a:bodyPr>
          <a:lstStyle/>
          <a:p>
            <a:pPr>
              <a:spcBef>
                <a:spcPts val="500"/>
              </a:spcBef>
            </a:pPr>
            <a:r>
              <a:rPr lang="en-US" sz="1000" b="1" dirty="0"/>
              <a:t>Financial Aid and Costs</a:t>
            </a:r>
          </a:p>
        </p:txBody>
      </p:sp>
      <p:cxnSp>
        <p:nvCxnSpPr>
          <p:cNvPr id="39" name="Straight Connector 38">
            <a:extLst>
              <a:ext uri="{FF2B5EF4-FFF2-40B4-BE49-F238E27FC236}">
                <a16:creationId xmlns:a16="http://schemas.microsoft.com/office/drawing/2014/main" id="{6A38484B-6081-4D84-9704-CB1E13CBFA6D}"/>
              </a:ext>
            </a:extLst>
          </p:cNvPr>
          <p:cNvCxnSpPr>
            <a:cxnSpLocks/>
          </p:cNvCxnSpPr>
          <p:nvPr/>
        </p:nvCxnSpPr>
        <p:spPr bwMode="gray">
          <a:xfrm>
            <a:off x="924339" y="8919758"/>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3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0C59A4-587B-40EE-9291-492A1FDE8EA1}"/>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B481138C-74CD-48BC-BA19-8E3CCAC6EADD}"/>
              </a:ext>
            </a:extLst>
          </p:cNvPr>
          <p:cNvSpPr>
            <a:spLocks noGrp="1"/>
          </p:cNvSpPr>
          <p:nvPr>
            <p:ph type="title"/>
          </p:nvPr>
        </p:nvSpPr>
        <p:spPr>
          <a:xfrm>
            <a:off x="510382" y="730961"/>
            <a:ext cx="6754018" cy="276999"/>
          </a:xfrm>
        </p:spPr>
        <p:txBody>
          <a:bodyPr/>
          <a:lstStyle/>
          <a:p>
            <a:r>
              <a:rPr lang="en-US" dirty="0"/>
              <a:t>Secret Shopper Notes 2 of 2</a:t>
            </a:r>
          </a:p>
        </p:txBody>
      </p:sp>
      <p:cxnSp>
        <p:nvCxnSpPr>
          <p:cNvPr id="11" name="Straight Connector 10">
            <a:extLst>
              <a:ext uri="{FF2B5EF4-FFF2-40B4-BE49-F238E27FC236}">
                <a16:creationId xmlns:a16="http://schemas.microsoft.com/office/drawing/2014/main" id="{A7BC38A6-B766-4AE3-A501-9C9CE42ACF24}"/>
              </a:ext>
            </a:extLst>
          </p:cNvPr>
          <p:cNvCxnSpPr/>
          <p:nvPr/>
        </p:nvCxnSpPr>
        <p:spPr bwMode="gray">
          <a:xfrm>
            <a:off x="924339" y="31271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DD97C3-C613-4FA0-BB1B-092E1AB2C7EE}"/>
              </a:ext>
            </a:extLst>
          </p:cNvPr>
          <p:cNvCxnSpPr>
            <a:cxnSpLocks/>
          </p:cNvCxnSpPr>
          <p:nvPr/>
        </p:nvCxnSpPr>
        <p:spPr bwMode="gray">
          <a:xfrm>
            <a:off x="924339" y="281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98DD4-A987-4EAF-B270-7A5CD68133F9}"/>
              </a:ext>
            </a:extLst>
          </p:cNvPr>
          <p:cNvCxnSpPr/>
          <p:nvPr/>
        </p:nvCxnSpPr>
        <p:spPr bwMode="gray">
          <a:xfrm>
            <a:off x="924339" y="36856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E40F66-B970-4A43-8A16-8746CC8EB532}"/>
              </a:ext>
            </a:extLst>
          </p:cNvPr>
          <p:cNvCxnSpPr/>
          <p:nvPr/>
        </p:nvCxnSpPr>
        <p:spPr bwMode="gray">
          <a:xfrm>
            <a:off x="924339" y="39934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26EEB1-7A10-407E-A21D-959883DEFA58}"/>
              </a:ext>
            </a:extLst>
          </p:cNvPr>
          <p:cNvCxnSpPr/>
          <p:nvPr/>
        </p:nvCxnSpPr>
        <p:spPr bwMode="gray">
          <a:xfrm>
            <a:off x="924339" y="43012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49BFE1-8B7E-48D9-8BBC-6EB68C9B39D6}"/>
              </a:ext>
            </a:extLst>
          </p:cNvPr>
          <p:cNvCxnSpPr/>
          <p:nvPr/>
        </p:nvCxnSpPr>
        <p:spPr bwMode="gray">
          <a:xfrm>
            <a:off x="924339" y="460906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26B786-98E5-4D9E-B4B2-51356829B93F}"/>
              </a:ext>
            </a:extLst>
          </p:cNvPr>
          <p:cNvCxnSpPr/>
          <p:nvPr/>
        </p:nvCxnSpPr>
        <p:spPr bwMode="gray">
          <a:xfrm>
            <a:off x="924339" y="49168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721C42-B686-430C-B495-6A01C9A7D956}"/>
              </a:ext>
            </a:extLst>
          </p:cNvPr>
          <p:cNvCxnSpPr/>
          <p:nvPr/>
        </p:nvCxnSpPr>
        <p:spPr bwMode="gray">
          <a:xfrm>
            <a:off x="924339" y="52246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D847C8-E18E-48C8-A05A-A5DE9D806DF0}"/>
              </a:ext>
            </a:extLst>
          </p:cNvPr>
          <p:cNvCxnSpPr/>
          <p:nvPr/>
        </p:nvCxnSpPr>
        <p:spPr bwMode="gray">
          <a:xfrm>
            <a:off x="924339" y="584030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DC50E8-BB5B-4CB7-BB7D-96BA0DDD5288}"/>
              </a:ext>
            </a:extLst>
          </p:cNvPr>
          <p:cNvCxnSpPr/>
          <p:nvPr/>
        </p:nvCxnSpPr>
        <p:spPr bwMode="gray">
          <a:xfrm>
            <a:off x="924339" y="614811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E2F95-6938-4600-9633-69FDA2BF8DA2}"/>
              </a:ext>
            </a:extLst>
          </p:cNvPr>
          <p:cNvCxnSpPr/>
          <p:nvPr/>
        </p:nvCxnSpPr>
        <p:spPr bwMode="gray">
          <a:xfrm>
            <a:off x="924339" y="645592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540378-4BC0-413D-A73F-82D55B0527FA}"/>
              </a:ext>
            </a:extLst>
          </p:cNvPr>
          <p:cNvCxnSpPr/>
          <p:nvPr/>
        </p:nvCxnSpPr>
        <p:spPr bwMode="gray">
          <a:xfrm>
            <a:off x="924339" y="676373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EC3681-0951-43CA-A17F-63810EF6169B}"/>
              </a:ext>
            </a:extLst>
          </p:cNvPr>
          <p:cNvCxnSpPr/>
          <p:nvPr/>
        </p:nvCxnSpPr>
        <p:spPr bwMode="gray">
          <a:xfrm>
            <a:off x="924339" y="707154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2FD91-C5AC-4994-8490-4DD44BE14475}"/>
              </a:ext>
            </a:extLst>
          </p:cNvPr>
          <p:cNvCxnSpPr/>
          <p:nvPr/>
        </p:nvCxnSpPr>
        <p:spPr bwMode="gray">
          <a:xfrm>
            <a:off x="924339" y="737935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B82C64-64CC-473D-AC49-35EADD60AF4E}"/>
              </a:ext>
            </a:extLst>
          </p:cNvPr>
          <p:cNvCxnSpPr/>
          <p:nvPr/>
        </p:nvCxnSpPr>
        <p:spPr bwMode="gray">
          <a:xfrm>
            <a:off x="924339" y="799497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05C17D-D752-4BF5-B35F-8FB11242BCEF}"/>
              </a:ext>
            </a:extLst>
          </p:cNvPr>
          <p:cNvCxnSpPr/>
          <p:nvPr/>
        </p:nvCxnSpPr>
        <p:spPr bwMode="gray">
          <a:xfrm>
            <a:off x="924339" y="8302786"/>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CD663F-E6F7-4FAB-A904-553449B0D40E}"/>
              </a:ext>
            </a:extLst>
          </p:cNvPr>
          <p:cNvCxnSpPr>
            <a:cxnSpLocks/>
          </p:cNvCxnSpPr>
          <p:nvPr/>
        </p:nvCxnSpPr>
        <p:spPr bwMode="gray">
          <a:xfrm>
            <a:off x="924339" y="8610599"/>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4949A90-4ED1-4DAA-89E1-4D644387F8B1}"/>
              </a:ext>
            </a:extLst>
          </p:cNvPr>
          <p:cNvSpPr txBox="1"/>
          <p:nvPr/>
        </p:nvSpPr>
        <p:spPr bwMode="gray">
          <a:xfrm>
            <a:off x="523377" y="3279317"/>
            <a:ext cx="1950894" cy="153888"/>
          </a:xfrm>
          <a:prstGeom prst="rect">
            <a:avLst/>
          </a:prstGeom>
          <a:noFill/>
        </p:spPr>
        <p:txBody>
          <a:bodyPr wrap="square" lIns="0" tIns="0" rIns="0" bIns="0" rtlCol="0">
            <a:spAutoFit/>
          </a:bodyPr>
          <a:lstStyle/>
          <a:p>
            <a:pPr>
              <a:spcBef>
                <a:spcPts val="500"/>
              </a:spcBef>
            </a:pPr>
            <a:r>
              <a:rPr lang="en-US" sz="1000" b="1" dirty="0"/>
              <a:t>Orientation</a:t>
            </a:r>
          </a:p>
        </p:txBody>
      </p:sp>
      <p:sp>
        <p:nvSpPr>
          <p:cNvPr id="36" name="TextBox 35">
            <a:extLst>
              <a:ext uri="{FF2B5EF4-FFF2-40B4-BE49-F238E27FC236}">
                <a16:creationId xmlns:a16="http://schemas.microsoft.com/office/drawing/2014/main" id="{96B550AC-9AB9-46FF-94FC-6BC2EA4030B7}"/>
              </a:ext>
            </a:extLst>
          </p:cNvPr>
          <p:cNvSpPr txBox="1"/>
          <p:nvPr/>
        </p:nvSpPr>
        <p:spPr bwMode="gray">
          <a:xfrm>
            <a:off x="523377" y="5408135"/>
            <a:ext cx="2074725" cy="153888"/>
          </a:xfrm>
          <a:prstGeom prst="rect">
            <a:avLst/>
          </a:prstGeom>
          <a:noFill/>
        </p:spPr>
        <p:txBody>
          <a:bodyPr wrap="square" lIns="0" tIns="0" rIns="0" bIns="0" rtlCol="0">
            <a:spAutoFit/>
          </a:bodyPr>
          <a:lstStyle/>
          <a:p>
            <a:pPr>
              <a:spcBef>
                <a:spcPts val="500"/>
              </a:spcBef>
            </a:pPr>
            <a:r>
              <a:rPr lang="en-US" sz="1000" b="1" dirty="0"/>
              <a:t>Scheduling and Registration</a:t>
            </a:r>
          </a:p>
        </p:txBody>
      </p:sp>
      <p:sp>
        <p:nvSpPr>
          <p:cNvPr id="37" name="TextBox 36">
            <a:extLst>
              <a:ext uri="{FF2B5EF4-FFF2-40B4-BE49-F238E27FC236}">
                <a16:creationId xmlns:a16="http://schemas.microsoft.com/office/drawing/2014/main" id="{BB6EA9EF-EE6F-4D93-B4EE-81B1D95AA69A}"/>
              </a:ext>
            </a:extLst>
          </p:cNvPr>
          <p:cNvSpPr txBox="1"/>
          <p:nvPr/>
        </p:nvSpPr>
        <p:spPr bwMode="gray">
          <a:xfrm>
            <a:off x="523377" y="7569005"/>
            <a:ext cx="2549432" cy="153888"/>
          </a:xfrm>
          <a:prstGeom prst="rect">
            <a:avLst/>
          </a:prstGeom>
          <a:noFill/>
        </p:spPr>
        <p:txBody>
          <a:bodyPr wrap="square" lIns="0" tIns="0" rIns="0" bIns="0" rtlCol="0">
            <a:spAutoFit/>
          </a:bodyPr>
          <a:lstStyle/>
          <a:p>
            <a:pPr>
              <a:spcBef>
                <a:spcPts val="500"/>
              </a:spcBef>
            </a:pPr>
            <a:r>
              <a:rPr lang="en-US" sz="1000" b="1" dirty="0"/>
              <a:t>Post-Registration Engagement</a:t>
            </a:r>
          </a:p>
        </p:txBody>
      </p:sp>
      <p:cxnSp>
        <p:nvCxnSpPr>
          <p:cNvPr id="48" name="Straight Connector 47">
            <a:extLst>
              <a:ext uri="{FF2B5EF4-FFF2-40B4-BE49-F238E27FC236}">
                <a16:creationId xmlns:a16="http://schemas.microsoft.com/office/drawing/2014/main" id="{A2D60C20-8CC6-4459-821D-BBF7B04BE079}"/>
              </a:ext>
            </a:extLst>
          </p:cNvPr>
          <p:cNvCxnSpPr>
            <a:cxnSpLocks/>
          </p:cNvCxnSpPr>
          <p:nvPr/>
        </p:nvCxnSpPr>
        <p:spPr bwMode="gray">
          <a:xfrm>
            <a:off x="924339" y="1894900"/>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B165F2E-3AF3-4CE7-A234-C740A53457B1}"/>
              </a:ext>
            </a:extLst>
          </p:cNvPr>
          <p:cNvCxnSpPr>
            <a:cxnSpLocks/>
          </p:cNvCxnSpPr>
          <p:nvPr/>
        </p:nvCxnSpPr>
        <p:spPr bwMode="gray">
          <a:xfrm>
            <a:off x="924339" y="1587090"/>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5317F2-C0A7-49E4-B65C-2E7BCF8AF9C9}"/>
              </a:ext>
            </a:extLst>
          </p:cNvPr>
          <p:cNvCxnSpPr>
            <a:cxnSpLocks/>
          </p:cNvCxnSpPr>
          <p:nvPr/>
        </p:nvCxnSpPr>
        <p:spPr bwMode="gray">
          <a:xfrm>
            <a:off x="924339" y="2202710"/>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FAE375-C281-4523-BCC8-1F799A62A458}"/>
              </a:ext>
            </a:extLst>
          </p:cNvPr>
          <p:cNvCxnSpPr>
            <a:cxnSpLocks/>
          </p:cNvCxnSpPr>
          <p:nvPr/>
        </p:nvCxnSpPr>
        <p:spPr bwMode="gray">
          <a:xfrm>
            <a:off x="924339" y="2510520"/>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50E7F00-6655-4282-9064-78E7BA0AA6A8}"/>
              </a:ext>
            </a:extLst>
          </p:cNvPr>
          <p:cNvSpPr txBox="1"/>
          <p:nvPr/>
        </p:nvSpPr>
        <p:spPr bwMode="gray">
          <a:xfrm>
            <a:off x="523377" y="1206952"/>
            <a:ext cx="2672670" cy="153888"/>
          </a:xfrm>
          <a:prstGeom prst="rect">
            <a:avLst/>
          </a:prstGeom>
          <a:noFill/>
        </p:spPr>
        <p:txBody>
          <a:bodyPr wrap="square" lIns="0" tIns="0" rIns="0" bIns="0" rtlCol="0">
            <a:spAutoFit/>
          </a:bodyPr>
          <a:lstStyle/>
          <a:p>
            <a:pPr>
              <a:spcBef>
                <a:spcPts val="500"/>
              </a:spcBef>
            </a:pPr>
            <a:r>
              <a:rPr lang="en-US" sz="1000" b="1" dirty="0"/>
              <a:t>Advising and Career Counseling</a:t>
            </a:r>
          </a:p>
        </p:txBody>
      </p:sp>
      <p:cxnSp>
        <p:nvCxnSpPr>
          <p:cNvPr id="60" name="Straight Connector 59">
            <a:extLst>
              <a:ext uri="{FF2B5EF4-FFF2-40B4-BE49-F238E27FC236}">
                <a16:creationId xmlns:a16="http://schemas.microsoft.com/office/drawing/2014/main" id="{3D94ADA3-A587-4C2F-AB17-5F62DB4A0831}"/>
              </a:ext>
            </a:extLst>
          </p:cNvPr>
          <p:cNvCxnSpPr>
            <a:cxnSpLocks/>
          </p:cNvCxnSpPr>
          <p:nvPr/>
        </p:nvCxnSpPr>
        <p:spPr bwMode="gray">
          <a:xfrm>
            <a:off x="924339" y="8916750"/>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BEA2483-9EB8-4654-BBF0-9D428C3DFD9C}"/>
              </a:ext>
            </a:extLst>
          </p:cNvPr>
          <p:cNvCxnSpPr>
            <a:cxnSpLocks/>
          </p:cNvCxnSpPr>
          <p:nvPr/>
        </p:nvCxnSpPr>
        <p:spPr bwMode="gray">
          <a:xfrm>
            <a:off x="924339" y="9224563"/>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A27D12-4EC2-43C4-BCDF-0E587DDAFD22}"/>
              </a:ext>
            </a:extLst>
          </p:cNvPr>
          <p:cNvCxnSpPr>
            <a:cxnSpLocks/>
          </p:cNvCxnSpPr>
          <p:nvPr/>
        </p:nvCxnSpPr>
        <p:spPr bwMode="gray">
          <a:xfrm>
            <a:off x="924339" y="9529363"/>
            <a:ext cx="566530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35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3AA49E-ECD9-4398-98EC-10EB1DA3F0DC}"/>
              </a:ext>
            </a:extLst>
          </p:cNvPr>
          <p:cNvSpPr>
            <a:spLocks noGrp="1"/>
          </p:cNvSpPr>
          <p:nvPr>
            <p:ph type="body" sz="quarter" idx="29"/>
          </p:nvPr>
        </p:nvSpPr>
        <p:spPr/>
        <p:txBody>
          <a:bodyPr/>
          <a:lstStyle/>
          <a:p>
            <a:endParaRPr lang="en-US"/>
          </a:p>
        </p:txBody>
      </p:sp>
      <p:sp>
        <p:nvSpPr>
          <p:cNvPr id="3" name="Title 2">
            <a:extLst>
              <a:ext uri="{FF2B5EF4-FFF2-40B4-BE49-F238E27FC236}">
                <a16:creationId xmlns:a16="http://schemas.microsoft.com/office/drawing/2014/main" id="{E46DB53B-E304-4178-A671-6AC13E882006}"/>
              </a:ext>
            </a:extLst>
          </p:cNvPr>
          <p:cNvSpPr>
            <a:spLocks noGrp="1"/>
          </p:cNvSpPr>
          <p:nvPr>
            <p:ph type="title"/>
          </p:nvPr>
        </p:nvSpPr>
        <p:spPr>
          <a:xfrm>
            <a:off x="510382" y="730961"/>
            <a:ext cx="6754018" cy="276999"/>
          </a:xfrm>
        </p:spPr>
        <p:txBody>
          <a:bodyPr/>
          <a:lstStyle/>
          <a:p>
            <a:r>
              <a:rPr lang="en-US" dirty="0"/>
              <a:t>Record of College Follow-Up</a:t>
            </a:r>
          </a:p>
        </p:txBody>
      </p:sp>
      <p:sp>
        <p:nvSpPr>
          <p:cNvPr id="5" name="Text Placeholder 4">
            <a:extLst>
              <a:ext uri="{FF2B5EF4-FFF2-40B4-BE49-F238E27FC236}">
                <a16:creationId xmlns:a16="http://schemas.microsoft.com/office/drawing/2014/main" id="{F6FFA7C3-3AD7-49BE-8E4F-DB9599DBC4EF}"/>
              </a:ext>
            </a:extLst>
          </p:cNvPr>
          <p:cNvSpPr>
            <a:spLocks noGrp="1"/>
          </p:cNvSpPr>
          <p:nvPr>
            <p:ph type="body" sz="quarter" idx="44"/>
          </p:nvPr>
        </p:nvSpPr>
        <p:spPr/>
        <p:txBody>
          <a:bodyPr/>
          <a:lstStyle/>
          <a:p>
            <a:endParaRPr lang="en-US"/>
          </a:p>
        </p:txBody>
      </p:sp>
      <p:sp>
        <p:nvSpPr>
          <p:cNvPr id="6" name="Text Placeholder 5">
            <a:extLst>
              <a:ext uri="{FF2B5EF4-FFF2-40B4-BE49-F238E27FC236}">
                <a16:creationId xmlns:a16="http://schemas.microsoft.com/office/drawing/2014/main" id="{0B1E0F47-7CE4-4000-A61A-E3067CC21998}"/>
              </a:ext>
            </a:extLst>
          </p:cNvPr>
          <p:cNvSpPr>
            <a:spLocks noGrp="1"/>
          </p:cNvSpPr>
          <p:nvPr>
            <p:ph type="body" sz="quarter" idx="43"/>
          </p:nvPr>
        </p:nvSpPr>
        <p:spPr/>
        <p:txBody>
          <a:bodyPr/>
          <a:lstStyle/>
          <a:p>
            <a:endParaRPr lang="en-US"/>
          </a:p>
        </p:txBody>
      </p:sp>
      <p:graphicFrame>
        <p:nvGraphicFramePr>
          <p:cNvPr id="10" name="Table 10">
            <a:extLst>
              <a:ext uri="{FF2B5EF4-FFF2-40B4-BE49-F238E27FC236}">
                <a16:creationId xmlns:a16="http://schemas.microsoft.com/office/drawing/2014/main" id="{84715221-8B6B-43C0-B386-D42A6A2B0E2B}"/>
              </a:ext>
            </a:extLst>
          </p:cNvPr>
          <p:cNvGraphicFramePr>
            <a:graphicFrameLocks noGrp="1"/>
          </p:cNvGraphicFramePr>
          <p:nvPr>
            <p:extLst>
              <p:ext uri="{D42A27DB-BD31-4B8C-83A1-F6EECF244321}">
                <p14:modId xmlns:p14="http://schemas.microsoft.com/office/powerpoint/2010/main" val="2858416843"/>
              </p:ext>
            </p:extLst>
          </p:nvPr>
        </p:nvGraphicFramePr>
        <p:xfrm>
          <a:off x="508167" y="1854200"/>
          <a:ext cx="6754020" cy="7084060"/>
        </p:xfrm>
        <a:graphic>
          <a:graphicData uri="http://schemas.openxmlformats.org/drawingml/2006/table">
            <a:tbl>
              <a:tblPr firstRow="1" bandRow="1">
                <a:tableStyleId>{7DF18680-E054-41AD-8BC1-D1AEF772440D}</a:tableStyleId>
              </a:tblPr>
              <a:tblGrid>
                <a:gridCol w="672047">
                  <a:extLst>
                    <a:ext uri="{9D8B030D-6E8A-4147-A177-3AD203B41FA5}">
                      <a16:colId xmlns:a16="http://schemas.microsoft.com/office/drawing/2014/main" val="142735243"/>
                    </a:ext>
                  </a:extLst>
                </a:gridCol>
                <a:gridCol w="1095153">
                  <a:extLst>
                    <a:ext uri="{9D8B030D-6E8A-4147-A177-3AD203B41FA5}">
                      <a16:colId xmlns:a16="http://schemas.microsoft.com/office/drawing/2014/main" val="3134661078"/>
                    </a:ext>
                  </a:extLst>
                </a:gridCol>
                <a:gridCol w="1626782">
                  <a:extLst>
                    <a:ext uri="{9D8B030D-6E8A-4147-A177-3AD203B41FA5}">
                      <a16:colId xmlns:a16="http://schemas.microsoft.com/office/drawing/2014/main" val="4244601594"/>
                    </a:ext>
                  </a:extLst>
                </a:gridCol>
                <a:gridCol w="595423">
                  <a:extLst>
                    <a:ext uri="{9D8B030D-6E8A-4147-A177-3AD203B41FA5}">
                      <a16:colId xmlns:a16="http://schemas.microsoft.com/office/drawing/2014/main" val="2639921305"/>
                    </a:ext>
                  </a:extLst>
                </a:gridCol>
                <a:gridCol w="2764615">
                  <a:extLst>
                    <a:ext uri="{9D8B030D-6E8A-4147-A177-3AD203B41FA5}">
                      <a16:colId xmlns:a16="http://schemas.microsoft.com/office/drawing/2014/main" val="3982366862"/>
                    </a:ext>
                  </a:extLst>
                </a:gridCol>
              </a:tblGrid>
              <a:tr h="333375">
                <a:tc>
                  <a:txBody>
                    <a:bodyPr/>
                    <a:lstStyle/>
                    <a:p>
                      <a:r>
                        <a:rPr lang="en-US" dirty="0"/>
                        <a:t>Date</a:t>
                      </a:r>
                    </a:p>
                  </a:txBody>
                  <a:tcPr/>
                </a:tc>
                <a:tc>
                  <a:txBody>
                    <a:bodyPr/>
                    <a:lstStyle/>
                    <a:p>
                      <a:r>
                        <a:rPr lang="en-US" dirty="0"/>
                        <a:t>Type (e.g., call, email, text)</a:t>
                      </a:r>
                    </a:p>
                  </a:txBody>
                  <a:tcPr/>
                </a:tc>
                <a:tc>
                  <a:txBody>
                    <a:bodyPr/>
                    <a:lstStyle/>
                    <a:p>
                      <a:r>
                        <a:rPr lang="en-US" dirty="0"/>
                        <a:t>Communication Purpose</a:t>
                      </a:r>
                    </a:p>
                  </a:txBody>
                  <a:tcPr/>
                </a:tc>
                <a:tc>
                  <a:txBody>
                    <a:bodyPr/>
                    <a:lstStyle/>
                    <a:p>
                      <a:r>
                        <a:rPr lang="en-US" dirty="0"/>
                        <a:t>Call to Action</a:t>
                      </a:r>
                    </a:p>
                  </a:txBody>
                  <a:tcPr/>
                </a:tc>
                <a:tc>
                  <a:txBody>
                    <a:bodyPr/>
                    <a:lstStyle/>
                    <a:p>
                      <a:r>
                        <a:rPr lang="en-US" dirty="0"/>
                        <a:t>Overall Impressions</a:t>
                      </a:r>
                    </a:p>
                  </a:txBody>
                  <a:tcPr/>
                </a:tc>
                <a:extLst>
                  <a:ext uri="{0D108BD9-81ED-4DB2-BD59-A6C34878D82A}">
                    <a16:rowId xmlns:a16="http://schemas.microsoft.com/office/drawing/2014/main" val="238357467"/>
                  </a:ext>
                </a:extLst>
              </a:tr>
              <a:tr h="320675">
                <a:tc>
                  <a:txBody>
                    <a:bodyPr/>
                    <a:lstStyle/>
                    <a:p>
                      <a:r>
                        <a:rPr lang="en-US" dirty="0"/>
                        <a:t>8/5/2020</a:t>
                      </a:r>
                    </a:p>
                  </a:txBody>
                  <a:tcPr/>
                </a:tc>
                <a:tc>
                  <a:txBody>
                    <a:bodyPr/>
                    <a:lstStyle/>
                    <a:p>
                      <a:r>
                        <a:rPr lang="en-US" dirty="0"/>
                        <a:t>Email</a:t>
                      </a:r>
                    </a:p>
                  </a:txBody>
                  <a:tcPr/>
                </a:tc>
                <a:tc>
                  <a:txBody>
                    <a:bodyPr/>
                    <a:lstStyle/>
                    <a:p>
                      <a:r>
                        <a:rPr lang="en-US" dirty="0"/>
                        <a:t>Acceptance and enrollment checklist</a:t>
                      </a:r>
                    </a:p>
                  </a:txBody>
                  <a:tcPr/>
                </a:tc>
                <a:tc>
                  <a:txBody>
                    <a:bodyPr/>
                    <a:lstStyle/>
                    <a:p>
                      <a:r>
                        <a:rPr lang="en-US" dirty="0"/>
                        <a:t>Yes</a:t>
                      </a:r>
                    </a:p>
                  </a:txBody>
                  <a:tcPr/>
                </a:tc>
                <a:tc>
                  <a:txBody>
                    <a:bodyPr/>
                    <a:lstStyle/>
                    <a:p>
                      <a:r>
                        <a:rPr lang="en-US" dirty="0"/>
                        <a:t>Sent two hours after acceptance, great directions for next steps, and easy contact info</a:t>
                      </a:r>
                    </a:p>
                  </a:txBody>
                  <a:tcPr/>
                </a:tc>
                <a:extLst>
                  <a:ext uri="{0D108BD9-81ED-4DB2-BD59-A6C34878D82A}">
                    <a16:rowId xmlns:a16="http://schemas.microsoft.com/office/drawing/2014/main" val="3692330645"/>
                  </a:ext>
                </a:extLst>
              </a:tr>
              <a:tr h="320675">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a:t>Y/N</a:t>
                      </a:r>
                    </a:p>
                  </a:txBody>
                  <a:tcPr/>
                </a:tc>
                <a:tc>
                  <a:txBody>
                    <a:bodyPr/>
                    <a:lstStyle/>
                    <a:p>
                      <a:endParaRPr lang="en-US"/>
                    </a:p>
                  </a:txBody>
                  <a:tcPr/>
                </a:tc>
                <a:extLst>
                  <a:ext uri="{0D108BD9-81ED-4DB2-BD59-A6C34878D82A}">
                    <a16:rowId xmlns:a16="http://schemas.microsoft.com/office/drawing/2014/main" val="3149523866"/>
                  </a:ext>
                </a:extLst>
              </a:tr>
              <a:tr h="320675">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2692413956"/>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2523692372"/>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1514219981"/>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1959295615"/>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1397352711"/>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1333788052"/>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2853215899"/>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8556696"/>
                  </a:ext>
                </a:extLst>
              </a:tr>
              <a:tr h="320675">
                <a:tc>
                  <a:txBody>
                    <a:bodyPr/>
                    <a:lstStyle/>
                    <a:p>
                      <a:endParaRPr lang="en-US"/>
                    </a:p>
                  </a:txBody>
                  <a:tcPr/>
                </a:tc>
                <a:tc>
                  <a:txBody>
                    <a:bodyPr/>
                    <a:lstStyle/>
                    <a:p>
                      <a:endParaRPr lang="en-US"/>
                    </a:p>
                  </a:txBody>
                  <a:tcP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2470545925"/>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1076075272"/>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353251442"/>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3686808085"/>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2583807254"/>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Y/N</a:t>
                      </a:r>
                    </a:p>
                  </a:txBody>
                  <a:tcPr/>
                </a:tc>
                <a:tc>
                  <a:txBody>
                    <a:bodyPr/>
                    <a:lstStyle/>
                    <a:p>
                      <a:endParaRPr lang="en-US"/>
                    </a:p>
                  </a:txBody>
                  <a:tcPr/>
                </a:tc>
                <a:extLst>
                  <a:ext uri="{0D108BD9-81ED-4DB2-BD59-A6C34878D82A}">
                    <a16:rowId xmlns:a16="http://schemas.microsoft.com/office/drawing/2014/main" val="1301900366"/>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134561084"/>
                  </a:ext>
                </a:extLst>
              </a:tr>
              <a:tr h="320675">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a:p>
                  </a:txBody>
                  <a:tcPr/>
                </a:tc>
                <a:extLst>
                  <a:ext uri="{0D108BD9-81ED-4DB2-BD59-A6C34878D82A}">
                    <a16:rowId xmlns:a16="http://schemas.microsoft.com/office/drawing/2014/main" val="3285033484"/>
                  </a:ext>
                </a:extLst>
              </a:tr>
              <a:tr h="320675">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3068742559"/>
                  </a:ext>
                </a:extLst>
              </a:tr>
              <a:tr h="320675">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333E48"/>
                          </a:solidFill>
                          <a:effectLst/>
                          <a:uLnTx/>
                          <a:uFillTx/>
                          <a:latin typeface="Verdana"/>
                          <a:ea typeface="+mn-ea"/>
                          <a:cs typeface="+mn-cs"/>
                        </a:rPr>
                        <a:t>Y/N</a:t>
                      </a:r>
                      <a:endParaRPr kumimoji="0" lang="en-US" sz="800" b="0" i="0" u="none" strike="noStrike" kern="1200" cap="none" spc="0" normalizeH="0" baseline="0" noProof="0" dirty="0">
                        <a:ln>
                          <a:noFill/>
                        </a:ln>
                        <a:solidFill>
                          <a:srgbClr val="333E48"/>
                        </a:solidFill>
                        <a:effectLst/>
                        <a:uLnTx/>
                        <a:uFillTx/>
                        <a:latin typeface="Verdana"/>
                        <a:ea typeface="+mn-ea"/>
                        <a:cs typeface="+mn-cs"/>
                      </a:endParaRPr>
                    </a:p>
                  </a:txBody>
                  <a:tcPr/>
                </a:tc>
                <a:tc>
                  <a:txBody>
                    <a:bodyPr/>
                    <a:lstStyle/>
                    <a:p>
                      <a:endParaRPr lang="en-US" dirty="0"/>
                    </a:p>
                  </a:txBody>
                  <a:tcPr/>
                </a:tc>
                <a:extLst>
                  <a:ext uri="{0D108BD9-81ED-4DB2-BD59-A6C34878D82A}">
                    <a16:rowId xmlns:a16="http://schemas.microsoft.com/office/drawing/2014/main" val="2361581125"/>
                  </a:ext>
                </a:extLst>
              </a:tr>
              <a:tr h="320675">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Y/N</a:t>
                      </a:r>
                    </a:p>
                  </a:txBody>
                  <a:tcPr/>
                </a:tc>
                <a:tc>
                  <a:txBody>
                    <a:bodyPr/>
                    <a:lstStyle/>
                    <a:p>
                      <a:endParaRPr lang="en-US" dirty="0"/>
                    </a:p>
                  </a:txBody>
                  <a:tcPr/>
                </a:tc>
                <a:extLst>
                  <a:ext uri="{0D108BD9-81ED-4DB2-BD59-A6C34878D82A}">
                    <a16:rowId xmlns:a16="http://schemas.microsoft.com/office/drawing/2014/main" val="3930899207"/>
                  </a:ext>
                </a:extLst>
              </a:tr>
            </a:tbl>
          </a:graphicData>
        </a:graphic>
      </p:graphicFrame>
      <p:sp>
        <p:nvSpPr>
          <p:cNvPr id="7" name="TextBox 6">
            <a:extLst>
              <a:ext uri="{FF2B5EF4-FFF2-40B4-BE49-F238E27FC236}">
                <a16:creationId xmlns:a16="http://schemas.microsoft.com/office/drawing/2014/main" id="{6974F029-9248-45B6-BB78-DE4D2CF4282E}"/>
              </a:ext>
            </a:extLst>
          </p:cNvPr>
          <p:cNvSpPr txBox="1"/>
          <p:nvPr/>
        </p:nvSpPr>
        <p:spPr bwMode="gray">
          <a:xfrm>
            <a:off x="508000" y="1213095"/>
            <a:ext cx="6751637" cy="415498"/>
          </a:xfrm>
          <a:prstGeom prst="rect">
            <a:avLst/>
          </a:prstGeom>
          <a:noFill/>
        </p:spPr>
        <p:txBody>
          <a:bodyPr wrap="square" lIns="0" tIns="0" rIns="0" bIns="0" rtlCol="0">
            <a:spAutoFit/>
          </a:bodyPr>
          <a:lstStyle/>
          <a:p>
            <a:pPr>
              <a:spcBef>
                <a:spcPts val="500"/>
              </a:spcBef>
            </a:pPr>
            <a:r>
              <a:rPr lang="en-US" sz="900" b="1" i="1" dirty="0"/>
              <a:t>Use this table to track all communication from the college. For the “Call to Action,” column, note whether the communication encouraged you to complete an enrollment action (e.g., Call ___ to schedule an advising appointment, click here for FAFSA guidance.) </a:t>
            </a:r>
          </a:p>
        </p:txBody>
      </p:sp>
    </p:spTree>
    <p:extLst>
      <p:ext uri="{BB962C8B-B14F-4D97-AF65-F5344CB8AC3E}">
        <p14:creationId xmlns:p14="http://schemas.microsoft.com/office/powerpoint/2010/main" val="397536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79AF06-1054-4305-844D-FB1BE887EE19}"/>
              </a:ext>
            </a:extLst>
          </p:cNvPr>
          <p:cNvSpPr>
            <a:spLocks noGrp="1"/>
          </p:cNvSpPr>
          <p:nvPr>
            <p:ph type="body" sz="quarter" idx="28"/>
          </p:nvPr>
        </p:nvSpPr>
        <p:spPr>
          <a:xfrm>
            <a:off x="510382" y="1110761"/>
            <a:ext cx="6751637" cy="200055"/>
          </a:xfrm>
        </p:spPr>
        <p:txBody>
          <a:bodyPr/>
          <a:lstStyle/>
          <a:p>
            <a:endParaRPr lang="en-US" dirty="0"/>
          </a:p>
        </p:txBody>
      </p:sp>
      <p:sp>
        <p:nvSpPr>
          <p:cNvPr id="3" name="Text Placeholder 2">
            <a:extLst>
              <a:ext uri="{FF2B5EF4-FFF2-40B4-BE49-F238E27FC236}">
                <a16:creationId xmlns:a16="http://schemas.microsoft.com/office/drawing/2014/main" id="{34C323F3-E3E2-4DA1-A5E7-8836C61CF162}"/>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71096D8C-9CDD-467E-899E-1B4E8489D074}"/>
              </a:ext>
            </a:extLst>
          </p:cNvPr>
          <p:cNvSpPr>
            <a:spLocks noGrp="1"/>
          </p:cNvSpPr>
          <p:nvPr>
            <p:ph type="title"/>
          </p:nvPr>
        </p:nvSpPr>
        <p:spPr/>
        <p:txBody>
          <a:bodyPr/>
          <a:lstStyle/>
          <a:p>
            <a:r>
              <a:rPr lang="en-US" dirty="0"/>
              <a:t>Next Steps</a:t>
            </a:r>
          </a:p>
        </p:txBody>
      </p:sp>
      <p:sp>
        <p:nvSpPr>
          <p:cNvPr id="7" name="TextBox 6">
            <a:extLst>
              <a:ext uri="{FF2B5EF4-FFF2-40B4-BE49-F238E27FC236}">
                <a16:creationId xmlns:a16="http://schemas.microsoft.com/office/drawing/2014/main" id="{819F9632-EF0E-48FE-A717-191B9FF95BF4}"/>
              </a:ext>
            </a:extLst>
          </p:cNvPr>
          <p:cNvSpPr txBox="1"/>
          <p:nvPr/>
        </p:nvSpPr>
        <p:spPr bwMode="gray">
          <a:xfrm>
            <a:off x="508000" y="2525866"/>
            <a:ext cx="6756400" cy="276999"/>
          </a:xfrm>
          <a:prstGeom prst="rect">
            <a:avLst/>
          </a:prstGeom>
          <a:noFill/>
        </p:spPr>
        <p:txBody>
          <a:bodyPr wrap="square" lIns="0" tIns="0" rIns="0" bIns="0" rtlCol="0">
            <a:spAutoFit/>
          </a:bodyPr>
          <a:lstStyle/>
          <a:p>
            <a:pPr>
              <a:spcBef>
                <a:spcPts val="500"/>
              </a:spcBef>
            </a:pPr>
            <a:r>
              <a:rPr lang="en-US" sz="900" dirty="0">
                <a:solidFill>
                  <a:schemeClr val="tx1"/>
                </a:solidFill>
              </a:rPr>
              <a:t>Congratulations! You’ve completed the self-audit portion of this report. Before you submit your findings to EAB, check to make sure that the following </a:t>
            </a:r>
            <a:r>
              <a:rPr lang="en-US" sz="900" dirty="0"/>
              <a:t>items have been completed: </a:t>
            </a:r>
            <a:endParaRPr lang="en-US" sz="900" dirty="0">
              <a:solidFill>
                <a:schemeClr val="tx1"/>
              </a:solidFill>
            </a:endParaRPr>
          </a:p>
        </p:txBody>
      </p:sp>
      <p:sp>
        <p:nvSpPr>
          <p:cNvPr id="8" name="TextBox 7">
            <a:extLst>
              <a:ext uri="{FF2B5EF4-FFF2-40B4-BE49-F238E27FC236}">
                <a16:creationId xmlns:a16="http://schemas.microsoft.com/office/drawing/2014/main" id="{52BF05CE-EA07-4581-A9EC-2A4C47DE65ED}"/>
              </a:ext>
            </a:extLst>
          </p:cNvPr>
          <p:cNvSpPr txBox="1"/>
          <p:nvPr/>
        </p:nvSpPr>
        <p:spPr bwMode="gray">
          <a:xfrm>
            <a:off x="508000" y="5166475"/>
            <a:ext cx="6754019" cy="153888"/>
          </a:xfrm>
          <a:prstGeom prst="rect">
            <a:avLst/>
          </a:prstGeom>
          <a:noFill/>
        </p:spPr>
        <p:txBody>
          <a:bodyPr wrap="square" lIns="0" tIns="0" rIns="0" bIns="0" rtlCol="0">
            <a:spAutoFit/>
          </a:bodyPr>
          <a:lstStyle/>
          <a:p>
            <a:pPr>
              <a:spcBef>
                <a:spcPts val="500"/>
              </a:spcBef>
            </a:pPr>
            <a:r>
              <a:rPr lang="en-US" sz="1000" b="1" dirty="0">
                <a:solidFill>
                  <a:schemeClr val="tx1"/>
                </a:solidFill>
              </a:rPr>
              <a:t>Timeline for Report Creation and Delivery</a:t>
            </a:r>
          </a:p>
        </p:txBody>
      </p:sp>
      <p:sp>
        <p:nvSpPr>
          <p:cNvPr id="10" name="TextBox 9">
            <a:extLst>
              <a:ext uri="{FF2B5EF4-FFF2-40B4-BE49-F238E27FC236}">
                <a16:creationId xmlns:a16="http://schemas.microsoft.com/office/drawing/2014/main" id="{C76ED0D7-79E6-4755-9F31-78E8A462A26B}"/>
              </a:ext>
            </a:extLst>
          </p:cNvPr>
          <p:cNvSpPr txBox="1"/>
          <p:nvPr/>
        </p:nvSpPr>
        <p:spPr bwMode="gray">
          <a:xfrm>
            <a:off x="1332499" y="5711465"/>
            <a:ext cx="2207547" cy="246221"/>
          </a:xfrm>
          <a:prstGeom prst="rect">
            <a:avLst/>
          </a:prstGeom>
          <a:noFill/>
        </p:spPr>
        <p:txBody>
          <a:bodyPr wrap="square" lIns="0" tIns="0" rIns="0" bIns="0" rtlCol="0">
            <a:spAutoFit/>
          </a:bodyPr>
          <a:lstStyle/>
          <a:p>
            <a:pPr algn="ctr">
              <a:spcBef>
                <a:spcPts val="500"/>
              </a:spcBef>
            </a:pPr>
            <a:r>
              <a:rPr lang="en-US" sz="800" dirty="0"/>
              <a:t>PLEASE ALLOW 3 TO 4 WEEKS FOR FOLLOW UP AND REPORT CREATION</a:t>
            </a:r>
          </a:p>
        </p:txBody>
      </p:sp>
      <p:cxnSp>
        <p:nvCxnSpPr>
          <p:cNvPr id="11" name="Straight Arrow Connector 10">
            <a:extLst>
              <a:ext uri="{FF2B5EF4-FFF2-40B4-BE49-F238E27FC236}">
                <a16:creationId xmlns:a16="http://schemas.microsoft.com/office/drawing/2014/main" id="{9EA68E24-6188-4191-9DD7-E75B29917B4E}"/>
              </a:ext>
            </a:extLst>
          </p:cNvPr>
          <p:cNvCxnSpPr>
            <a:cxnSpLocks/>
          </p:cNvCxnSpPr>
          <p:nvPr/>
        </p:nvCxnSpPr>
        <p:spPr bwMode="gray">
          <a:xfrm>
            <a:off x="508000" y="6184189"/>
            <a:ext cx="6767871" cy="0"/>
          </a:xfrm>
          <a:prstGeom prst="straightConnector1">
            <a:avLst/>
          </a:prstGeom>
          <a:ln w="60325">
            <a:solidFill>
              <a:schemeClr val="accent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5E45DA5-64F8-437A-823A-0E9ADEDD9A77}"/>
              </a:ext>
            </a:extLst>
          </p:cNvPr>
          <p:cNvSpPr/>
          <p:nvPr/>
        </p:nvSpPr>
        <p:spPr bwMode="gray">
          <a:xfrm>
            <a:off x="996418" y="6092749"/>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Oval 12">
            <a:extLst>
              <a:ext uri="{FF2B5EF4-FFF2-40B4-BE49-F238E27FC236}">
                <a16:creationId xmlns:a16="http://schemas.microsoft.com/office/drawing/2014/main" id="{ED41F9D6-DBF0-47A8-97C3-7C63D3C31C8C}"/>
              </a:ext>
            </a:extLst>
          </p:cNvPr>
          <p:cNvSpPr/>
          <p:nvPr/>
        </p:nvSpPr>
        <p:spPr bwMode="gray">
          <a:xfrm>
            <a:off x="3564264" y="6092749"/>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TextBox 14">
            <a:extLst>
              <a:ext uri="{FF2B5EF4-FFF2-40B4-BE49-F238E27FC236}">
                <a16:creationId xmlns:a16="http://schemas.microsoft.com/office/drawing/2014/main" id="{71A81676-7DDD-438F-ABF3-E01D3675329B}"/>
              </a:ext>
            </a:extLst>
          </p:cNvPr>
          <p:cNvSpPr txBox="1"/>
          <p:nvPr/>
        </p:nvSpPr>
        <p:spPr bwMode="gray">
          <a:xfrm>
            <a:off x="4937771" y="5711465"/>
            <a:ext cx="2207548" cy="246221"/>
          </a:xfrm>
          <a:prstGeom prst="rect">
            <a:avLst/>
          </a:prstGeom>
          <a:noFill/>
        </p:spPr>
        <p:txBody>
          <a:bodyPr wrap="square" lIns="0" tIns="0" rIns="0" bIns="0" rtlCol="0">
            <a:spAutoFit/>
          </a:bodyPr>
          <a:lstStyle/>
          <a:p>
            <a:pPr algn="ctr">
              <a:spcBef>
                <a:spcPts val="500"/>
              </a:spcBef>
            </a:pPr>
            <a:r>
              <a:rPr lang="en-US" sz="800"/>
              <a:t>RESULTS </a:t>
            </a:r>
            <a:r>
              <a:rPr lang="en-US" sz="800" dirty="0"/>
              <a:t>DELIVERY AND OPPORTUNITY FOR FOLLOW UP</a:t>
            </a:r>
          </a:p>
        </p:txBody>
      </p:sp>
      <p:sp>
        <p:nvSpPr>
          <p:cNvPr id="16" name="Oval 15">
            <a:extLst>
              <a:ext uri="{FF2B5EF4-FFF2-40B4-BE49-F238E27FC236}">
                <a16:creationId xmlns:a16="http://schemas.microsoft.com/office/drawing/2014/main" id="{E0D93C2A-7D6F-40D0-B33A-D8A06F6907F3}"/>
              </a:ext>
            </a:extLst>
          </p:cNvPr>
          <p:cNvSpPr/>
          <p:nvPr/>
        </p:nvSpPr>
        <p:spPr bwMode="gray">
          <a:xfrm>
            <a:off x="5950105" y="6092749"/>
            <a:ext cx="182880" cy="182880"/>
          </a:xfrm>
          <a:prstGeom prst="ellipse">
            <a:avLst/>
          </a:prstGeom>
          <a:solidFill>
            <a:schemeClr val="accent5"/>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7" name="TextBox 16">
            <a:extLst>
              <a:ext uri="{FF2B5EF4-FFF2-40B4-BE49-F238E27FC236}">
                <a16:creationId xmlns:a16="http://schemas.microsoft.com/office/drawing/2014/main" id="{417221C7-B1AD-422C-B861-7EE2BFD8F6BB}"/>
              </a:ext>
            </a:extLst>
          </p:cNvPr>
          <p:cNvSpPr txBox="1"/>
          <p:nvPr/>
        </p:nvSpPr>
        <p:spPr bwMode="gray">
          <a:xfrm>
            <a:off x="2959964" y="6874296"/>
            <a:ext cx="1391480" cy="692497"/>
          </a:xfrm>
          <a:prstGeom prst="rect">
            <a:avLst/>
          </a:prstGeom>
          <a:noFill/>
        </p:spPr>
        <p:txBody>
          <a:bodyPr wrap="square" lIns="0" tIns="0" rIns="0" bIns="0" rtlCol="0">
            <a:spAutoFit/>
          </a:bodyPr>
          <a:lstStyle/>
          <a:p>
            <a:pPr>
              <a:spcBef>
                <a:spcPts val="500"/>
              </a:spcBef>
            </a:pPr>
            <a:r>
              <a:rPr lang="en-US" sz="900" dirty="0">
                <a:solidFill>
                  <a:schemeClr val="tx1"/>
                </a:solidFill>
              </a:rPr>
              <a:t>EAB researcher reviews your institution’s results and evaluates performance and best practices for each </a:t>
            </a:r>
          </a:p>
        </p:txBody>
      </p:sp>
      <p:sp>
        <p:nvSpPr>
          <p:cNvPr id="19" name="TextBox 18">
            <a:extLst>
              <a:ext uri="{FF2B5EF4-FFF2-40B4-BE49-F238E27FC236}">
                <a16:creationId xmlns:a16="http://schemas.microsoft.com/office/drawing/2014/main" id="{BF3FA883-4812-4CF1-AEAC-663D5C71B619}"/>
              </a:ext>
            </a:extLst>
          </p:cNvPr>
          <p:cNvSpPr txBox="1"/>
          <p:nvPr/>
        </p:nvSpPr>
        <p:spPr bwMode="gray">
          <a:xfrm>
            <a:off x="2918762" y="8154202"/>
            <a:ext cx="1473884" cy="692497"/>
          </a:xfrm>
          <a:prstGeom prst="rect">
            <a:avLst/>
          </a:prstGeom>
          <a:noFill/>
        </p:spPr>
        <p:txBody>
          <a:bodyPr wrap="square" lIns="0" tIns="0" rIns="0" bIns="0" rtlCol="0">
            <a:spAutoFit/>
          </a:bodyPr>
          <a:lstStyle/>
          <a:p>
            <a:pPr>
              <a:spcBef>
                <a:spcPts val="500"/>
              </a:spcBef>
            </a:pPr>
            <a:r>
              <a:rPr lang="en-US" sz="900" dirty="0">
                <a:solidFill>
                  <a:schemeClr val="tx1"/>
                </a:solidFill>
              </a:rPr>
              <a:t>EAB researcher compiles report targeting biggest pain points and provides resources and advice to tackle most urgent areas</a:t>
            </a:r>
          </a:p>
        </p:txBody>
      </p:sp>
      <p:sp>
        <p:nvSpPr>
          <p:cNvPr id="20" name="TextBox 19">
            <a:extLst>
              <a:ext uri="{FF2B5EF4-FFF2-40B4-BE49-F238E27FC236}">
                <a16:creationId xmlns:a16="http://schemas.microsoft.com/office/drawing/2014/main" id="{7F57D0D0-B69C-4B1B-98F6-7F6B285F044F}"/>
              </a:ext>
            </a:extLst>
          </p:cNvPr>
          <p:cNvSpPr txBox="1"/>
          <p:nvPr/>
        </p:nvSpPr>
        <p:spPr bwMode="gray">
          <a:xfrm>
            <a:off x="5188225" y="6874296"/>
            <a:ext cx="1706641" cy="692497"/>
          </a:xfrm>
          <a:prstGeom prst="rect">
            <a:avLst/>
          </a:prstGeom>
          <a:noFill/>
        </p:spPr>
        <p:txBody>
          <a:bodyPr wrap="square" lIns="0" tIns="0" rIns="0" bIns="0" rtlCol="0">
            <a:spAutoFit/>
          </a:bodyPr>
          <a:lstStyle/>
          <a:p>
            <a:pPr>
              <a:spcBef>
                <a:spcPts val="500"/>
              </a:spcBef>
            </a:pPr>
            <a:r>
              <a:rPr lang="en-US" sz="900" dirty="0">
                <a:solidFill>
                  <a:schemeClr val="tx1"/>
                </a:solidFill>
              </a:rPr>
              <a:t>Strategic Leader delivers the report and can schedule follow-up for clarification or further discussion of resources and strategies.</a:t>
            </a:r>
          </a:p>
        </p:txBody>
      </p:sp>
      <p:grpSp>
        <p:nvGrpSpPr>
          <p:cNvPr id="25" name="Group 24">
            <a:extLst>
              <a:ext uri="{FF2B5EF4-FFF2-40B4-BE49-F238E27FC236}">
                <a16:creationId xmlns:a16="http://schemas.microsoft.com/office/drawing/2014/main" id="{E3DCE5BC-C852-469D-A9E7-205339CF9BF2}"/>
              </a:ext>
            </a:extLst>
          </p:cNvPr>
          <p:cNvGrpSpPr/>
          <p:nvPr/>
        </p:nvGrpSpPr>
        <p:grpSpPr>
          <a:xfrm>
            <a:off x="623069" y="1602861"/>
            <a:ext cx="6057130" cy="675876"/>
            <a:chOff x="623069" y="1804888"/>
            <a:chExt cx="6057130" cy="675876"/>
          </a:xfrm>
        </p:grpSpPr>
        <p:sp>
          <p:nvSpPr>
            <p:cNvPr id="26" name="Rounded Rectangle 76">
              <a:extLst>
                <a:ext uri="{FF2B5EF4-FFF2-40B4-BE49-F238E27FC236}">
                  <a16:creationId xmlns:a16="http://schemas.microsoft.com/office/drawing/2014/main" id="{147A3C39-5495-4CE8-A06F-38ED7AA576BB}"/>
                </a:ext>
              </a:extLst>
            </p:cNvPr>
            <p:cNvSpPr/>
            <p:nvPr/>
          </p:nvSpPr>
          <p:spPr bwMode="gray">
            <a:xfrm>
              <a:off x="836034" y="1817235"/>
              <a:ext cx="413452" cy="592191"/>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Rounded Rectangle 99">
              <a:extLst>
                <a:ext uri="{FF2B5EF4-FFF2-40B4-BE49-F238E27FC236}">
                  <a16:creationId xmlns:a16="http://schemas.microsoft.com/office/drawing/2014/main" id="{4E5F402F-3356-47AF-AFF5-CA08BDC3453E}"/>
                </a:ext>
              </a:extLst>
            </p:cNvPr>
            <p:cNvSpPr/>
            <p:nvPr/>
          </p:nvSpPr>
          <p:spPr bwMode="gray">
            <a:xfrm>
              <a:off x="1059906" y="1817234"/>
              <a:ext cx="5620293" cy="592191"/>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tx1"/>
                  </a:solidFill>
                </a:rPr>
                <a:t>What’s Next? </a:t>
              </a:r>
              <a:r>
                <a:rPr lang="en-US" sz="900" i="1" dirty="0">
                  <a:solidFill>
                    <a:schemeClr val="tx1"/>
                  </a:solidFill>
                </a:rPr>
                <a:t>Things to check before you hand off your report to an EAB researcher and timeline for report delivery. </a:t>
              </a:r>
              <a:r>
                <a:rPr lang="en-US" sz="900" b="1" dirty="0">
                  <a:solidFill>
                    <a:schemeClr val="tx1"/>
                  </a:solidFill>
                </a:rPr>
                <a:t> </a:t>
              </a:r>
              <a:endParaRPr lang="en-US" sz="900" dirty="0">
                <a:solidFill>
                  <a:schemeClr val="tx1"/>
                </a:solidFill>
              </a:endParaRPr>
            </a:p>
          </p:txBody>
        </p:sp>
        <p:sp>
          <p:nvSpPr>
            <p:cNvPr id="28" name="Isosceles Triangle 68">
              <a:extLst>
                <a:ext uri="{FF2B5EF4-FFF2-40B4-BE49-F238E27FC236}">
                  <a16:creationId xmlns:a16="http://schemas.microsoft.com/office/drawing/2014/main" id="{A390CCFC-F249-4B5E-A77B-A660CCC93AEC}"/>
                </a:ext>
              </a:extLst>
            </p:cNvPr>
            <p:cNvSpPr/>
            <p:nvPr/>
          </p:nvSpPr>
          <p:spPr bwMode="gray">
            <a:xfrm rot="9000000">
              <a:off x="623069" y="1804888"/>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9" name="Picture 28" descr="A close up of a logo&#10;&#10;Description automatically generated">
              <a:extLst>
                <a:ext uri="{FF2B5EF4-FFF2-40B4-BE49-F238E27FC236}">
                  <a16:creationId xmlns:a16="http://schemas.microsoft.com/office/drawing/2014/main" id="{9FF7DB25-1C3F-4678-BA07-8E094C40FEB0}"/>
                </a:ext>
              </a:extLst>
            </p:cNvPr>
            <p:cNvPicPr>
              <a:picLocks noChangeAspect="1"/>
            </p:cNvPicPr>
            <p:nvPr/>
          </p:nvPicPr>
          <p:blipFill>
            <a:blip r:embed="rId2"/>
            <a:stretch>
              <a:fillRect/>
            </a:stretch>
          </p:blipFill>
          <p:spPr>
            <a:xfrm>
              <a:off x="698921" y="1928177"/>
              <a:ext cx="274320" cy="260604"/>
            </a:xfrm>
            <a:prstGeom prst="rect">
              <a:avLst/>
            </a:prstGeom>
          </p:spPr>
        </p:pic>
      </p:grpSp>
      <p:grpSp>
        <p:nvGrpSpPr>
          <p:cNvPr id="4" name="Group 3">
            <a:extLst>
              <a:ext uri="{FF2B5EF4-FFF2-40B4-BE49-F238E27FC236}">
                <a16:creationId xmlns:a16="http://schemas.microsoft.com/office/drawing/2014/main" id="{22B7391F-5F06-4BB6-95D0-28C69A72F94C}"/>
              </a:ext>
            </a:extLst>
          </p:cNvPr>
          <p:cNvGrpSpPr/>
          <p:nvPr/>
        </p:nvGrpSpPr>
        <p:grpSpPr>
          <a:xfrm>
            <a:off x="706797" y="3100296"/>
            <a:ext cx="5610102" cy="138499"/>
            <a:chOff x="706797" y="3352018"/>
            <a:chExt cx="5610102" cy="138499"/>
          </a:xfrm>
        </p:grpSpPr>
        <p:sp>
          <p:nvSpPr>
            <p:cNvPr id="21" name="TextBox 20">
              <a:extLst>
                <a:ext uri="{FF2B5EF4-FFF2-40B4-BE49-F238E27FC236}">
                  <a16:creationId xmlns:a16="http://schemas.microsoft.com/office/drawing/2014/main" id="{2FA294B1-0F34-418A-AA79-EA7AC7BB8BD1}"/>
                </a:ext>
              </a:extLst>
            </p:cNvPr>
            <p:cNvSpPr txBox="1"/>
            <p:nvPr/>
          </p:nvSpPr>
          <p:spPr bwMode="gray">
            <a:xfrm>
              <a:off x="1192696" y="3352018"/>
              <a:ext cx="5124203" cy="138499"/>
            </a:xfrm>
            <a:prstGeom prst="rect">
              <a:avLst/>
            </a:prstGeom>
            <a:noFill/>
          </p:spPr>
          <p:txBody>
            <a:bodyPr wrap="square" lIns="0" tIns="0" rIns="0" bIns="0" rtlCol="0">
              <a:spAutoFit/>
            </a:bodyPr>
            <a:lstStyle/>
            <a:p>
              <a:pPr>
                <a:spcBef>
                  <a:spcPts val="500"/>
                </a:spcBef>
              </a:pPr>
              <a:r>
                <a:rPr lang="en-US" sz="900" dirty="0">
                  <a:solidFill>
                    <a:schemeClr val="tx1"/>
                  </a:solidFill>
                </a:rPr>
                <a:t>You’ve checked all applicable boxes for each step that you were able to complete</a:t>
              </a:r>
            </a:p>
          </p:txBody>
        </p:sp>
        <p:sp>
          <p:nvSpPr>
            <p:cNvPr id="30" name="L-Shape 29">
              <a:extLst>
                <a:ext uri="{FF2B5EF4-FFF2-40B4-BE49-F238E27FC236}">
                  <a16:creationId xmlns:a16="http://schemas.microsoft.com/office/drawing/2014/main" id="{6D264FC7-AF49-4B17-A73A-CE2F42E36BB6}"/>
                </a:ext>
              </a:extLst>
            </p:cNvPr>
            <p:cNvSpPr/>
            <p:nvPr/>
          </p:nvSpPr>
          <p:spPr bwMode="gray">
            <a:xfrm rot="18900000">
              <a:off x="706797" y="3358935"/>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grpSp>
        <p:nvGrpSpPr>
          <p:cNvPr id="9" name="Group 8">
            <a:extLst>
              <a:ext uri="{FF2B5EF4-FFF2-40B4-BE49-F238E27FC236}">
                <a16:creationId xmlns:a16="http://schemas.microsoft.com/office/drawing/2014/main" id="{1861E095-BB9E-4A7A-BC7C-B49487FDCC15}"/>
              </a:ext>
            </a:extLst>
          </p:cNvPr>
          <p:cNvGrpSpPr/>
          <p:nvPr/>
        </p:nvGrpSpPr>
        <p:grpSpPr>
          <a:xfrm>
            <a:off x="706797" y="3528745"/>
            <a:ext cx="5760687" cy="138499"/>
            <a:chOff x="706797" y="3722470"/>
            <a:chExt cx="5760687" cy="138499"/>
          </a:xfrm>
        </p:grpSpPr>
        <p:sp>
          <p:nvSpPr>
            <p:cNvPr id="22" name="TextBox 21">
              <a:extLst>
                <a:ext uri="{FF2B5EF4-FFF2-40B4-BE49-F238E27FC236}">
                  <a16:creationId xmlns:a16="http://schemas.microsoft.com/office/drawing/2014/main" id="{AE3B1CCF-6E9E-4E18-93B0-77EEA61683CA}"/>
                </a:ext>
              </a:extLst>
            </p:cNvPr>
            <p:cNvSpPr txBox="1"/>
            <p:nvPr/>
          </p:nvSpPr>
          <p:spPr bwMode="gray">
            <a:xfrm>
              <a:off x="1192696" y="3722470"/>
              <a:ext cx="5274788" cy="138499"/>
            </a:xfrm>
            <a:prstGeom prst="rect">
              <a:avLst/>
            </a:prstGeom>
            <a:noFill/>
          </p:spPr>
          <p:txBody>
            <a:bodyPr wrap="square" lIns="0" tIns="0" rIns="0" bIns="0" rtlCol="0">
              <a:spAutoFit/>
            </a:bodyPr>
            <a:lstStyle/>
            <a:p>
              <a:pPr>
                <a:spcBef>
                  <a:spcPts val="500"/>
                </a:spcBef>
              </a:pPr>
              <a:r>
                <a:rPr lang="en-US" sz="900" dirty="0">
                  <a:solidFill>
                    <a:schemeClr val="tx1"/>
                  </a:solidFill>
                </a:rPr>
                <a:t>You’ve taken notes to provide further context behind each step you were able to complete</a:t>
              </a:r>
            </a:p>
          </p:txBody>
        </p:sp>
        <p:sp>
          <p:nvSpPr>
            <p:cNvPr id="31" name="L-Shape 30">
              <a:extLst>
                <a:ext uri="{FF2B5EF4-FFF2-40B4-BE49-F238E27FC236}">
                  <a16:creationId xmlns:a16="http://schemas.microsoft.com/office/drawing/2014/main" id="{C227EBA8-8B6B-4ECD-A580-AA6EE3BD34FF}"/>
                </a:ext>
              </a:extLst>
            </p:cNvPr>
            <p:cNvSpPr/>
            <p:nvPr/>
          </p:nvSpPr>
          <p:spPr bwMode="gray">
            <a:xfrm rot="18900000">
              <a:off x="706797" y="3729387"/>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grpSp>
        <p:nvGrpSpPr>
          <p:cNvPr id="14" name="Group 13">
            <a:extLst>
              <a:ext uri="{FF2B5EF4-FFF2-40B4-BE49-F238E27FC236}">
                <a16:creationId xmlns:a16="http://schemas.microsoft.com/office/drawing/2014/main" id="{DFE66C4B-23C9-4534-B2D2-5CB3E7194D5A}"/>
              </a:ext>
            </a:extLst>
          </p:cNvPr>
          <p:cNvGrpSpPr/>
          <p:nvPr/>
        </p:nvGrpSpPr>
        <p:grpSpPr>
          <a:xfrm>
            <a:off x="706797" y="3957194"/>
            <a:ext cx="5762440" cy="138499"/>
            <a:chOff x="706797" y="4072211"/>
            <a:chExt cx="5762440" cy="138499"/>
          </a:xfrm>
        </p:grpSpPr>
        <p:sp>
          <p:nvSpPr>
            <p:cNvPr id="23" name="TextBox 22">
              <a:extLst>
                <a:ext uri="{FF2B5EF4-FFF2-40B4-BE49-F238E27FC236}">
                  <a16:creationId xmlns:a16="http://schemas.microsoft.com/office/drawing/2014/main" id="{22E293AE-9913-42AE-B82B-C64152F37123}"/>
                </a:ext>
              </a:extLst>
            </p:cNvPr>
            <p:cNvSpPr txBox="1"/>
            <p:nvPr/>
          </p:nvSpPr>
          <p:spPr bwMode="gray">
            <a:xfrm>
              <a:off x="1194449" y="4072211"/>
              <a:ext cx="5274788" cy="138499"/>
            </a:xfrm>
            <a:prstGeom prst="rect">
              <a:avLst/>
            </a:prstGeom>
            <a:noFill/>
          </p:spPr>
          <p:txBody>
            <a:bodyPr wrap="square" lIns="0" tIns="0" rIns="0" bIns="0" rtlCol="0">
              <a:spAutoFit/>
            </a:bodyPr>
            <a:lstStyle/>
            <a:p>
              <a:pPr>
                <a:spcBef>
                  <a:spcPts val="500"/>
                </a:spcBef>
              </a:pPr>
              <a:r>
                <a:rPr lang="en-US" sz="900" dirty="0">
                  <a:solidFill>
                    <a:schemeClr val="tx1"/>
                  </a:solidFill>
                </a:rPr>
                <a:t>You’ve compiled any collateral that you received during your visit </a:t>
              </a:r>
            </a:p>
          </p:txBody>
        </p:sp>
        <p:sp>
          <p:nvSpPr>
            <p:cNvPr id="32" name="L-Shape 31">
              <a:extLst>
                <a:ext uri="{FF2B5EF4-FFF2-40B4-BE49-F238E27FC236}">
                  <a16:creationId xmlns:a16="http://schemas.microsoft.com/office/drawing/2014/main" id="{6E2FD948-D8B0-4D3F-ACEE-D2F82B80B4BE}"/>
                </a:ext>
              </a:extLst>
            </p:cNvPr>
            <p:cNvSpPr/>
            <p:nvPr/>
          </p:nvSpPr>
          <p:spPr bwMode="gray">
            <a:xfrm rot="18900000">
              <a:off x="706797" y="4079128"/>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grpSp>
        <p:nvGrpSpPr>
          <p:cNvPr id="18" name="Group 17">
            <a:extLst>
              <a:ext uri="{FF2B5EF4-FFF2-40B4-BE49-F238E27FC236}">
                <a16:creationId xmlns:a16="http://schemas.microsoft.com/office/drawing/2014/main" id="{429F81B1-64DF-48C0-97C7-EC433DF5EF55}"/>
              </a:ext>
            </a:extLst>
          </p:cNvPr>
          <p:cNvGrpSpPr/>
          <p:nvPr/>
        </p:nvGrpSpPr>
        <p:grpSpPr>
          <a:xfrm>
            <a:off x="706797" y="4385643"/>
            <a:ext cx="5749353" cy="276999"/>
            <a:chOff x="706797" y="4448524"/>
            <a:chExt cx="5749353" cy="276999"/>
          </a:xfrm>
        </p:grpSpPr>
        <p:sp>
          <p:nvSpPr>
            <p:cNvPr id="33" name="L-Shape 32">
              <a:extLst>
                <a:ext uri="{FF2B5EF4-FFF2-40B4-BE49-F238E27FC236}">
                  <a16:creationId xmlns:a16="http://schemas.microsoft.com/office/drawing/2014/main" id="{4A06DF5B-79FF-4408-9811-26175CDB3F26}"/>
                </a:ext>
              </a:extLst>
            </p:cNvPr>
            <p:cNvSpPr/>
            <p:nvPr/>
          </p:nvSpPr>
          <p:spPr bwMode="gray">
            <a:xfrm rot="18900000">
              <a:off x="706797" y="4524691"/>
              <a:ext cx="229408" cy="12466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34" name="TextBox 33">
              <a:extLst>
                <a:ext uri="{FF2B5EF4-FFF2-40B4-BE49-F238E27FC236}">
                  <a16:creationId xmlns:a16="http://schemas.microsoft.com/office/drawing/2014/main" id="{694206F3-07CF-4BB0-ABFD-125926B3D32B}"/>
                </a:ext>
              </a:extLst>
            </p:cNvPr>
            <p:cNvSpPr txBox="1"/>
            <p:nvPr/>
          </p:nvSpPr>
          <p:spPr bwMode="gray">
            <a:xfrm>
              <a:off x="1181362" y="4448524"/>
              <a:ext cx="5274788" cy="276999"/>
            </a:xfrm>
            <a:prstGeom prst="rect">
              <a:avLst/>
            </a:prstGeom>
            <a:noFill/>
          </p:spPr>
          <p:txBody>
            <a:bodyPr wrap="square" lIns="0" tIns="0" rIns="0" bIns="0" rtlCol="0">
              <a:spAutoFit/>
            </a:bodyPr>
            <a:lstStyle/>
            <a:p>
              <a:pPr>
                <a:spcBef>
                  <a:spcPts val="500"/>
                </a:spcBef>
              </a:pPr>
              <a:r>
                <a:rPr lang="en-US" sz="900" dirty="0">
                  <a:solidFill>
                    <a:schemeClr val="tx1"/>
                  </a:solidFill>
                </a:rPr>
                <a:t>You’ve recorded any follow up you received in the weeks following your visit through mail, email, phone, or text</a:t>
              </a:r>
            </a:p>
          </p:txBody>
        </p:sp>
      </p:grpSp>
      <p:sp>
        <p:nvSpPr>
          <p:cNvPr id="35" name="TextBox 34">
            <a:extLst>
              <a:ext uri="{FF2B5EF4-FFF2-40B4-BE49-F238E27FC236}">
                <a16:creationId xmlns:a16="http://schemas.microsoft.com/office/drawing/2014/main" id="{5F9ED763-AB20-4A52-A78A-EF7183925CCE}"/>
              </a:ext>
            </a:extLst>
          </p:cNvPr>
          <p:cNvSpPr txBox="1"/>
          <p:nvPr/>
        </p:nvSpPr>
        <p:spPr bwMode="gray">
          <a:xfrm>
            <a:off x="504724" y="6874296"/>
            <a:ext cx="1166269" cy="415498"/>
          </a:xfrm>
          <a:prstGeom prst="rect">
            <a:avLst/>
          </a:prstGeom>
          <a:noFill/>
        </p:spPr>
        <p:txBody>
          <a:bodyPr wrap="square" lIns="0" tIns="0" rIns="0" bIns="0" rtlCol="0">
            <a:spAutoFit/>
          </a:bodyPr>
          <a:lstStyle/>
          <a:p>
            <a:pPr>
              <a:spcBef>
                <a:spcPts val="500"/>
              </a:spcBef>
            </a:pPr>
            <a:r>
              <a:rPr lang="en-US" sz="900" dirty="0">
                <a:solidFill>
                  <a:schemeClr val="tx1"/>
                </a:solidFill>
              </a:rPr>
              <a:t>Institution turns in Findings from Self-Audit to EAB</a:t>
            </a:r>
          </a:p>
        </p:txBody>
      </p:sp>
      <p:cxnSp>
        <p:nvCxnSpPr>
          <p:cNvPr id="24" name="Straight Connector 23">
            <a:extLst>
              <a:ext uri="{FF2B5EF4-FFF2-40B4-BE49-F238E27FC236}">
                <a16:creationId xmlns:a16="http://schemas.microsoft.com/office/drawing/2014/main" id="{046EBFCA-D6FE-436F-89E2-D0A5A51BC6CA}"/>
              </a:ext>
            </a:extLst>
          </p:cNvPr>
          <p:cNvCxnSpPr>
            <a:cxnSpLocks/>
          </p:cNvCxnSpPr>
          <p:nvPr/>
        </p:nvCxnSpPr>
        <p:spPr bwMode="gray">
          <a:xfrm>
            <a:off x="1087858" y="6376184"/>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4BBEE8-DE58-4D21-AEDF-5EA5971BD475}"/>
              </a:ext>
            </a:extLst>
          </p:cNvPr>
          <p:cNvCxnSpPr>
            <a:cxnSpLocks/>
          </p:cNvCxnSpPr>
          <p:nvPr/>
        </p:nvCxnSpPr>
        <p:spPr bwMode="gray">
          <a:xfrm>
            <a:off x="3655704" y="6376183"/>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C811819-178F-4243-964D-D18DB8356B67}"/>
              </a:ext>
            </a:extLst>
          </p:cNvPr>
          <p:cNvCxnSpPr>
            <a:cxnSpLocks/>
          </p:cNvCxnSpPr>
          <p:nvPr/>
        </p:nvCxnSpPr>
        <p:spPr bwMode="gray">
          <a:xfrm>
            <a:off x="6041545" y="6306935"/>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A8444FA-0F0A-49C3-A61E-76A5D7265713}"/>
              </a:ext>
            </a:extLst>
          </p:cNvPr>
          <p:cNvCxnSpPr>
            <a:cxnSpLocks/>
          </p:cNvCxnSpPr>
          <p:nvPr/>
        </p:nvCxnSpPr>
        <p:spPr bwMode="gray">
          <a:xfrm>
            <a:off x="3655704" y="7629093"/>
            <a:ext cx="0" cy="453061"/>
          </a:xfrm>
          <a:prstGeom prst="line">
            <a:avLst/>
          </a:prstGeom>
          <a:ln w="158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0" name="Text Placeholder 9">
            <a:extLst>
              <a:ext uri="{FF2B5EF4-FFF2-40B4-BE49-F238E27FC236}">
                <a16:creationId xmlns:a16="http://schemas.microsoft.com/office/drawing/2014/main" id="{77E2F950-13E6-4013-8E24-00A6CB3AE1EC}"/>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extLst>
      <p:ext uri="{BB962C8B-B14F-4D97-AF65-F5344CB8AC3E}">
        <p14:creationId xmlns:p14="http://schemas.microsoft.com/office/powerpoint/2010/main" val="551001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4996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B63F-620F-45B1-8DF4-2018CE096C4E}"/>
              </a:ext>
            </a:extLst>
          </p:cNvPr>
          <p:cNvSpPr>
            <a:spLocks noGrp="1"/>
          </p:cNvSpPr>
          <p:nvPr>
            <p:ph type="title"/>
          </p:nvPr>
        </p:nvSpPr>
        <p:spPr>
          <a:xfrm>
            <a:off x="512763" y="724503"/>
            <a:ext cx="4697412" cy="553998"/>
          </a:xfrm>
        </p:spPr>
        <p:txBody>
          <a:bodyPr/>
          <a:lstStyle/>
          <a:p>
            <a:r>
              <a:rPr lang="en-US" dirty="0"/>
              <a:t>Community College Executive Forum</a:t>
            </a:r>
          </a:p>
        </p:txBody>
      </p:sp>
      <p:sp>
        <p:nvSpPr>
          <p:cNvPr id="3" name="Text Placeholder 2">
            <a:extLst>
              <a:ext uri="{FF2B5EF4-FFF2-40B4-BE49-F238E27FC236}">
                <a16:creationId xmlns:a16="http://schemas.microsoft.com/office/drawing/2014/main" id="{9119415F-6F8E-4083-BBD8-70C457966CE9}"/>
              </a:ext>
            </a:extLst>
          </p:cNvPr>
          <p:cNvSpPr>
            <a:spLocks noGrp="1"/>
          </p:cNvSpPr>
          <p:nvPr>
            <p:ph type="body" sz="quarter" idx="56"/>
          </p:nvPr>
        </p:nvSpPr>
        <p:spPr/>
        <p:txBody>
          <a:bodyPr/>
          <a:lstStyle/>
          <a:p>
            <a:r>
              <a:rPr lang="en-US" dirty="0"/>
              <a:t>Megan Adams, PhD</a:t>
            </a:r>
          </a:p>
        </p:txBody>
      </p:sp>
      <p:sp>
        <p:nvSpPr>
          <p:cNvPr id="4" name="Text Placeholder 3">
            <a:extLst>
              <a:ext uri="{FF2B5EF4-FFF2-40B4-BE49-F238E27FC236}">
                <a16:creationId xmlns:a16="http://schemas.microsoft.com/office/drawing/2014/main" id="{F2B7C2BA-249D-4D06-839F-70AFF4C8F12B}"/>
              </a:ext>
            </a:extLst>
          </p:cNvPr>
          <p:cNvSpPr>
            <a:spLocks noGrp="1"/>
          </p:cNvSpPr>
          <p:nvPr>
            <p:ph type="body" sz="quarter" idx="55"/>
          </p:nvPr>
        </p:nvSpPr>
        <p:spPr/>
        <p:txBody>
          <a:bodyPr/>
          <a:lstStyle/>
          <a:p>
            <a:r>
              <a:rPr lang="en-US" dirty="0"/>
              <a:t>Managing Director</a:t>
            </a:r>
          </a:p>
        </p:txBody>
      </p:sp>
      <p:sp>
        <p:nvSpPr>
          <p:cNvPr id="5" name="Text Placeholder 4">
            <a:extLst>
              <a:ext uri="{FF2B5EF4-FFF2-40B4-BE49-F238E27FC236}">
                <a16:creationId xmlns:a16="http://schemas.microsoft.com/office/drawing/2014/main" id="{FDF3CC31-A1AE-4433-8408-7C6EB9195C19}"/>
              </a:ext>
            </a:extLst>
          </p:cNvPr>
          <p:cNvSpPr>
            <a:spLocks noGrp="1"/>
          </p:cNvSpPr>
          <p:nvPr>
            <p:ph type="body" sz="quarter" idx="54"/>
          </p:nvPr>
        </p:nvSpPr>
        <p:spPr/>
        <p:txBody>
          <a:bodyPr/>
          <a:lstStyle/>
          <a:p>
            <a:r>
              <a:rPr lang="en-US" dirty="0"/>
              <a:t>Larisa Hussak, PhD</a:t>
            </a:r>
          </a:p>
        </p:txBody>
      </p:sp>
      <p:sp>
        <p:nvSpPr>
          <p:cNvPr id="6" name="Text Placeholder 5">
            <a:extLst>
              <a:ext uri="{FF2B5EF4-FFF2-40B4-BE49-F238E27FC236}">
                <a16:creationId xmlns:a16="http://schemas.microsoft.com/office/drawing/2014/main" id="{9208984A-73E6-40DE-AB5E-924E6B02F98D}"/>
              </a:ext>
            </a:extLst>
          </p:cNvPr>
          <p:cNvSpPr>
            <a:spLocks noGrp="1"/>
          </p:cNvSpPr>
          <p:nvPr>
            <p:ph type="body" sz="quarter" idx="53"/>
          </p:nvPr>
        </p:nvSpPr>
        <p:spPr/>
        <p:txBody>
          <a:bodyPr/>
          <a:lstStyle/>
          <a:p>
            <a:r>
              <a:rPr lang="en-US" dirty="0"/>
              <a:t>Director</a:t>
            </a:r>
          </a:p>
        </p:txBody>
      </p:sp>
      <p:sp>
        <p:nvSpPr>
          <p:cNvPr id="7" name="Text Placeholder 6">
            <a:extLst>
              <a:ext uri="{FF2B5EF4-FFF2-40B4-BE49-F238E27FC236}">
                <a16:creationId xmlns:a16="http://schemas.microsoft.com/office/drawing/2014/main" id="{B117897A-2EBF-49A1-B2D9-DEA70229085A}"/>
              </a:ext>
            </a:extLst>
          </p:cNvPr>
          <p:cNvSpPr>
            <a:spLocks noGrp="1"/>
          </p:cNvSpPr>
          <p:nvPr>
            <p:ph type="body" sz="quarter" idx="52"/>
          </p:nvPr>
        </p:nvSpPr>
        <p:spPr/>
        <p:txBody>
          <a:bodyPr/>
          <a:lstStyle/>
          <a:p>
            <a:r>
              <a:rPr lang="en-US" dirty="0"/>
              <a:t>Logan Morris</a:t>
            </a:r>
          </a:p>
        </p:txBody>
      </p:sp>
      <p:sp>
        <p:nvSpPr>
          <p:cNvPr id="8" name="Text Placeholder 7">
            <a:extLst>
              <a:ext uri="{FF2B5EF4-FFF2-40B4-BE49-F238E27FC236}">
                <a16:creationId xmlns:a16="http://schemas.microsoft.com/office/drawing/2014/main" id="{A787E665-AFDD-41E9-BCAB-88746B160ACE}"/>
              </a:ext>
            </a:extLst>
          </p:cNvPr>
          <p:cNvSpPr>
            <a:spLocks noGrp="1"/>
          </p:cNvSpPr>
          <p:nvPr>
            <p:ph type="body" sz="quarter" idx="51"/>
          </p:nvPr>
        </p:nvSpPr>
        <p:spPr/>
        <p:txBody>
          <a:bodyPr/>
          <a:lstStyle/>
          <a:p>
            <a:r>
              <a:rPr lang="en-US" dirty="0"/>
              <a:t>Project Manager</a:t>
            </a:r>
          </a:p>
        </p:txBody>
      </p:sp>
    </p:spTree>
    <p:extLst>
      <p:ext uri="{BB962C8B-B14F-4D97-AF65-F5344CB8AC3E}">
        <p14:creationId xmlns:p14="http://schemas.microsoft.com/office/powerpoint/2010/main" val="222217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Table of Contents</a:t>
            </a:r>
            <a:endParaRPr lang="en-US" dirty="0"/>
          </a:p>
        </p:txBody>
      </p:sp>
      <p:sp>
        <p:nvSpPr>
          <p:cNvPr id="4" name="Text Placeholder 3"/>
          <p:cNvSpPr>
            <a:spLocks noGrp="1"/>
          </p:cNvSpPr>
          <p:nvPr>
            <p:ph type="body" sz="quarter" idx="10"/>
          </p:nvPr>
        </p:nvSpPr>
        <p:spPr/>
        <p:txBody>
          <a:bodyPr/>
          <a:lstStyle/>
          <a:p>
            <a:r>
              <a:rPr lang="en-US" dirty="0"/>
              <a:t>Introduction to the Virtual Enrollment Audit	. . . . . . . . . . . . . . . . . . . . . . . . . . . . . . . . . . . . . . 4</a:t>
            </a:r>
          </a:p>
          <a:p>
            <a:r>
              <a:rPr lang="en-US" dirty="0"/>
              <a:t>Secret Shopper Profile and Pre-Visit Questions	. . . . . . . . . . . . . . . . . . . . . . . . . . . . . . . . . . . .5</a:t>
            </a:r>
          </a:p>
          <a:p>
            <a:r>
              <a:rPr lang="en-US" dirty="0"/>
              <a:t>Instructions for Your Self-Audit	. . . . . . . . . . . . . . . . . . . . . . . . . . . . . . . . . . . . . . . . . . . . . . .6</a:t>
            </a:r>
          </a:p>
          <a:p>
            <a:r>
              <a:rPr lang="en-US" dirty="0"/>
              <a:t>During Your Virtual Enrollment . . . . . . . . . . . . . . . . . . . . . . . . . . . . . . . . . . . . . . . . . . . . . . .7</a:t>
            </a:r>
          </a:p>
          <a:p>
            <a:r>
              <a:rPr lang="en-US" dirty="0"/>
              <a:t>Next Steps	. . . . . . . . . . . . . . . . . . . . . . . . . . . . . . . . . . . . . . . . . . . . . . . . . . . . . . . . . . . . 17</a:t>
            </a:r>
          </a:p>
        </p:txBody>
      </p:sp>
    </p:spTree>
    <p:custDataLst>
      <p:tags r:id="rId1"/>
    </p:custDataLst>
    <p:extLst>
      <p:ext uri="{BB962C8B-B14F-4D97-AF65-F5344CB8AC3E}">
        <p14:creationId xmlns:p14="http://schemas.microsoft.com/office/powerpoint/2010/main" val="338843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8"/>
          </p:nvPr>
        </p:nvSpPr>
        <p:spPr bwMode="gray"/>
        <p:txBody>
          <a:bodyPr/>
          <a:lstStyle/>
          <a:p>
            <a:endParaRPr lang="en-US"/>
          </a:p>
        </p:txBody>
      </p:sp>
      <p:sp>
        <p:nvSpPr>
          <p:cNvPr id="9" name="Text Placeholder 8"/>
          <p:cNvSpPr>
            <a:spLocks noGrp="1"/>
          </p:cNvSpPr>
          <p:nvPr>
            <p:ph type="body" sz="quarter" idx="29"/>
          </p:nvPr>
        </p:nvSpPr>
        <p:spPr bwMode="gray"/>
        <p:txBody>
          <a:bodyPr/>
          <a:lstStyle/>
          <a:p>
            <a:endParaRPr lang="en-US"/>
          </a:p>
        </p:txBody>
      </p:sp>
      <p:sp>
        <p:nvSpPr>
          <p:cNvPr id="10" name="Text Placeholder 9"/>
          <p:cNvSpPr>
            <a:spLocks noGrp="1"/>
          </p:cNvSpPr>
          <p:nvPr>
            <p:ph type="body" sz="quarter" idx="43"/>
          </p:nvPr>
        </p:nvSpPr>
        <p:spPr bwMode="gray">
          <a:xfrm>
            <a:off x="6075680" y="9465519"/>
            <a:ext cx="1188720" cy="76944"/>
          </a:xfrm>
        </p:spPr>
        <p:txBody>
          <a:bodyPr/>
          <a:lstStyle/>
          <a:p>
            <a:r>
              <a:rPr lang="en-US" dirty="0"/>
              <a:t>Source: EAB interviews and analysis. </a:t>
            </a:r>
          </a:p>
        </p:txBody>
      </p:sp>
      <p:sp>
        <p:nvSpPr>
          <p:cNvPr id="7" name="Title 6"/>
          <p:cNvSpPr>
            <a:spLocks noGrp="1"/>
          </p:cNvSpPr>
          <p:nvPr>
            <p:ph type="title"/>
          </p:nvPr>
        </p:nvSpPr>
        <p:spPr bwMode="gray">
          <a:xfrm>
            <a:off x="510382" y="730961"/>
            <a:ext cx="6754018" cy="276999"/>
          </a:xfrm>
        </p:spPr>
        <p:txBody>
          <a:bodyPr/>
          <a:lstStyle/>
          <a:p>
            <a:r>
              <a:rPr lang="en-US" dirty="0"/>
              <a:t>Introduction to the Virtual Enrollment Audit </a:t>
            </a:r>
          </a:p>
        </p:txBody>
      </p:sp>
      <p:sp>
        <p:nvSpPr>
          <p:cNvPr id="2" name="TextBox 1">
            <a:extLst>
              <a:ext uri="{FF2B5EF4-FFF2-40B4-BE49-F238E27FC236}">
                <a16:creationId xmlns:a16="http://schemas.microsoft.com/office/drawing/2014/main" id="{35008E2B-7F80-424C-A77A-564E065BEB84}"/>
              </a:ext>
            </a:extLst>
          </p:cNvPr>
          <p:cNvSpPr txBox="1"/>
          <p:nvPr/>
        </p:nvSpPr>
        <p:spPr bwMode="gray">
          <a:xfrm>
            <a:off x="508000" y="1854650"/>
            <a:ext cx="6756400" cy="6619761"/>
          </a:xfrm>
          <a:prstGeom prst="rect">
            <a:avLst/>
          </a:prstGeom>
          <a:noFill/>
        </p:spPr>
        <p:txBody>
          <a:bodyPr wrap="square" lIns="0" tIns="0" rIns="0" bIns="0" rtlCol="0">
            <a:spAutoFit/>
          </a:bodyPr>
          <a:lstStyle/>
          <a:p>
            <a:pPr>
              <a:spcBef>
                <a:spcPts val="500"/>
              </a:spcBef>
            </a:pPr>
            <a:r>
              <a:rPr lang="en-US" sz="900" dirty="0"/>
              <a:t>Every year, many community colleges lose over half of all applicants before the semester even begins. Despite efforts to improve customer service and create more welcoming environments, community colleges still require students to navigate complex processes and policies. Mazes of offices, forms, and new terms can discourage students and delay their progress toward enrollment. </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200" dirty="0"/>
          </a:p>
          <a:p>
            <a:pPr>
              <a:spcBef>
                <a:spcPts val="500"/>
              </a:spcBef>
            </a:pPr>
            <a:r>
              <a:rPr lang="en-US" sz="900" dirty="0"/>
              <a:t>In the wake of COVID-19, the college website and virtual enrollment process have replaced the physical functions of the campus and staff. However, the hurdles to enrollment listed above are often accentuated in a virtual environment, and students will likely encounter even more hurdles from the transition to an entirely remote enrollment. Beyond </a:t>
            </a:r>
            <a:r>
              <a:rPr lang="en-US" sz="900" dirty="0">
                <a:hlinkClick r:id="rId3"/>
              </a:rPr>
              <a:t>updating their website</a:t>
            </a:r>
            <a:r>
              <a:rPr lang="en-US" sz="900" dirty="0"/>
              <a:t>, community colleges must also update enrollment processes for this new remote reality. This self-audit, which is adapted from EAB’s Enrollment Pain Points (Secret Shopper) Audit Service, provides institutions with the tools to self-audit their own virtual enrollment and onboarding function and leads to an EAB generated report that highlights the most pertinent problems </a:t>
            </a:r>
            <a:br>
              <a:rPr lang="en-US" sz="900" dirty="0"/>
            </a:br>
            <a:r>
              <a:rPr lang="en-US" sz="900" dirty="0"/>
              <a:t>and solutions.</a:t>
            </a:r>
            <a:endParaRPr lang="en-US" sz="900" dirty="0">
              <a:solidFill>
                <a:schemeClr val="tx1"/>
              </a:solidFill>
            </a:endParaRPr>
          </a:p>
        </p:txBody>
      </p:sp>
      <p:pic>
        <p:nvPicPr>
          <p:cNvPr id="4" name="Picture 3">
            <a:extLst>
              <a:ext uri="{FF2B5EF4-FFF2-40B4-BE49-F238E27FC236}">
                <a16:creationId xmlns:a16="http://schemas.microsoft.com/office/drawing/2014/main" id="{7FD69E61-F087-44BF-8569-AE2A8E29EAC2}"/>
              </a:ext>
            </a:extLst>
          </p:cNvPr>
          <p:cNvPicPr>
            <a:picLocks noChangeAspect="1"/>
          </p:cNvPicPr>
          <p:nvPr/>
        </p:nvPicPr>
        <p:blipFill>
          <a:blip r:embed="rId4"/>
          <a:stretch>
            <a:fillRect/>
          </a:stretch>
        </p:blipFill>
        <p:spPr>
          <a:xfrm>
            <a:off x="508000" y="2854751"/>
            <a:ext cx="6540836" cy="3702240"/>
          </a:xfrm>
          <a:prstGeom prst="rect">
            <a:avLst/>
          </a:prstGeom>
        </p:spPr>
      </p:pic>
      <p:sp>
        <p:nvSpPr>
          <p:cNvPr id="5" name="TextBox 4">
            <a:extLst>
              <a:ext uri="{FF2B5EF4-FFF2-40B4-BE49-F238E27FC236}">
                <a16:creationId xmlns:a16="http://schemas.microsoft.com/office/drawing/2014/main" id="{DD29D76F-2B5F-4C4C-B1F8-76358542147C}"/>
              </a:ext>
            </a:extLst>
          </p:cNvPr>
          <p:cNvSpPr txBox="1"/>
          <p:nvPr/>
        </p:nvSpPr>
        <p:spPr bwMode="gray">
          <a:xfrm>
            <a:off x="507999" y="1537252"/>
            <a:ext cx="6885577" cy="153888"/>
          </a:xfrm>
          <a:prstGeom prst="rect">
            <a:avLst/>
          </a:prstGeom>
          <a:noFill/>
        </p:spPr>
        <p:txBody>
          <a:bodyPr wrap="square" lIns="0" tIns="0" rIns="0" bIns="0" rtlCol="0">
            <a:spAutoFit/>
          </a:bodyPr>
          <a:lstStyle/>
          <a:p>
            <a:pPr>
              <a:spcBef>
                <a:spcPts val="500"/>
              </a:spcBef>
            </a:pPr>
            <a:r>
              <a:rPr lang="en-US" sz="1000" b="1" dirty="0">
                <a:solidFill>
                  <a:schemeClr val="tx1"/>
                </a:solidFill>
              </a:rPr>
              <a:t>For Many Students, Onboarding Is a Complex Web of Services</a:t>
            </a:r>
            <a:endParaRPr lang="en-US" sz="1000" b="1" strike="sngStrike" dirty="0">
              <a:solidFill>
                <a:srgbClr val="FF0000"/>
              </a:solidFill>
            </a:endParaRPr>
          </a:p>
        </p:txBody>
      </p:sp>
      <p:sp>
        <p:nvSpPr>
          <p:cNvPr id="12" name="TextBox 11">
            <a:extLst>
              <a:ext uri="{FF2B5EF4-FFF2-40B4-BE49-F238E27FC236}">
                <a16:creationId xmlns:a16="http://schemas.microsoft.com/office/drawing/2014/main" id="{C9FE312D-99F6-4923-8168-409059542B07}"/>
              </a:ext>
            </a:extLst>
          </p:cNvPr>
          <p:cNvSpPr txBox="1"/>
          <p:nvPr/>
        </p:nvSpPr>
        <p:spPr bwMode="gray">
          <a:xfrm>
            <a:off x="508000" y="6852943"/>
            <a:ext cx="7467600" cy="153888"/>
          </a:xfrm>
          <a:prstGeom prst="rect">
            <a:avLst/>
          </a:prstGeom>
          <a:noFill/>
        </p:spPr>
        <p:txBody>
          <a:bodyPr wrap="square" lIns="0" tIns="0" rIns="0" bIns="0" rtlCol="0">
            <a:spAutoFit/>
          </a:bodyPr>
          <a:lstStyle/>
          <a:p>
            <a:pPr>
              <a:spcBef>
                <a:spcPts val="500"/>
              </a:spcBef>
            </a:pPr>
            <a:r>
              <a:rPr lang="en-US" sz="1000" b="1" dirty="0">
                <a:solidFill>
                  <a:schemeClr val="tx1"/>
                </a:solidFill>
              </a:rPr>
              <a:t>EAB’s Virtual Enrollment Self-Audit Allows Institutions to Right-Set Onboarding Processes </a:t>
            </a:r>
          </a:p>
        </p:txBody>
      </p:sp>
    </p:spTree>
    <p:custDataLst>
      <p:tags r:id="rId1"/>
    </p:custDataLst>
    <p:extLst>
      <p:ext uri="{BB962C8B-B14F-4D97-AF65-F5344CB8AC3E}">
        <p14:creationId xmlns:p14="http://schemas.microsoft.com/office/powerpoint/2010/main" val="427283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8"/>
          </p:nvPr>
        </p:nvSpPr>
        <p:spPr bwMode="gray"/>
        <p:txBody>
          <a:bodyPr/>
          <a:lstStyle/>
          <a:p>
            <a:endParaRPr lang="en-US"/>
          </a:p>
        </p:txBody>
      </p:sp>
      <p:sp>
        <p:nvSpPr>
          <p:cNvPr id="9" name="Text Placeholder 8"/>
          <p:cNvSpPr>
            <a:spLocks noGrp="1"/>
          </p:cNvSpPr>
          <p:nvPr>
            <p:ph type="body" sz="quarter" idx="29"/>
          </p:nvPr>
        </p:nvSpPr>
        <p:spPr bwMode="gray"/>
        <p:txBody>
          <a:bodyPr/>
          <a:lstStyle/>
          <a:p>
            <a:endParaRPr lang="en-US"/>
          </a:p>
        </p:txBody>
      </p:sp>
      <p:sp>
        <p:nvSpPr>
          <p:cNvPr id="7" name="Title 6"/>
          <p:cNvSpPr>
            <a:spLocks noGrp="1"/>
          </p:cNvSpPr>
          <p:nvPr>
            <p:ph type="title"/>
          </p:nvPr>
        </p:nvSpPr>
        <p:spPr bwMode="gray"/>
        <p:txBody>
          <a:bodyPr/>
          <a:lstStyle/>
          <a:p>
            <a:r>
              <a:rPr lang="en-US" dirty="0"/>
              <a:t>Secret Shopper Profile and Pre-Visit Questions</a:t>
            </a:r>
          </a:p>
        </p:txBody>
      </p:sp>
      <p:grpSp>
        <p:nvGrpSpPr>
          <p:cNvPr id="6" name="Group 5">
            <a:extLst>
              <a:ext uri="{FF2B5EF4-FFF2-40B4-BE49-F238E27FC236}">
                <a16:creationId xmlns:a16="http://schemas.microsoft.com/office/drawing/2014/main" id="{E8B5E6F9-BCC4-4A2D-A160-623452E56212}"/>
              </a:ext>
            </a:extLst>
          </p:cNvPr>
          <p:cNvGrpSpPr/>
          <p:nvPr/>
        </p:nvGrpSpPr>
        <p:grpSpPr>
          <a:xfrm>
            <a:off x="554878" y="1500087"/>
            <a:ext cx="6057130" cy="675876"/>
            <a:chOff x="623069" y="1804888"/>
            <a:chExt cx="6057130" cy="675876"/>
          </a:xfrm>
        </p:grpSpPr>
        <p:sp>
          <p:nvSpPr>
            <p:cNvPr id="24" name="Rounded Rectangle 76">
              <a:extLst>
                <a:ext uri="{FF2B5EF4-FFF2-40B4-BE49-F238E27FC236}">
                  <a16:creationId xmlns:a16="http://schemas.microsoft.com/office/drawing/2014/main" id="{B4F5B2D9-1D99-42F8-BAE6-E83F3B2CA40B}"/>
                </a:ext>
              </a:extLst>
            </p:cNvPr>
            <p:cNvSpPr/>
            <p:nvPr/>
          </p:nvSpPr>
          <p:spPr bwMode="gray">
            <a:xfrm>
              <a:off x="836034" y="1817235"/>
              <a:ext cx="413452" cy="592191"/>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Rounded Rectangle 99">
              <a:extLst>
                <a:ext uri="{FF2B5EF4-FFF2-40B4-BE49-F238E27FC236}">
                  <a16:creationId xmlns:a16="http://schemas.microsoft.com/office/drawing/2014/main" id="{E262D4FF-29C0-4024-A02D-3679D8E562E5}"/>
                </a:ext>
              </a:extLst>
            </p:cNvPr>
            <p:cNvSpPr/>
            <p:nvPr/>
          </p:nvSpPr>
          <p:spPr bwMode="gray">
            <a:xfrm>
              <a:off x="1059906" y="1817234"/>
              <a:ext cx="5620293" cy="592191"/>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900" b="1" dirty="0">
                  <a:solidFill>
                    <a:schemeClr val="tx1"/>
                  </a:solidFill>
                </a:rPr>
                <a:t>Who Is A Secret Shopper? –</a:t>
              </a:r>
              <a:r>
                <a:rPr lang="en-US" sz="900" i="1" dirty="0">
                  <a:solidFill>
                    <a:schemeClr val="tx1"/>
                  </a:solidFill>
                </a:rPr>
                <a:t>What are their characteristics and behaviors? </a:t>
              </a:r>
              <a:endParaRPr lang="en-US" sz="900" dirty="0">
                <a:solidFill>
                  <a:schemeClr val="tx1"/>
                </a:solidFill>
              </a:endParaRPr>
            </a:p>
          </p:txBody>
        </p:sp>
        <p:sp>
          <p:nvSpPr>
            <p:cNvPr id="27" name="Isosceles Triangle 68">
              <a:extLst>
                <a:ext uri="{FF2B5EF4-FFF2-40B4-BE49-F238E27FC236}">
                  <a16:creationId xmlns:a16="http://schemas.microsoft.com/office/drawing/2014/main" id="{CD433604-6177-4DFE-AC88-16C065DF9FDF}"/>
                </a:ext>
              </a:extLst>
            </p:cNvPr>
            <p:cNvSpPr/>
            <p:nvPr/>
          </p:nvSpPr>
          <p:spPr bwMode="gray">
            <a:xfrm rot="9000000">
              <a:off x="623069" y="1804888"/>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9DAF355F-7549-42E8-A7B4-6ACFD93BB7F6}"/>
                </a:ext>
              </a:extLst>
            </p:cNvPr>
            <p:cNvPicPr>
              <a:picLocks noChangeAspect="1"/>
            </p:cNvPicPr>
            <p:nvPr/>
          </p:nvPicPr>
          <p:blipFill>
            <a:blip r:embed="rId3"/>
            <a:stretch>
              <a:fillRect/>
            </a:stretch>
          </p:blipFill>
          <p:spPr>
            <a:xfrm>
              <a:off x="698921" y="1928177"/>
              <a:ext cx="274320" cy="260604"/>
            </a:xfrm>
            <a:prstGeom prst="rect">
              <a:avLst/>
            </a:prstGeom>
          </p:spPr>
        </p:pic>
      </p:grpSp>
      <p:sp>
        <p:nvSpPr>
          <p:cNvPr id="15" name="L-Shape 14">
            <a:extLst>
              <a:ext uri="{FF2B5EF4-FFF2-40B4-BE49-F238E27FC236}">
                <a16:creationId xmlns:a16="http://schemas.microsoft.com/office/drawing/2014/main" id="{E2D1AB72-3F03-46EB-BF0C-95F45E84C5AC}"/>
              </a:ext>
            </a:extLst>
          </p:cNvPr>
          <p:cNvSpPr/>
          <p:nvPr/>
        </p:nvSpPr>
        <p:spPr bwMode="gray">
          <a:xfrm rot="18900000">
            <a:off x="654809" y="2416349"/>
            <a:ext cx="229408" cy="124665"/>
          </a:xfrm>
          <a:prstGeom prst="corner">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accent5"/>
              </a:solidFill>
            </a:endParaRPr>
          </a:p>
        </p:txBody>
      </p:sp>
      <p:sp>
        <p:nvSpPr>
          <p:cNvPr id="29" name="TextBox 28">
            <a:extLst>
              <a:ext uri="{FF2B5EF4-FFF2-40B4-BE49-F238E27FC236}">
                <a16:creationId xmlns:a16="http://schemas.microsoft.com/office/drawing/2014/main" id="{A63022FA-7486-487B-A25C-79E478F32E71}"/>
              </a:ext>
            </a:extLst>
          </p:cNvPr>
          <p:cNvSpPr txBox="1"/>
          <p:nvPr/>
        </p:nvSpPr>
        <p:spPr bwMode="gray">
          <a:xfrm>
            <a:off x="1171003" y="2353497"/>
            <a:ext cx="5353594" cy="276999"/>
          </a:xfrm>
          <a:prstGeom prst="rect">
            <a:avLst/>
          </a:prstGeom>
          <a:noFill/>
        </p:spPr>
        <p:txBody>
          <a:bodyPr wrap="square" lIns="0" tIns="0" rIns="0" bIns="0" rtlCol="0">
            <a:spAutoFit/>
          </a:bodyPr>
          <a:lstStyle/>
          <a:p>
            <a:pPr>
              <a:spcBef>
                <a:spcPts val="500"/>
              </a:spcBef>
            </a:pPr>
            <a:r>
              <a:rPr lang="en-US" sz="900" dirty="0"/>
              <a:t>A secret shopper can be anyone! A family member of an administrator, a friend, a neighbor, or anyone who has not yet enrolled (and has no plans of enrolling) at your institution.</a:t>
            </a:r>
          </a:p>
        </p:txBody>
      </p:sp>
      <p:sp>
        <p:nvSpPr>
          <p:cNvPr id="16" name="L-Shape 15">
            <a:extLst>
              <a:ext uri="{FF2B5EF4-FFF2-40B4-BE49-F238E27FC236}">
                <a16:creationId xmlns:a16="http://schemas.microsoft.com/office/drawing/2014/main" id="{CA47D998-3FD9-4752-AF84-D75B036082B7}"/>
              </a:ext>
            </a:extLst>
          </p:cNvPr>
          <p:cNvSpPr/>
          <p:nvPr/>
        </p:nvSpPr>
        <p:spPr bwMode="gray">
          <a:xfrm rot="18900000">
            <a:off x="654809" y="2971847"/>
            <a:ext cx="229408" cy="124665"/>
          </a:xfrm>
          <a:prstGeom prst="corner">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accent5"/>
              </a:solidFill>
            </a:endParaRPr>
          </a:p>
        </p:txBody>
      </p:sp>
      <p:sp>
        <p:nvSpPr>
          <p:cNvPr id="30" name="TextBox 29">
            <a:extLst>
              <a:ext uri="{FF2B5EF4-FFF2-40B4-BE49-F238E27FC236}">
                <a16:creationId xmlns:a16="http://schemas.microsoft.com/office/drawing/2014/main" id="{12336545-6E4D-454D-BE69-5C6CE2009A72}"/>
              </a:ext>
            </a:extLst>
          </p:cNvPr>
          <p:cNvSpPr txBox="1"/>
          <p:nvPr/>
        </p:nvSpPr>
        <p:spPr bwMode="gray">
          <a:xfrm>
            <a:off x="1171003" y="2908995"/>
            <a:ext cx="5353594" cy="415498"/>
          </a:xfrm>
          <a:prstGeom prst="rect">
            <a:avLst/>
          </a:prstGeom>
          <a:noFill/>
        </p:spPr>
        <p:txBody>
          <a:bodyPr wrap="square" lIns="0" tIns="0" rIns="0" bIns="0" rtlCol="0">
            <a:spAutoFit/>
          </a:bodyPr>
          <a:lstStyle/>
          <a:p>
            <a:pPr>
              <a:spcBef>
                <a:spcPts val="500"/>
              </a:spcBef>
            </a:pPr>
            <a:r>
              <a:rPr lang="en-US" sz="900" dirty="0"/>
              <a:t>Secret shoppers aim to experience the onboarding process as a student who is brand new to higher education – it’s a good idea to pick someone with limited knowledge of your institution and its inner workings.</a:t>
            </a:r>
          </a:p>
        </p:txBody>
      </p:sp>
      <p:sp>
        <p:nvSpPr>
          <p:cNvPr id="17" name="L-Shape 16">
            <a:extLst>
              <a:ext uri="{FF2B5EF4-FFF2-40B4-BE49-F238E27FC236}">
                <a16:creationId xmlns:a16="http://schemas.microsoft.com/office/drawing/2014/main" id="{69EF4A79-B21B-4989-A539-11855DC43651}"/>
              </a:ext>
            </a:extLst>
          </p:cNvPr>
          <p:cNvSpPr/>
          <p:nvPr/>
        </p:nvSpPr>
        <p:spPr bwMode="gray">
          <a:xfrm rot="18900000">
            <a:off x="654809" y="3665844"/>
            <a:ext cx="229408" cy="124665"/>
          </a:xfrm>
          <a:prstGeom prst="corner">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accent5"/>
              </a:solidFill>
            </a:endParaRPr>
          </a:p>
        </p:txBody>
      </p:sp>
      <p:sp>
        <p:nvSpPr>
          <p:cNvPr id="32" name="TextBox 31">
            <a:extLst>
              <a:ext uri="{FF2B5EF4-FFF2-40B4-BE49-F238E27FC236}">
                <a16:creationId xmlns:a16="http://schemas.microsoft.com/office/drawing/2014/main" id="{E91656CB-DF17-4E8E-B6C0-AC2AD96A2D64}"/>
              </a:ext>
            </a:extLst>
          </p:cNvPr>
          <p:cNvSpPr txBox="1"/>
          <p:nvPr/>
        </p:nvSpPr>
        <p:spPr bwMode="gray">
          <a:xfrm>
            <a:off x="1171003" y="3602992"/>
            <a:ext cx="5353594" cy="1246495"/>
          </a:xfrm>
          <a:prstGeom prst="rect">
            <a:avLst/>
          </a:prstGeom>
          <a:noFill/>
        </p:spPr>
        <p:txBody>
          <a:bodyPr wrap="square" lIns="0" tIns="0" rIns="0" bIns="0" rtlCol="0">
            <a:spAutoFit/>
          </a:bodyPr>
          <a:lstStyle/>
          <a:p>
            <a:pPr>
              <a:spcBef>
                <a:spcPts val="500"/>
              </a:spcBef>
            </a:pPr>
            <a:r>
              <a:rPr lang="en-US" sz="900" dirty="0"/>
              <a:t>EAB recommends that secret shoppers adopt a profile that fits the college’s current enrollment needs, which may mean having multiple secret shoppers with separate personas. The most pertinent in the era of COVID are an adult student potentially looking to upskill, a transient student who would normally attend another institution, and a recent high school graduate questioning the value of higher education in a socially distanced world. We recommend a secret shopper not choose to major in fields that require pre-requisites, such as nursing programs. This allows secret shoppers to not only progress through the maximum amount of onboarding steps possible, but also sets them up as a prospect in need of more advice. </a:t>
            </a:r>
          </a:p>
        </p:txBody>
      </p:sp>
      <p:sp>
        <p:nvSpPr>
          <p:cNvPr id="33" name="TextBox 32">
            <a:extLst>
              <a:ext uri="{FF2B5EF4-FFF2-40B4-BE49-F238E27FC236}">
                <a16:creationId xmlns:a16="http://schemas.microsoft.com/office/drawing/2014/main" id="{1C438D84-A3E1-47F0-A69A-A1766B1BA3FD}"/>
              </a:ext>
            </a:extLst>
          </p:cNvPr>
          <p:cNvSpPr txBox="1"/>
          <p:nvPr/>
        </p:nvSpPr>
        <p:spPr bwMode="gray">
          <a:xfrm>
            <a:off x="515122" y="5195919"/>
            <a:ext cx="6591072" cy="153888"/>
          </a:xfrm>
          <a:prstGeom prst="rect">
            <a:avLst/>
          </a:prstGeom>
          <a:noFill/>
        </p:spPr>
        <p:txBody>
          <a:bodyPr wrap="square" lIns="0" tIns="0" rIns="0" bIns="0" rtlCol="0">
            <a:spAutoFit/>
          </a:bodyPr>
          <a:lstStyle/>
          <a:p>
            <a:pPr>
              <a:spcBef>
                <a:spcPts val="500"/>
              </a:spcBef>
            </a:pPr>
            <a:r>
              <a:rPr lang="en-US" sz="1000" b="1" dirty="0"/>
              <a:t>Critical Questions to Answer Before Deploying a Secret Shopper </a:t>
            </a:r>
          </a:p>
        </p:txBody>
      </p:sp>
      <p:sp>
        <p:nvSpPr>
          <p:cNvPr id="26" name="Isosceles Triangle 25">
            <a:extLst>
              <a:ext uri="{FF2B5EF4-FFF2-40B4-BE49-F238E27FC236}">
                <a16:creationId xmlns:a16="http://schemas.microsoft.com/office/drawing/2014/main" id="{DAE3B8B7-1DBB-48C5-BECD-D426C5AD78F0}"/>
              </a:ext>
            </a:extLst>
          </p:cNvPr>
          <p:cNvSpPr/>
          <p:nvPr/>
        </p:nvSpPr>
        <p:spPr bwMode="gray">
          <a:xfrm rot="19681816" flipH="1">
            <a:off x="675619" y="5734057"/>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09BA5FAA-DB8F-4F98-B259-E0C33803499C}"/>
              </a:ext>
            </a:extLst>
          </p:cNvPr>
          <p:cNvSpPr txBox="1"/>
          <p:nvPr/>
        </p:nvSpPr>
        <p:spPr bwMode="gray">
          <a:xfrm>
            <a:off x="1171004" y="5753314"/>
            <a:ext cx="5734888" cy="138499"/>
          </a:xfrm>
          <a:prstGeom prst="rect">
            <a:avLst/>
          </a:prstGeom>
          <a:noFill/>
        </p:spPr>
        <p:txBody>
          <a:bodyPr wrap="square" lIns="0" tIns="0" rIns="0" bIns="0" rtlCol="0">
            <a:spAutoFit/>
          </a:bodyPr>
          <a:lstStyle/>
          <a:p>
            <a:pPr>
              <a:spcBef>
                <a:spcPts val="500"/>
              </a:spcBef>
            </a:pPr>
            <a:r>
              <a:rPr lang="en-US" sz="900" dirty="0"/>
              <a:t>In which term should the secret shopper attempt to enroll? </a:t>
            </a:r>
            <a:endParaRPr lang="en-US" sz="900" i="1" strike="sngStrike" dirty="0">
              <a:solidFill>
                <a:srgbClr val="FF0000"/>
              </a:solidFill>
            </a:endParaRPr>
          </a:p>
        </p:txBody>
      </p:sp>
      <p:grpSp>
        <p:nvGrpSpPr>
          <p:cNvPr id="14" name="Group 13">
            <a:extLst>
              <a:ext uri="{FF2B5EF4-FFF2-40B4-BE49-F238E27FC236}">
                <a16:creationId xmlns:a16="http://schemas.microsoft.com/office/drawing/2014/main" id="{630E9201-583C-4948-B41B-34D029EB5649}"/>
              </a:ext>
            </a:extLst>
          </p:cNvPr>
          <p:cNvGrpSpPr/>
          <p:nvPr/>
        </p:nvGrpSpPr>
        <p:grpSpPr>
          <a:xfrm>
            <a:off x="675619" y="6398762"/>
            <a:ext cx="6230273" cy="1428596"/>
            <a:chOff x="675619" y="7145677"/>
            <a:chExt cx="6230273" cy="1428596"/>
          </a:xfrm>
        </p:grpSpPr>
        <p:sp>
          <p:nvSpPr>
            <p:cNvPr id="35" name="Isosceles Triangle 34">
              <a:extLst>
                <a:ext uri="{FF2B5EF4-FFF2-40B4-BE49-F238E27FC236}">
                  <a16:creationId xmlns:a16="http://schemas.microsoft.com/office/drawing/2014/main" id="{1873FF3C-E74D-4332-9391-968A01545EA5}"/>
                </a:ext>
              </a:extLst>
            </p:cNvPr>
            <p:cNvSpPr/>
            <p:nvPr/>
          </p:nvSpPr>
          <p:spPr bwMode="gray">
            <a:xfrm rot="19681816" flipH="1">
              <a:off x="675619" y="7186613"/>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A1115803-1643-41EB-8FE0-45EBBD028A64}"/>
                </a:ext>
              </a:extLst>
            </p:cNvPr>
            <p:cNvSpPr txBox="1"/>
            <p:nvPr/>
          </p:nvSpPr>
          <p:spPr bwMode="gray">
            <a:xfrm>
              <a:off x="1171004" y="7145677"/>
              <a:ext cx="5734888" cy="1428596"/>
            </a:xfrm>
            <a:prstGeom prst="rect">
              <a:avLst/>
            </a:prstGeom>
            <a:noFill/>
          </p:spPr>
          <p:txBody>
            <a:bodyPr wrap="square" lIns="0" tIns="0" rIns="0" bIns="0" rtlCol="0">
              <a:spAutoFit/>
            </a:bodyPr>
            <a:lstStyle/>
            <a:p>
              <a:pPr>
                <a:spcBef>
                  <a:spcPts val="500"/>
                </a:spcBef>
              </a:pPr>
              <a:r>
                <a:rPr lang="en-US" sz="900" dirty="0"/>
                <a:t>Have you undergone any recent reforms or changed any significant part of the enrollment process or website? If yes, note these processes for the secret shopper so they can ensure they’re auditing them specifically.</a:t>
              </a:r>
            </a:p>
            <a:p>
              <a:pPr marL="628650" lvl="1" indent="-171450">
                <a:spcBef>
                  <a:spcPts val="500"/>
                </a:spcBef>
                <a:buFont typeface="Arial" panose="020B0604020202020204" pitchFamily="34" charset="0"/>
                <a:buChar char="•"/>
              </a:pPr>
              <a:r>
                <a:rPr lang="en-US" sz="900" dirty="0"/>
                <a:t>Examples of processes that CCEF partners have asked us to look into: </a:t>
              </a:r>
            </a:p>
            <a:p>
              <a:pPr marL="1085850" lvl="2" indent="-171450">
                <a:spcBef>
                  <a:spcPts val="500"/>
                </a:spcBef>
                <a:buFont typeface="Arial" panose="020B0604020202020204" pitchFamily="34" charset="0"/>
                <a:buChar char="•"/>
              </a:pPr>
              <a:r>
                <a:rPr lang="en-US" sz="900" dirty="0"/>
                <a:t>How staff or the website describes a recently-implemented promise program</a:t>
              </a:r>
            </a:p>
            <a:p>
              <a:pPr marL="1085850" lvl="2" indent="-171450">
                <a:spcBef>
                  <a:spcPts val="500"/>
                </a:spcBef>
                <a:buFont typeface="Arial" panose="020B0604020202020204" pitchFamily="34" charset="0"/>
                <a:buChar char="•"/>
              </a:pPr>
              <a:r>
                <a:rPr lang="en-US" sz="900" dirty="0"/>
                <a:t>Volume and origin of follow-up text messages and emails</a:t>
              </a:r>
            </a:p>
            <a:p>
              <a:pPr marL="1085850" lvl="2" indent="-171450">
                <a:spcBef>
                  <a:spcPts val="500"/>
                </a:spcBef>
                <a:buFont typeface="Arial" panose="020B0604020202020204" pitchFamily="34" charset="0"/>
                <a:buChar char="•"/>
              </a:pPr>
              <a:r>
                <a:rPr lang="en-US" sz="900" dirty="0"/>
                <a:t>A recently changed advising model</a:t>
              </a:r>
            </a:p>
            <a:p>
              <a:pPr marL="1085850" lvl="2" indent="-171450">
                <a:spcBef>
                  <a:spcPts val="500"/>
                </a:spcBef>
                <a:buFont typeface="Arial" panose="020B0604020202020204" pitchFamily="34" charset="0"/>
                <a:buChar char="•"/>
              </a:pPr>
              <a:r>
                <a:rPr lang="en-US" sz="900" dirty="0"/>
                <a:t>COVID-19 related policies (e.g., mode of instruction, cost changes, start dates)</a:t>
              </a:r>
            </a:p>
          </p:txBody>
        </p:sp>
      </p:grpSp>
      <p:grpSp>
        <p:nvGrpSpPr>
          <p:cNvPr id="18" name="Group 17">
            <a:extLst>
              <a:ext uri="{FF2B5EF4-FFF2-40B4-BE49-F238E27FC236}">
                <a16:creationId xmlns:a16="http://schemas.microsoft.com/office/drawing/2014/main" id="{6FBB857A-FCEA-4818-B7FB-91E20B35AF99}"/>
              </a:ext>
            </a:extLst>
          </p:cNvPr>
          <p:cNvGrpSpPr/>
          <p:nvPr/>
        </p:nvGrpSpPr>
        <p:grpSpPr>
          <a:xfrm>
            <a:off x="675619" y="8117500"/>
            <a:ext cx="6230273" cy="692497"/>
            <a:chOff x="675619" y="8426461"/>
            <a:chExt cx="6230273" cy="692497"/>
          </a:xfrm>
        </p:grpSpPr>
        <p:sp>
          <p:nvSpPr>
            <p:cNvPr id="34" name="Isosceles Triangle 33">
              <a:extLst>
                <a:ext uri="{FF2B5EF4-FFF2-40B4-BE49-F238E27FC236}">
                  <a16:creationId xmlns:a16="http://schemas.microsoft.com/office/drawing/2014/main" id="{AC348E0E-44B8-4E7A-9DA2-0AC7E8F54EC3}"/>
                </a:ext>
              </a:extLst>
            </p:cNvPr>
            <p:cNvSpPr/>
            <p:nvPr/>
          </p:nvSpPr>
          <p:spPr bwMode="gray">
            <a:xfrm rot="19681816" flipH="1">
              <a:off x="675619" y="8467397"/>
              <a:ext cx="205334" cy="177012"/>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40CBD6AA-50B6-4DAA-879D-6F49DF6ED225}"/>
                </a:ext>
              </a:extLst>
            </p:cNvPr>
            <p:cNvSpPr txBox="1"/>
            <p:nvPr/>
          </p:nvSpPr>
          <p:spPr bwMode="gray">
            <a:xfrm>
              <a:off x="1171004" y="8426461"/>
              <a:ext cx="5734888" cy="692497"/>
            </a:xfrm>
            <a:prstGeom prst="rect">
              <a:avLst/>
            </a:prstGeom>
            <a:noFill/>
          </p:spPr>
          <p:txBody>
            <a:bodyPr wrap="square" lIns="0" tIns="0" rIns="0" bIns="0" rtlCol="0">
              <a:spAutoFit/>
            </a:bodyPr>
            <a:lstStyle/>
            <a:p>
              <a:pPr>
                <a:spcBef>
                  <a:spcPts val="500"/>
                </a:spcBef>
              </a:pPr>
              <a:r>
                <a:rPr lang="en-US" sz="900" dirty="0"/>
                <a:t>Is there a particular persona you would like your secret shopper to take on or a specific major they should apply for? (</a:t>
              </a:r>
              <a:r>
                <a:rPr lang="en-US" sz="900" i="1" dirty="0"/>
                <a:t>As noted above, we recommend sticking with a major that does not have pre-requisites. However, institutions may choose to have a student see the onboarding experience from a specific point of view, such as that of a veteran or a student in a specific pathway that has recently been revamped.) </a:t>
              </a:r>
              <a:endParaRPr lang="en-US" sz="900" dirty="0"/>
            </a:p>
          </p:txBody>
        </p:sp>
      </p:grpSp>
      <p:sp>
        <p:nvSpPr>
          <p:cNvPr id="28" name="Text Placeholder 9">
            <a:extLst>
              <a:ext uri="{FF2B5EF4-FFF2-40B4-BE49-F238E27FC236}">
                <a16:creationId xmlns:a16="http://schemas.microsoft.com/office/drawing/2014/main" id="{C7460A7F-2B69-4257-BA32-14C3F307F1BF}"/>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Tree>
    <p:custDataLst>
      <p:tags r:id="rId1"/>
    </p:custDataLst>
    <p:extLst>
      <p:ext uri="{BB962C8B-B14F-4D97-AF65-F5344CB8AC3E}">
        <p14:creationId xmlns:p14="http://schemas.microsoft.com/office/powerpoint/2010/main" val="274256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3D202-6680-4582-AEEC-2C90DA41398F}"/>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035D11CA-9C65-4B36-993B-763007E69EB5}"/>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7E171643-C88F-4944-8BEA-FCB573BA54E0}"/>
              </a:ext>
            </a:extLst>
          </p:cNvPr>
          <p:cNvSpPr>
            <a:spLocks noGrp="1"/>
          </p:cNvSpPr>
          <p:nvPr>
            <p:ph type="title"/>
          </p:nvPr>
        </p:nvSpPr>
        <p:spPr>
          <a:xfrm>
            <a:off x="510382" y="730961"/>
            <a:ext cx="6754018" cy="276999"/>
          </a:xfrm>
        </p:spPr>
        <p:txBody>
          <a:bodyPr/>
          <a:lstStyle/>
          <a:p>
            <a:r>
              <a:rPr lang="en-US" dirty="0"/>
              <a:t>Instructions for a Secret Shopper </a:t>
            </a:r>
          </a:p>
        </p:txBody>
      </p:sp>
      <p:sp>
        <p:nvSpPr>
          <p:cNvPr id="7" name="TextBox 6">
            <a:extLst>
              <a:ext uri="{FF2B5EF4-FFF2-40B4-BE49-F238E27FC236}">
                <a16:creationId xmlns:a16="http://schemas.microsoft.com/office/drawing/2014/main" id="{3F01B543-4F5D-4BAF-8D3D-3D6B75DC0667}"/>
              </a:ext>
            </a:extLst>
          </p:cNvPr>
          <p:cNvSpPr txBox="1"/>
          <p:nvPr/>
        </p:nvSpPr>
        <p:spPr bwMode="gray">
          <a:xfrm>
            <a:off x="744854" y="2373120"/>
            <a:ext cx="5865772" cy="2000548"/>
          </a:xfrm>
          <a:prstGeom prst="rect">
            <a:avLst/>
          </a:prstGeom>
          <a:noFill/>
        </p:spPr>
        <p:txBody>
          <a:bodyPr wrap="square" lIns="0" tIns="0" rIns="0" bIns="0" rtlCol="0">
            <a:spAutoFit/>
          </a:bodyPr>
          <a:lstStyle/>
          <a:p>
            <a:pPr marL="228600" indent="-228600">
              <a:spcBef>
                <a:spcPts val="1200"/>
              </a:spcBef>
              <a:buFont typeface="+mj-lt"/>
              <a:buAutoNum type="arabicPeriod"/>
            </a:pPr>
            <a:r>
              <a:rPr lang="en-US" sz="900" dirty="0"/>
              <a:t>On your chosen audit day, visit the website and proceed through as many of the steps listed on this page as possible. * </a:t>
            </a:r>
            <a:r>
              <a:rPr lang="en-US" sz="900" i="1" dirty="0"/>
              <a:t>The seven steps below are the most common onboarding steps virtual applicants encounter at partner institutions. If your college does not participate in a particular step, skip the step and make a note of this in your audit notes.</a:t>
            </a:r>
          </a:p>
          <a:p>
            <a:pPr marL="228600" indent="-228600">
              <a:spcBef>
                <a:spcPts val="1200"/>
              </a:spcBef>
              <a:buFont typeface="+mj-lt"/>
              <a:buAutoNum type="arabicPeriod"/>
            </a:pPr>
            <a:r>
              <a:rPr lang="en-US" sz="900" u="sng" dirty="0"/>
              <a:t>Pages 7 – 13 </a:t>
            </a:r>
            <a:r>
              <a:rPr lang="en-US" sz="900" dirty="0"/>
              <a:t>of this report outline the baseline state that you should experience and a checklist of key questions. As you move through the audit, check off the items that you experienced.</a:t>
            </a:r>
          </a:p>
          <a:p>
            <a:pPr marL="228600" indent="-228600">
              <a:spcBef>
                <a:spcPts val="1200"/>
              </a:spcBef>
              <a:buFont typeface="+mj-lt"/>
              <a:buAutoNum type="arabicPeriod"/>
            </a:pPr>
            <a:r>
              <a:rPr lang="en-US" sz="900" dirty="0"/>
              <a:t>Take</a:t>
            </a:r>
            <a:r>
              <a:rPr lang="en-US" sz="900" dirty="0">
                <a:solidFill>
                  <a:srgbClr val="FF0000"/>
                </a:solidFill>
              </a:rPr>
              <a:t> </a:t>
            </a:r>
            <a:r>
              <a:rPr lang="en-US" sz="900" dirty="0"/>
              <a:t>notes at each stage of your visit on </a:t>
            </a:r>
            <a:r>
              <a:rPr lang="en-US" sz="900" u="sng" dirty="0"/>
              <a:t>pages 14 and 15.</a:t>
            </a:r>
            <a:endParaRPr lang="en-US" sz="900" dirty="0"/>
          </a:p>
          <a:p>
            <a:pPr marL="228600" indent="-228600">
              <a:spcBef>
                <a:spcPts val="1200"/>
              </a:spcBef>
              <a:buFont typeface="+mj-lt"/>
              <a:buAutoNum type="arabicPeriod"/>
            </a:pPr>
            <a:r>
              <a:rPr lang="en-US" sz="900" dirty="0"/>
              <a:t>Make sure you save any and all collateral that you are given during your visit (including course catalogs, how-to worksheets, etc.) and note this collateral and other communication on </a:t>
            </a:r>
            <a:r>
              <a:rPr lang="en-US" sz="900" u="sng" dirty="0"/>
              <a:t>page 16.</a:t>
            </a:r>
          </a:p>
          <a:p>
            <a:pPr marL="228600" indent="-228600">
              <a:spcBef>
                <a:spcPts val="1200"/>
              </a:spcBef>
              <a:buFont typeface="+mj-lt"/>
              <a:buAutoNum type="arabicPeriod"/>
            </a:pPr>
            <a:r>
              <a:rPr lang="en-US" sz="900" dirty="0">
                <a:solidFill>
                  <a:schemeClr val="tx1"/>
                </a:solidFill>
              </a:rPr>
              <a:t>Af</a:t>
            </a:r>
            <a:r>
              <a:rPr lang="en-US" sz="900" dirty="0"/>
              <a:t>ter your audit, navigate to </a:t>
            </a:r>
            <a:r>
              <a:rPr lang="en-US" sz="900" u="sng" dirty="0"/>
              <a:t>page 17 </a:t>
            </a:r>
            <a:r>
              <a:rPr lang="en-US" sz="900" dirty="0"/>
              <a:t>for next steps. </a:t>
            </a:r>
            <a:endParaRPr lang="en-US" sz="900" dirty="0">
              <a:solidFill>
                <a:schemeClr val="tx1"/>
              </a:solidFill>
            </a:endParaRPr>
          </a:p>
        </p:txBody>
      </p:sp>
      <p:sp>
        <p:nvSpPr>
          <p:cNvPr id="8" name="TextBox 7">
            <a:extLst>
              <a:ext uri="{FF2B5EF4-FFF2-40B4-BE49-F238E27FC236}">
                <a16:creationId xmlns:a16="http://schemas.microsoft.com/office/drawing/2014/main" id="{D636A313-03C9-4DC3-8A91-EDB82BCF1649}"/>
              </a:ext>
            </a:extLst>
          </p:cNvPr>
          <p:cNvSpPr txBox="1"/>
          <p:nvPr/>
        </p:nvSpPr>
        <p:spPr bwMode="gray">
          <a:xfrm>
            <a:off x="1656525" y="5395205"/>
            <a:ext cx="2091293" cy="138499"/>
          </a:xfrm>
          <a:prstGeom prst="rect">
            <a:avLst/>
          </a:prstGeom>
          <a:noFill/>
        </p:spPr>
        <p:txBody>
          <a:bodyPr wrap="square" lIns="0" tIns="0" rIns="0" bIns="0" rtlCol="0">
            <a:spAutoFit/>
          </a:bodyPr>
          <a:lstStyle/>
          <a:p>
            <a:pPr>
              <a:spcBef>
                <a:spcPts val="500"/>
              </a:spcBef>
            </a:pPr>
            <a:r>
              <a:rPr lang="en-US" sz="900" dirty="0"/>
              <a:t>Welcome and Website Navigation</a:t>
            </a:r>
          </a:p>
        </p:txBody>
      </p:sp>
      <p:pic>
        <p:nvPicPr>
          <p:cNvPr id="9" name="Picture 2" descr="L:\public\share\ABC Templates and Resources\EAB Templates and Resources\EAB Art Icons Logos\EAB Icons\Compass.png">
            <a:extLst>
              <a:ext uri="{FF2B5EF4-FFF2-40B4-BE49-F238E27FC236}">
                <a16:creationId xmlns:a16="http://schemas.microsoft.com/office/drawing/2014/main" id="{68300428-39AE-4A4B-AD84-3B8765D29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13" y="5235854"/>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024628-BFCF-436D-8AC5-840E78609031}"/>
              </a:ext>
            </a:extLst>
          </p:cNvPr>
          <p:cNvSpPr txBox="1"/>
          <p:nvPr/>
        </p:nvSpPr>
        <p:spPr bwMode="gray">
          <a:xfrm>
            <a:off x="1656525" y="6367307"/>
            <a:ext cx="2031941" cy="138499"/>
          </a:xfrm>
          <a:prstGeom prst="rect">
            <a:avLst/>
          </a:prstGeom>
          <a:noFill/>
        </p:spPr>
        <p:txBody>
          <a:bodyPr wrap="square" lIns="0" tIns="0" rIns="0" bIns="0" rtlCol="0">
            <a:spAutoFit/>
          </a:bodyPr>
          <a:lstStyle/>
          <a:p>
            <a:pPr>
              <a:spcBef>
                <a:spcPts val="500"/>
              </a:spcBef>
            </a:pPr>
            <a:r>
              <a:rPr lang="en-US" sz="900" dirty="0"/>
              <a:t>Application and Admissions</a:t>
            </a:r>
          </a:p>
        </p:txBody>
      </p:sp>
      <p:pic>
        <p:nvPicPr>
          <p:cNvPr id="11" name="Picture 3" descr="L:\public\share\ABC Templates and Resources\EAB Templates and Resources\EAB Art Icons Logos\EAB Icons\Clipboard.png">
            <a:extLst>
              <a:ext uri="{FF2B5EF4-FFF2-40B4-BE49-F238E27FC236}">
                <a16:creationId xmlns:a16="http://schemas.microsoft.com/office/drawing/2014/main" id="{6CDB15E7-11E6-4B41-9BE5-58AA8785E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72" y="6207956"/>
            <a:ext cx="323057"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7BE5A2D-F447-49AB-AC65-D4CBEFBBFD52}"/>
              </a:ext>
            </a:extLst>
          </p:cNvPr>
          <p:cNvSpPr txBox="1"/>
          <p:nvPr/>
        </p:nvSpPr>
        <p:spPr bwMode="gray">
          <a:xfrm>
            <a:off x="1656525" y="7279522"/>
            <a:ext cx="2031942" cy="138499"/>
          </a:xfrm>
          <a:prstGeom prst="rect">
            <a:avLst/>
          </a:prstGeom>
          <a:noFill/>
        </p:spPr>
        <p:txBody>
          <a:bodyPr wrap="square" lIns="0" tIns="0" rIns="0" bIns="0" rtlCol="0">
            <a:spAutoFit/>
          </a:bodyPr>
          <a:lstStyle/>
          <a:p>
            <a:pPr>
              <a:spcBef>
                <a:spcPts val="500"/>
              </a:spcBef>
            </a:pPr>
            <a:r>
              <a:rPr lang="en-US" sz="900" dirty="0"/>
              <a:t>Advising and Career Counseling</a:t>
            </a:r>
          </a:p>
        </p:txBody>
      </p:sp>
      <p:pic>
        <p:nvPicPr>
          <p:cNvPr id="15" name="Picture 5" descr="L:\public\share\ABC Templates and Resources\EAB Templates and Resources\EAB Art Icons Logos\EAB Icons\Road_sign.png">
            <a:extLst>
              <a:ext uri="{FF2B5EF4-FFF2-40B4-BE49-F238E27FC236}">
                <a16:creationId xmlns:a16="http://schemas.microsoft.com/office/drawing/2014/main" id="{9838DE29-AFB9-460F-854F-0AC0FB62B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745" y="7052809"/>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8D452C-8198-4D94-A75E-A9574A1FDA97}"/>
              </a:ext>
            </a:extLst>
          </p:cNvPr>
          <p:cNvSpPr txBox="1"/>
          <p:nvPr/>
        </p:nvSpPr>
        <p:spPr bwMode="gray">
          <a:xfrm>
            <a:off x="1656525" y="8195855"/>
            <a:ext cx="1950894" cy="138499"/>
          </a:xfrm>
          <a:prstGeom prst="rect">
            <a:avLst/>
          </a:prstGeom>
          <a:noFill/>
        </p:spPr>
        <p:txBody>
          <a:bodyPr wrap="square" lIns="0" tIns="0" rIns="0" bIns="0" rtlCol="0">
            <a:spAutoFit/>
          </a:bodyPr>
          <a:lstStyle/>
          <a:p>
            <a:pPr>
              <a:spcBef>
                <a:spcPts val="500"/>
              </a:spcBef>
            </a:pPr>
            <a:r>
              <a:rPr lang="en-US" sz="900" dirty="0"/>
              <a:t>Orientation</a:t>
            </a:r>
          </a:p>
        </p:txBody>
      </p:sp>
      <p:pic>
        <p:nvPicPr>
          <p:cNvPr id="19" name="Picture 7" descr="L:\public\share\ABC Templates and Resources\EAB Templates and Resources\EAB Art Icons Logos\EAB Icons\Crossroad_sign.png">
            <a:extLst>
              <a:ext uri="{FF2B5EF4-FFF2-40B4-BE49-F238E27FC236}">
                <a16:creationId xmlns:a16="http://schemas.microsoft.com/office/drawing/2014/main" id="{492AE89C-B851-460F-8AA8-03A5FA53E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79" y="8036504"/>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DC666130-1CA0-4D0E-A854-05A26CFCCF2D}"/>
              </a:ext>
            </a:extLst>
          </p:cNvPr>
          <p:cNvSpPr txBox="1"/>
          <p:nvPr/>
        </p:nvSpPr>
        <p:spPr bwMode="gray">
          <a:xfrm>
            <a:off x="508000" y="4786275"/>
            <a:ext cx="5197475" cy="153888"/>
          </a:xfrm>
          <a:prstGeom prst="rect">
            <a:avLst/>
          </a:prstGeom>
          <a:noFill/>
        </p:spPr>
        <p:txBody>
          <a:bodyPr wrap="square" lIns="0" tIns="0" rIns="0" bIns="0" rtlCol="0">
            <a:spAutoFit/>
          </a:bodyPr>
          <a:lstStyle/>
          <a:p>
            <a:pPr>
              <a:spcBef>
                <a:spcPts val="500"/>
              </a:spcBef>
            </a:pPr>
            <a:r>
              <a:rPr lang="en-US" sz="1000" b="1" dirty="0">
                <a:solidFill>
                  <a:schemeClr val="tx1"/>
                </a:solidFill>
              </a:rPr>
              <a:t>Virtual Secret Shopper </a:t>
            </a:r>
            <a:r>
              <a:rPr lang="en-US" sz="1000" b="1" dirty="0"/>
              <a:t>Enrollment Steps </a:t>
            </a:r>
            <a:endParaRPr lang="en-US" sz="1000" b="1" dirty="0">
              <a:solidFill>
                <a:schemeClr val="tx1"/>
              </a:solidFill>
            </a:endParaRPr>
          </a:p>
        </p:txBody>
      </p:sp>
      <p:grpSp>
        <p:nvGrpSpPr>
          <p:cNvPr id="28" name="Group 27">
            <a:extLst>
              <a:ext uri="{FF2B5EF4-FFF2-40B4-BE49-F238E27FC236}">
                <a16:creationId xmlns:a16="http://schemas.microsoft.com/office/drawing/2014/main" id="{83ACAA19-CAF9-4D12-8049-6C3288BB2E84}"/>
              </a:ext>
            </a:extLst>
          </p:cNvPr>
          <p:cNvGrpSpPr/>
          <p:nvPr/>
        </p:nvGrpSpPr>
        <p:grpSpPr>
          <a:xfrm>
            <a:off x="553496" y="1539069"/>
            <a:ext cx="6057130" cy="675876"/>
            <a:chOff x="623069" y="1804888"/>
            <a:chExt cx="6057130" cy="675876"/>
          </a:xfrm>
        </p:grpSpPr>
        <p:sp>
          <p:nvSpPr>
            <p:cNvPr id="29" name="Rounded Rectangle 76">
              <a:extLst>
                <a:ext uri="{FF2B5EF4-FFF2-40B4-BE49-F238E27FC236}">
                  <a16:creationId xmlns:a16="http://schemas.microsoft.com/office/drawing/2014/main" id="{4C184F37-5688-4EF6-B36D-4C41D404BF91}"/>
                </a:ext>
              </a:extLst>
            </p:cNvPr>
            <p:cNvSpPr/>
            <p:nvPr/>
          </p:nvSpPr>
          <p:spPr bwMode="gray">
            <a:xfrm>
              <a:off x="836034" y="1817235"/>
              <a:ext cx="413452" cy="592191"/>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0" name="Rounded Rectangle 99">
              <a:extLst>
                <a:ext uri="{FF2B5EF4-FFF2-40B4-BE49-F238E27FC236}">
                  <a16:creationId xmlns:a16="http://schemas.microsoft.com/office/drawing/2014/main" id="{FB54DF2C-F2A5-44A2-81C4-5BD66BE7406F}"/>
                </a:ext>
              </a:extLst>
            </p:cNvPr>
            <p:cNvSpPr/>
            <p:nvPr/>
          </p:nvSpPr>
          <p:spPr bwMode="gray">
            <a:xfrm>
              <a:off x="1059906" y="1817234"/>
              <a:ext cx="5620293" cy="592191"/>
            </a:xfrm>
            <a:prstGeom prst="roundRect">
              <a:avLst>
                <a:gd name="adj" fmla="val 19060"/>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500"/>
                </a:spcBef>
              </a:pPr>
              <a:r>
                <a:rPr lang="en-US" sz="1000" b="1" dirty="0">
                  <a:solidFill>
                    <a:schemeClr val="tx1"/>
                  </a:solidFill>
                </a:rPr>
                <a:t>What To Do During Your Virtual Enrollment Process </a:t>
              </a:r>
              <a:endParaRPr lang="en-US" sz="1000" dirty="0">
                <a:solidFill>
                  <a:schemeClr val="tx1"/>
                </a:solidFill>
              </a:endParaRPr>
            </a:p>
          </p:txBody>
        </p:sp>
        <p:sp>
          <p:nvSpPr>
            <p:cNvPr id="31" name="Isosceles Triangle 68">
              <a:extLst>
                <a:ext uri="{FF2B5EF4-FFF2-40B4-BE49-F238E27FC236}">
                  <a16:creationId xmlns:a16="http://schemas.microsoft.com/office/drawing/2014/main" id="{FB26C67F-C908-4D04-B411-36B58E48E321}"/>
                </a:ext>
              </a:extLst>
            </p:cNvPr>
            <p:cNvSpPr/>
            <p:nvPr/>
          </p:nvSpPr>
          <p:spPr bwMode="gray">
            <a:xfrm rot="9000000">
              <a:off x="623069" y="1804888"/>
              <a:ext cx="511474" cy="675876"/>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2" name="Picture 31" descr="A close up of a logo&#10;&#10;Description automatically generated">
              <a:extLst>
                <a:ext uri="{FF2B5EF4-FFF2-40B4-BE49-F238E27FC236}">
                  <a16:creationId xmlns:a16="http://schemas.microsoft.com/office/drawing/2014/main" id="{112CBC8E-D3FB-4585-B4AB-B9FAAA3E7481}"/>
                </a:ext>
              </a:extLst>
            </p:cNvPr>
            <p:cNvPicPr>
              <a:picLocks noChangeAspect="1"/>
            </p:cNvPicPr>
            <p:nvPr/>
          </p:nvPicPr>
          <p:blipFill>
            <a:blip r:embed="rId6"/>
            <a:stretch>
              <a:fillRect/>
            </a:stretch>
          </p:blipFill>
          <p:spPr>
            <a:xfrm>
              <a:off x="698921" y="1928177"/>
              <a:ext cx="274320" cy="260604"/>
            </a:xfrm>
            <a:prstGeom prst="rect">
              <a:avLst/>
            </a:prstGeom>
          </p:spPr>
        </p:pic>
      </p:grpSp>
      <p:sp>
        <p:nvSpPr>
          <p:cNvPr id="33" name="Text Placeholder 9">
            <a:extLst>
              <a:ext uri="{FF2B5EF4-FFF2-40B4-BE49-F238E27FC236}">
                <a16:creationId xmlns:a16="http://schemas.microsoft.com/office/drawing/2014/main" id="{888B2579-987E-42E9-8660-853633A3F6F6}"/>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16" name="TextBox 15">
            <a:extLst>
              <a:ext uri="{FF2B5EF4-FFF2-40B4-BE49-F238E27FC236}">
                <a16:creationId xmlns:a16="http://schemas.microsoft.com/office/drawing/2014/main" id="{AE9B79EA-A1F0-4262-A11C-4518902CDE7B}"/>
              </a:ext>
            </a:extLst>
          </p:cNvPr>
          <p:cNvSpPr txBox="1"/>
          <p:nvPr/>
        </p:nvSpPr>
        <p:spPr bwMode="gray">
          <a:xfrm>
            <a:off x="5322287" y="5349486"/>
            <a:ext cx="1759807" cy="138499"/>
          </a:xfrm>
          <a:prstGeom prst="rect">
            <a:avLst/>
          </a:prstGeom>
          <a:noFill/>
        </p:spPr>
        <p:txBody>
          <a:bodyPr wrap="square" lIns="0" tIns="0" rIns="0" bIns="0" rtlCol="0">
            <a:spAutoFit/>
          </a:bodyPr>
          <a:lstStyle/>
          <a:p>
            <a:pPr>
              <a:spcBef>
                <a:spcPts val="500"/>
              </a:spcBef>
            </a:pPr>
            <a:r>
              <a:rPr lang="en-US" sz="900" dirty="0"/>
              <a:t>Financial Aid and Costs</a:t>
            </a:r>
          </a:p>
        </p:txBody>
      </p:sp>
      <p:pic>
        <p:nvPicPr>
          <p:cNvPr id="17" name="Picture 6" descr="L:\public\share\ABC Templates and Resources\EAB Templates and Resources\EAB Art Icons Logos\EAB Icons\money_stack.png">
            <a:extLst>
              <a:ext uri="{FF2B5EF4-FFF2-40B4-BE49-F238E27FC236}">
                <a16:creationId xmlns:a16="http://schemas.microsoft.com/office/drawing/2014/main" id="{7E22D26D-32BD-4FAA-BC6F-8307E209DD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6472" y="5235854"/>
            <a:ext cx="474499" cy="3657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5334063-7885-4D43-85B8-56CFC95BAB04}"/>
              </a:ext>
            </a:extLst>
          </p:cNvPr>
          <p:cNvSpPr txBox="1"/>
          <p:nvPr/>
        </p:nvSpPr>
        <p:spPr bwMode="gray">
          <a:xfrm>
            <a:off x="5322288" y="6317312"/>
            <a:ext cx="1759806" cy="138499"/>
          </a:xfrm>
          <a:prstGeom prst="rect">
            <a:avLst/>
          </a:prstGeom>
          <a:noFill/>
        </p:spPr>
        <p:txBody>
          <a:bodyPr wrap="square" lIns="0" tIns="0" rIns="0" bIns="0" rtlCol="0">
            <a:spAutoFit/>
          </a:bodyPr>
          <a:lstStyle/>
          <a:p>
            <a:pPr>
              <a:spcBef>
                <a:spcPts val="500"/>
              </a:spcBef>
            </a:pPr>
            <a:r>
              <a:rPr lang="en-US" sz="900" dirty="0"/>
              <a:t>Scheduling and Registration</a:t>
            </a:r>
          </a:p>
        </p:txBody>
      </p:sp>
      <p:pic>
        <p:nvPicPr>
          <p:cNvPr id="21" name="Picture 8" descr="L:\public\share\ABC Templates and Resources\EAB Templates and Resources\EAB Art Icons Logos\EAB Icons\Calendar.png">
            <a:extLst>
              <a:ext uri="{FF2B5EF4-FFF2-40B4-BE49-F238E27FC236}">
                <a16:creationId xmlns:a16="http://schemas.microsoft.com/office/drawing/2014/main" id="{EC1497D2-DE28-4F79-B1C2-738D248DF8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4325" y="6205585"/>
            <a:ext cx="458793" cy="4572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88BB41E6-83FF-4967-8576-637C25D2758C}"/>
              </a:ext>
            </a:extLst>
          </p:cNvPr>
          <p:cNvSpPr txBox="1"/>
          <p:nvPr/>
        </p:nvSpPr>
        <p:spPr bwMode="gray">
          <a:xfrm>
            <a:off x="5322287" y="7314178"/>
            <a:ext cx="2028650" cy="138499"/>
          </a:xfrm>
          <a:prstGeom prst="rect">
            <a:avLst/>
          </a:prstGeom>
          <a:noFill/>
        </p:spPr>
        <p:txBody>
          <a:bodyPr wrap="square" lIns="0" tIns="0" rIns="0" bIns="0" rtlCol="0">
            <a:spAutoFit/>
          </a:bodyPr>
          <a:lstStyle/>
          <a:p>
            <a:pPr>
              <a:spcBef>
                <a:spcPts val="500"/>
              </a:spcBef>
            </a:pPr>
            <a:r>
              <a:rPr lang="en-US" sz="900" dirty="0"/>
              <a:t>Post-Registration Engagement</a:t>
            </a:r>
          </a:p>
        </p:txBody>
      </p:sp>
      <p:pic>
        <p:nvPicPr>
          <p:cNvPr id="38" name="Picture 37">
            <a:extLst>
              <a:ext uri="{FF2B5EF4-FFF2-40B4-BE49-F238E27FC236}">
                <a16:creationId xmlns:a16="http://schemas.microsoft.com/office/drawing/2014/main" id="{3C938008-20C9-4AEE-A295-0440EA902A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4325" y="7177687"/>
            <a:ext cx="495759" cy="411480"/>
          </a:xfrm>
          <a:prstGeom prst="rect">
            <a:avLst/>
          </a:prstGeom>
        </p:spPr>
      </p:pic>
      <p:sp>
        <p:nvSpPr>
          <p:cNvPr id="27" name="TextBox 26">
            <a:extLst>
              <a:ext uri="{FF2B5EF4-FFF2-40B4-BE49-F238E27FC236}">
                <a16:creationId xmlns:a16="http://schemas.microsoft.com/office/drawing/2014/main" id="{2C5CDDB2-5549-44ED-9DDD-9655DC9567FC}"/>
              </a:ext>
            </a:extLst>
          </p:cNvPr>
          <p:cNvSpPr txBox="1"/>
          <p:nvPr/>
        </p:nvSpPr>
        <p:spPr bwMode="gray">
          <a:xfrm>
            <a:off x="486738" y="5235854"/>
            <a:ext cx="204123" cy="384721"/>
          </a:xfrm>
          <a:prstGeom prst="rect">
            <a:avLst/>
          </a:prstGeom>
          <a:noFill/>
        </p:spPr>
        <p:txBody>
          <a:bodyPr wrap="square" lIns="0" tIns="0" rIns="0" bIns="0" rtlCol="0">
            <a:spAutoFit/>
          </a:bodyPr>
          <a:lstStyle/>
          <a:p>
            <a:pPr algn="r">
              <a:spcBef>
                <a:spcPts val="500"/>
              </a:spcBef>
            </a:pPr>
            <a:r>
              <a:rPr lang="en-US" sz="2500" dirty="0">
                <a:solidFill>
                  <a:schemeClr val="accent4"/>
                </a:solidFill>
                <a:latin typeface="+mj-lt"/>
              </a:rPr>
              <a:t>1</a:t>
            </a:r>
          </a:p>
        </p:txBody>
      </p:sp>
      <p:sp>
        <p:nvSpPr>
          <p:cNvPr id="34" name="TextBox 33">
            <a:extLst>
              <a:ext uri="{FF2B5EF4-FFF2-40B4-BE49-F238E27FC236}">
                <a16:creationId xmlns:a16="http://schemas.microsoft.com/office/drawing/2014/main" id="{FF5B25CC-64F1-4E68-A5DB-F36976D27219}"/>
              </a:ext>
            </a:extLst>
          </p:cNvPr>
          <p:cNvSpPr txBox="1"/>
          <p:nvPr/>
        </p:nvSpPr>
        <p:spPr bwMode="gray">
          <a:xfrm>
            <a:off x="4110078" y="5239278"/>
            <a:ext cx="204123" cy="384721"/>
          </a:xfrm>
          <a:prstGeom prst="rect">
            <a:avLst/>
          </a:prstGeom>
          <a:noFill/>
        </p:spPr>
        <p:txBody>
          <a:bodyPr wrap="square" lIns="0" tIns="0" rIns="0" bIns="0" rtlCol="0">
            <a:spAutoFit/>
          </a:bodyPr>
          <a:lstStyle/>
          <a:p>
            <a:pPr algn="r">
              <a:spcBef>
                <a:spcPts val="500"/>
              </a:spcBef>
            </a:pPr>
            <a:r>
              <a:rPr lang="en-US" sz="2500" dirty="0">
                <a:solidFill>
                  <a:schemeClr val="accent4"/>
                </a:solidFill>
                <a:latin typeface="+mj-lt"/>
              </a:rPr>
              <a:t>5</a:t>
            </a:r>
          </a:p>
        </p:txBody>
      </p:sp>
      <p:sp>
        <p:nvSpPr>
          <p:cNvPr id="36" name="TextBox 35">
            <a:extLst>
              <a:ext uri="{FF2B5EF4-FFF2-40B4-BE49-F238E27FC236}">
                <a16:creationId xmlns:a16="http://schemas.microsoft.com/office/drawing/2014/main" id="{4CCD0BCB-EB1C-441E-97C3-9AFB80EBE4C8}"/>
              </a:ext>
            </a:extLst>
          </p:cNvPr>
          <p:cNvSpPr txBox="1"/>
          <p:nvPr/>
        </p:nvSpPr>
        <p:spPr bwMode="gray">
          <a:xfrm>
            <a:off x="4110078" y="6207956"/>
            <a:ext cx="204123" cy="384721"/>
          </a:xfrm>
          <a:prstGeom prst="rect">
            <a:avLst/>
          </a:prstGeom>
          <a:noFill/>
        </p:spPr>
        <p:txBody>
          <a:bodyPr wrap="square" lIns="0" tIns="0" rIns="0" bIns="0" rtlCol="0">
            <a:spAutoFit/>
          </a:bodyPr>
          <a:lstStyle/>
          <a:p>
            <a:pPr algn="r">
              <a:spcBef>
                <a:spcPts val="500"/>
              </a:spcBef>
            </a:pPr>
            <a:r>
              <a:rPr lang="en-US" sz="2500" dirty="0">
                <a:solidFill>
                  <a:schemeClr val="accent4"/>
                </a:solidFill>
                <a:latin typeface="+mj-lt"/>
              </a:rPr>
              <a:t>6</a:t>
            </a:r>
          </a:p>
        </p:txBody>
      </p:sp>
      <p:sp>
        <p:nvSpPr>
          <p:cNvPr id="39" name="TextBox 38">
            <a:extLst>
              <a:ext uri="{FF2B5EF4-FFF2-40B4-BE49-F238E27FC236}">
                <a16:creationId xmlns:a16="http://schemas.microsoft.com/office/drawing/2014/main" id="{BFBA1A68-3CCD-4633-80F9-32FA9C3ED8F2}"/>
              </a:ext>
            </a:extLst>
          </p:cNvPr>
          <p:cNvSpPr txBox="1"/>
          <p:nvPr/>
        </p:nvSpPr>
        <p:spPr bwMode="gray">
          <a:xfrm>
            <a:off x="486738" y="7177687"/>
            <a:ext cx="204123" cy="384721"/>
          </a:xfrm>
          <a:prstGeom prst="rect">
            <a:avLst/>
          </a:prstGeom>
          <a:noFill/>
        </p:spPr>
        <p:txBody>
          <a:bodyPr wrap="square" lIns="0" tIns="0" rIns="0" bIns="0" rtlCol="0">
            <a:spAutoFit/>
          </a:bodyPr>
          <a:lstStyle/>
          <a:p>
            <a:pPr algn="r">
              <a:spcBef>
                <a:spcPts val="500"/>
              </a:spcBef>
            </a:pPr>
            <a:r>
              <a:rPr lang="en-US" sz="2500" dirty="0">
                <a:solidFill>
                  <a:schemeClr val="accent4"/>
                </a:solidFill>
                <a:latin typeface="+mj-lt"/>
              </a:rPr>
              <a:t>3</a:t>
            </a:r>
          </a:p>
        </p:txBody>
      </p:sp>
      <p:sp>
        <p:nvSpPr>
          <p:cNvPr id="40" name="TextBox 39">
            <a:extLst>
              <a:ext uri="{FF2B5EF4-FFF2-40B4-BE49-F238E27FC236}">
                <a16:creationId xmlns:a16="http://schemas.microsoft.com/office/drawing/2014/main" id="{214F28DF-B7D1-497E-8C97-05E428E66549}"/>
              </a:ext>
            </a:extLst>
          </p:cNvPr>
          <p:cNvSpPr txBox="1"/>
          <p:nvPr/>
        </p:nvSpPr>
        <p:spPr bwMode="gray">
          <a:xfrm>
            <a:off x="4110078" y="7177687"/>
            <a:ext cx="204123" cy="384721"/>
          </a:xfrm>
          <a:prstGeom prst="rect">
            <a:avLst/>
          </a:prstGeom>
          <a:noFill/>
        </p:spPr>
        <p:txBody>
          <a:bodyPr wrap="square" lIns="0" tIns="0" rIns="0" bIns="0" rtlCol="0">
            <a:spAutoFit/>
          </a:bodyPr>
          <a:lstStyle/>
          <a:p>
            <a:pPr algn="r">
              <a:spcBef>
                <a:spcPts val="500"/>
              </a:spcBef>
            </a:pPr>
            <a:r>
              <a:rPr lang="en-US" sz="2500" dirty="0">
                <a:solidFill>
                  <a:schemeClr val="accent4"/>
                </a:solidFill>
                <a:latin typeface="+mj-lt"/>
              </a:rPr>
              <a:t>7</a:t>
            </a:r>
          </a:p>
        </p:txBody>
      </p:sp>
      <p:sp>
        <p:nvSpPr>
          <p:cNvPr id="41" name="TextBox 40">
            <a:extLst>
              <a:ext uri="{FF2B5EF4-FFF2-40B4-BE49-F238E27FC236}">
                <a16:creationId xmlns:a16="http://schemas.microsoft.com/office/drawing/2014/main" id="{F85A57DA-2B3B-437B-ADE6-734DE5845A42}"/>
              </a:ext>
            </a:extLst>
          </p:cNvPr>
          <p:cNvSpPr txBox="1"/>
          <p:nvPr/>
        </p:nvSpPr>
        <p:spPr bwMode="gray">
          <a:xfrm>
            <a:off x="486738" y="8036504"/>
            <a:ext cx="204123" cy="384721"/>
          </a:xfrm>
          <a:prstGeom prst="rect">
            <a:avLst/>
          </a:prstGeom>
          <a:noFill/>
        </p:spPr>
        <p:txBody>
          <a:bodyPr wrap="square" lIns="0" tIns="0" rIns="0" bIns="0" rtlCol="0">
            <a:spAutoFit/>
          </a:bodyPr>
          <a:lstStyle/>
          <a:p>
            <a:pPr algn="r">
              <a:spcBef>
                <a:spcPts val="500"/>
              </a:spcBef>
            </a:pPr>
            <a:r>
              <a:rPr lang="en-US" sz="2500" dirty="0">
                <a:solidFill>
                  <a:schemeClr val="accent4"/>
                </a:solidFill>
                <a:latin typeface="+mj-lt"/>
              </a:rPr>
              <a:t>4</a:t>
            </a:r>
          </a:p>
        </p:txBody>
      </p:sp>
      <p:sp>
        <p:nvSpPr>
          <p:cNvPr id="42" name="TextBox 41">
            <a:extLst>
              <a:ext uri="{FF2B5EF4-FFF2-40B4-BE49-F238E27FC236}">
                <a16:creationId xmlns:a16="http://schemas.microsoft.com/office/drawing/2014/main" id="{FAC89479-1D9D-4F90-8BB6-9210CF2D4A8B}"/>
              </a:ext>
            </a:extLst>
          </p:cNvPr>
          <p:cNvSpPr txBox="1"/>
          <p:nvPr/>
        </p:nvSpPr>
        <p:spPr bwMode="gray">
          <a:xfrm>
            <a:off x="486738" y="6207956"/>
            <a:ext cx="204123" cy="384721"/>
          </a:xfrm>
          <a:prstGeom prst="rect">
            <a:avLst/>
          </a:prstGeom>
          <a:noFill/>
        </p:spPr>
        <p:txBody>
          <a:bodyPr wrap="square" lIns="0" tIns="0" rIns="0" bIns="0" rtlCol="0">
            <a:spAutoFit/>
          </a:bodyPr>
          <a:lstStyle/>
          <a:p>
            <a:pPr algn="r">
              <a:spcBef>
                <a:spcPts val="500"/>
              </a:spcBef>
            </a:pPr>
            <a:r>
              <a:rPr lang="en-US" sz="2500" dirty="0">
                <a:solidFill>
                  <a:schemeClr val="accent4"/>
                </a:solidFill>
                <a:latin typeface="+mj-lt"/>
              </a:rPr>
              <a:t>2</a:t>
            </a:r>
          </a:p>
        </p:txBody>
      </p:sp>
    </p:spTree>
    <p:extLst>
      <p:ext uri="{BB962C8B-B14F-4D97-AF65-F5344CB8AC3E}">
        <p14:creationId xmlns:p14="http://schemas.microsoft.com/office/powerpoint/2010/main" val="62738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FFBC37-50E1-4D17-BD2C-A5C4524FAF59}"/>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3D7A521F-1DBF-4E8D-9937-FBADB18DB531}"/>
              </a:ext>
            </a:extLst>
          </p:cNvPr>
          <p:cNvSpPr>
            <a:spLocks noGrp="1"/>
          </p:cNvSpPr>
          <p:nvPr>
            <p:ph type="title"/>
          </p:nvPr>
        </p:nvSpPr>
        <p:spPr>
          <a:xfrm>
            <a:off x="510382" y="730961"/>
            <a:ext cx="6754018" cy="276999"/>
          </a:xfrm>
        </p:spPr>
        <p:txBody>
          <a:bodyPr/>
          <a:lstStyle/>
          <a:p>
            <a:r>
              <a:rPr lang="en-US" dirty="0"/>
              <a:t>Welcome and Website Navigation</a:t>
            </a:r>
          </a:p>
        </p:txBody>
      </p:sp>
      <p:sp>
        <p:nvSpPr>
          <p:cNvPr id="7" name="TextBox 6">
            <a:extLst>
              <a:ext uri="{FF2B5EF4-FFF2-40B4-BE49-F238E27FC236}">
                <a16:creationId xmlns:a16="http://schemas.microsoft.com/office/drawing/2014/main" id="{82B5FEDD-4059-4A04-A55F-86A750BAD6FA}"/>
              </a:ext>
            </a:extLst>
          </p:cNvPr>
          <p:cNvSpPr txBox="1"/>
          <p:nvPr/>
        </p:nvSpPr>
        <p:spPr bwMode="gray">
          <a:xfrm>
            <a:off x="508000" y="1367870"/>
            <a:ext cx="6751637" cy="3393429"/>
          </a:xfrm>
          <a:prstGeom prst="rect">
            <a:avLst/>
          </a:prstGeom>
          <a:noFill/>
        </p:spPr>
        <p:txBody>
          <a:bodyPr wrap="square" lIns="0" tIns="0" rIns="0" bIns="0" rtlCol="0">
            <a:spAutoFit/>
          </a:bodyPr>
          <a:lstStyle/>
          <a:p>
            <a:pPr>
              <a:spcBef>
                <a:spcPts val="500"/>
              </a:spcBef>
            </a:pPr>
            <a:r>
              <a:rPr lang="en-US" sz="900" b="1" i="1" dirty="0"/>
              <a:t>Baseline Expectations: </a:t>
            </a:r>
          </a:p>
          <a:p>
            <a:pPr>
              <a:spcBef>
                <a:spcPts val="500"/>
              </a:spcBef>
            </a:pPr>
            <a:r>
              <a:rPr lang="en-US" sz="900" dirty="0"/>
              <a:t>The baseline student experience of the Welcome and Website Navigation phase is one in which students easily find all the information they seek (e.g., program pages, costs, course remote status) and are guided toward completing the application. On the homepage and throughout the website, students are able to easily find the correct application starting point as well as contact information for further questions. The site should sell the college’s value proposition by connecting the student with relevant student success data and outcomes, testimonials, and clear guidance on plans and policies related to the pandemic (e.g., opening, registration dates). Strong websites will engage students with interactive web content, provide information in an easy-to-read format that speaks to students interests and needs, and highlight valuable guidance related to the pandemic.</a:t>
            </a:r>
          </a:p>
          <a:p>
            <a:pPr>
              <a:spcBef>
                <a:spcPts val="500"/>
              </a:spcBef>
            </a:pPr>
            <a:br>
              <a:rPr lang="en-US" sz="900" b="1" i="1" dirty="0"/>
            </a:br>
            <a:r>
              <a:rPr lang="en-US" sz="900" b="1" i="1" dirty="0"/>
              <a:t>Instructions: </a:t>
            </a:r>
          </a:p>
          <a:p>
            <a:pPr marL="171450" indent="-171450">
              <a:spcBef>
                <a:spcPts val="1000"/>
              </a:spcBef>
              <a:buFont typeface="Arial" panose="020B0604020202020204" pitchFamily="34" charset="0"/>
              <a:buChar char="•"/>
            </a:pPr>
            <a:r>
              <a:rPr lang="en-US" sz="900" dirty="0"/>
              <a:t>Navigate to the college website as a first-time visitor under the guise of your chosen student persona, and do the same for the mobile site to complete the checklist below. </a:t>
            </a:r>
            <a:endParaRPr lang="en-US" sz="900" strike="sngStrike" dirty="0">
              <a:solidFill>
                <a:srgbClr val="FF0000"/>
              </a:solidFill>
            </a:endParaRPr>
          </a:p>
          <a:p>
            <a:pPr marL="171450" indent="-171450">
              <a:spcBef>
                <a:spcPts val="1000"/>
              </a:spcBef>
              <a:buFont typeface="Arial" panose="020B0604020202020204" pitchFamily="34" charset="0"/>
              <a:buChar char="•"/>
            </a:pPr>
            <a:r>
              <a:rPr lang="en-US" sz="900" dirty="0"/>
              <a:t>Explore the homepage, taking note of how intuitive it is to find commonly needed information (e.g., program pages, tuition and fees, admissions). </a:t>
            </a:r>
          </a:p>
          <a:p>
            <a:pPr marL="171450" indent="-171450">
              <a:lnSpc>
                <a:spcPct val="150000"/>
              </a:lnSpc>
              <a:spcBef>
                <a:spcPts val="1000"/>
              </a:spcBef>
              <a:buFont typeface="Arial" panose="020B0604020202020204" pitchFamily="34" charset="0"/>
              <a:buChar char="•"/>
            </a:pPr>
            <a:r>
              <a:rPr lang="en-US" sz="900" dirty="0"/>
              <a:t>Note your adopted persona (e.g., an adult student potentially looking to upskill) and your chosen program, or whether you entered the process undecided on a program:___________________________________________</a:t>
            </a:r>
            <a:br>
              <a:rPr lang="en-US" sz="900" dirty="0"/>
            </a:br>
            <a:r>
              <a:rPr lang="en-US" sz="900" dirty="0"/>
              <a:t>____________________________________________________________________________________________________________________________________________________________________________________</a:t>
            </a:r>
          </a:p>
        </p:txBody>
      </p:sp>
      <p:sp>
        <p:nvSpPr>
          <p:cNvPr id="14" name="Rectangle 13">
            <a:extLst>
              <a:ext uri="{FF2B5EF4-FFF2-40B4-BE49-F238E27FC236}">
                <a16:creationId xmlns:a16="http://schemas.microsoft.com/office/drawing/2014/main" id="{B5332EB5-16B9-49A4-ACAB-5DC1BA9B086F}"/>
              </a:ext>
            </a:extLst>
          </p:cNvPr>
          <p:cNvSpPr/>
          <p:nvPr/>
        </p:nvSpPr>
        <p:spPr bwMode="gray">
          <a:xfrm>
            <a:off x="515309" y="4828705"/>
            <a:ext cx="6751637" cy="47267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1F5A8C-2534-4E1F-B34E-BD060792525A}"/>
              </a:ext>
            </a:extLst>
          </p:cNvPr>
          <p:cNvSpPr txBox="1"/>
          <p:nvPr/>
        </p:nvSpPr>
        <p:spPr bwMode="gray">
          <a:xfrm>
            <a:off x="819305" y="4986368"/>
            <a:ext cx="5582350" cy="4883388"/>
          </a:xfrm>
          <a:prstGeom prst="rect">
            <a:avLst/>
          </a:prstGeom>
          <a:noFill/>
        </p:spPr>
        <p:txBody>
          <a:bodyPr wrap="square" lIns="0" tIns="0" rIns="0" bIns="0" rtlCol="0">
            <a:spAutoFit/>
          </a:bodyPr>
          <a:lstStyle/>
          <a:p>
            <a:pPr>
              <a:spcBef>
                <a:spcPts val="500"/>
              </a:spcBef>
            </a:pPr>
            <a:r>
              <a:rPr lang="en-US" sz="900" b="1" i="1" dirty="0"/>
              <a:t>Checklist: </a:t>
            </a:r>
          </a:p>
          <a:p>
            <a:pPr>
              <a:spcBef>
                <a:spcPts val="500"/>
              </a:spcBef>
            </a:pPr>
            <a:endParaRPr lang="en-US" sz="900" dirty="0"/>
          </a:p>
          <a:p>
            <a:pPr marL="171450" indent="-171450">
              <a:spcBef>
                <a:spcPts val="500"/>
              </a:spcBef>
              <a:buFont typeface="Arial" panose="020B0604020202020204" pitchFamily="34" charset="0"/>
              <a:buChar char="•"/>
            </a:pPr>
            <a:r>
              <a:rPr lang="en-US" sz="900" dirty="0"/>
              <a:t>Is the homepage geared toward prospective students?</a:t>
            </a:r>
          </a:p>
          <a:p>
            <a:pPr>
              <a:spcBef>
                <a:spcPts val="500"/>
              </a:spcBef>
            </a:pPr>
            <a:endParaRPr lang="en-US" sz="900" dirty="0"/>
          </a:p>
          <a:p>
            <a:pPr marL="171450" indent="-171450">
              <a:spcBef>
                <a:spcPts val="500"/>
              </a:spcBef>
              <a:buFont typeface="Arial" panose="020B0604020202020204" pitchFamily="34" charset="0"/>
              <a:buChar char="•"/>
            </a:pPr>
            <a:r>
              <a:rPr lang="en-US" sz="900" dirty="0"/>
              <a:t>Are you proactively guided to information on issues top of mind to the applicant persona (e.g., cost, transfer, student services)?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program pages and the above listed pages available within two clicks or fewer?</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menus have drop-down and hover effects (i.e., expand to show content without clicking)?</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menus intuitively organized without overwhelming the applicant (e.g., do menus contain fewer than 20 links?)</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Is link to apply clearly visible on the homepage and throughout the website?</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there multiple means to contact staff or request information?</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Are plans, dates, and pandemic-related information for the approaching term easily accessible?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Is the mobile website optimized for mobile devices (i.e. pages respond to phone orientation, menus open and collapse, phone numbers and contact information provide clickable links, and text is easy to read)?</a:t>
            </a:r>
          </a:p>
          <a:p>
            <a:pPr marL="171450" indent="-171450">
              <a:spcBef>
                <a:spcPts val="500"/>
              </a:spcBef>
              <a:buFont typeface="Arial" panose="020B0604020202020204" pitchFamily="34" charset="0"/>
              <a:buChar char="•"/>
            </a:pPr>
            <a:endParaRPr lang="en-US" sz="900" dirty="0"/>
          </a:p>
          <a:p>
            <a:pPr>
              <a:spcBef>
                <a:spcPts val="500"/>
              </a:spcBef>
            </a:pPr>
            <a:endParaRPr lang="en-US" sz="900" dirty="0" err="1">
              <a:solidFill>
                <a:schemeClr val="tx1"/>
              </a:solidFill>
            </a:endParaRPr>
          </a:p>
        </p:txBody>
      </p:sp>
      <p:sp>
        <p:nvSpPr>
          <p:cNvPr id="4" name="TextBox 3">
            <a:extLst>
              <a:ext uri="{FF2B5EF4-FFF2-40B4-BE49-F238E27FC236}">
                <a16:creationId xmlns:a16="http://schemas.microsoft.com/office/drawing/2014/main" id="{EA13BC2F-6EDA-4A88-8FED-A4D2E2C4FD43}"/>
              </a:ext>
            </a:extLst>
          </p:cNvPr>
          <p:cNvSpPr txBox="1"/>
          <p:nvPr/>
        </p:nvSpPr>
        <p:spPr bwMode="gray">
          <a:xfrm>
            <a:off x="6269554" y="5128882"/>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
        <p:nvSpPr>
          <p:cNvPr id="15" name="Rectangle 14">
            <a:extLst>
              <a:ext uri="{FF2B5EF4-FFF2-40B4-BE49-F238E27FC236}">
                <a16:creationId xmlns:a16="http://schemas.microsoft.com/office/drawing/2014/main" id="{34654ADB-3F5D-4582-B461-0AD18BD9B0F5}"/>
              </a:ext>
            </a:extLst>
          </p:cNvPr>
          <p:cNvSpPr/>
          <p:nvPr/>
        </p:nvSpPr>
        <p:spPr bwMode="gray">
          <a:xfrm>
            <a:off x="6612163" y="536400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683371-B431-4B89-B787-17C486E26C4D}"/>
              </a:ext>
            </a:extLst>
          </p:cNvPr>
          <p:cNvSpPr/>
          <p:nvPr/>
        </p:nvSpPr>
        <p:spPr bwMode="gray">
          <a:xfrm>
            <a:off x="6612163" y="583221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F6D05ED-05CC-4C5D-8EF0-9C6BDE33F6C8}"/>
              </a:ext>
            </a:extLst>
          </p:cNvPr>
          <p:cNvSpPr/>
          <p:nvPr/>
        </p:nvSpPr>
        <p:spPr bwMode="gray">
          <a:xfrm>
            <a:off x="6612163" y="716297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84BC9-9E37-4931-8A50-6B11234F3DA7}"/>
              </a:ext>
            </a:extLst>
          </p:cNvPr>
          <p:cNvSpPr/>
          <p:nvPr/>
        </p:nvSpPr>
        <p:spPr bwMode="gray">
          <a:xfrm>
            <a:off x="6612163" y="763124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455215-CD19-41A4-B38E-B9432CCAC11A}"/>
              </a:ext>
            </a:extLst>
          </p:cNvPr>
          <p:cNvSpPr/>
          <p:nvPr/>
        </p:nvSpPr>
        <p:spPr bwMode="gray">
          <a:xfrm>
            <a:off x="6612163" y="803124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17954E5-E414-4A17-AEF1-7846815E0497}"/>
              </a:ext>
            </a:extLst>
          </p:cNvPr>
          <p:cNvSpPr/>
          <p:nvPr/>
        </p:nvSpPr>
        <p:spPr bwMode="gray">
          <a:xfrm>
            <a:off x="6612163" y="8486520"/>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7609D9-79FA-4653-9044-E6F8BFC5D9CC}"/>
              </a:ext>
            </a:extLst>
          </p:cNvPr>
          <p:cNvSpPr/>
          <p:nvPr/>
        </p:nvSpPr>
        <p:spPr bwMode="gray">
          <a:xfrm>
            <a:off x="6612163" y="6330382"/>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EC10708-A752-4F7A-A3E6-54A6A30452C1}"/>
              </a:ext>
            </a:extLst>
          </p:cNvPr>
          <p:cNvSpPr/>
          <p:nvPr/>
        </p:nvSpPr>
        <p:spPr bwMode="gray">
          <a:xfrm>
            <a:off x="6612163" y="672440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91C4171-D0F6-4BC9-A84B-3175911BE502}"/>
              </a:ext>
            </a:extLst>
          </p:cNvPr>
          <p:cNvSpPr/>
          <p:nvPr/>
        </p:nvSpPr>
        <p:spPr bwMode="gray">
          <a:xfrm>
            <a:off x="6612163" y="906421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32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81FC01-3C3B-4B4D-A001-73DA22379367}"/>
              </a:ext>
            </a:extLst>
          </p:cNvPr>
          <p:cNvSpPr/>
          <p:nvPr/>
        </p:nvSpPr>
        <p:spPr bwMode="gray">
          <a:xfrm>
            <a:off x="508000" y="3959053"/>
            <a:ext cx="6756400" cy="5584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822CB1A-94BF-4D75-850C-6B33F2D7BA54}"/>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9C787D92-5172-4514-92E2-B0657345EEC7}"/>
              </a:ext>
            </a:extLst>
          </p:cNvPr>
          <p:cNvSpPr>
            <a:spLocks noGrp="1"/>
          </p:cNvSpPr>
          <p:nvPr>
            <p:ph type="title"/>
          </p:nvPr>
        </p:nvSpPr>
        <p:spPr/>
        <p:txBody>
          <a:bodyPr/>
          <a:lstStyle/>
          <a:p>
            <a:r>
              <a:rPr lang="en-US" dirty="0"/>
              <a:t>Application and Admissions</a:t>
            </a:r>
          </a:p>
        </p:txBody>
      </p:sp>
      <p:sp>
        <p:nvSpPr>
          <p:cNvPr id="8" name="TextBox 7">
            <a:extLst>
              <a:ext uri="{FF2B5EF4-FFF2-40B4-BE49-F238E27FC236}">
                <a16:creationId xmlns:a16="http://schemas.microsoft.com/office/drawing/2014/main" id="{1BE322EF-24D4-4C2F-B75C-31CEBA1DE23A}"/>
              </a:ext>
            </a:extLst>
          </p:cNvPr>
          <p:cNvSpPr txBox="1"/>
          <p:nvPr/>
        </p:nvSpPr>
        <p:spPr bwMode="gray">
          <a:xfrm>
            <a:off x="508000" y="1173257"/>
            <a:ext cx="6754018" cy="2893100"/>
          </a:xfrm>
          <a:prstGeom prst="rect">
            <a:avLst/>
          </a:prstGeom>
          <a:noFill/>
        </p:spPr>
        <p:txBody>
          <a:bodyPr wrap="square" lIns="0" tIns="0" rIns="0" bIns="0" rtlCol="0">
            <a:spAutoFit/>
          </a:bodyPr>
          <a:lstStyle/>
          <a:p>
            <a:pPr>
              <a:spcBef>
                <a:spcPts val="500"/>
              </a:spcBef>
            </a:pPr>
            <a:r>
              <a:rPr lang="en-US" sz="900" b="1" i="1" dirty="0"/>
              <a:t>Baseline Expectations: </a:t>
            </a:r>
          </a:p>
          <a:p>
            <a:pPr>
              <a:spcBef>
                <a:spcPts val="500"/>
              </a:spcBef>
            </a:pPr>
            <a:r>
              <a:rPr lang="en-US" sz="900" dirty="0"/>
              <a:t>During the Application and Admissions phase, the baseline student experience is one in which students are easily able to complete an application online, receive an overview of the onboarding process, and progress to the next step in the enrollment process without significant delay. Students also immediately receive a notice of acceptance and a student identification number upon submission of an application. This is a critical step as college enrollment is contingent on these items. </a:t>
            </a:r>
          </a:p>
          <a:p>
            <a:pPr>
              <a:spcBef>
                <a:spcPts val="500"/>
              </a:spcBef>
            </a:pPr>
            <a:endParaRPr lang="en-US" sz="300" b="1" i="1" dirty="0"/>
          </a:p>
          <a:p>
            <a:pPr>
              <a:spcBef>
                <a:spcPts val="500"/>
              </a:spcBef>
            </a:pPr>
            <a:r>
              <a:rPr lang="en-US" sz="900" b="1" i="1" dirty="0"/>
              <a:t>Instructions: </a:t>
            </a:r>
          </a:p>
          <a:p>
            <a:pPr marL="171450" indent="-171450">
              <a:spcBef>
                <a:spcPts val="1000"/>
              </a:spcBef>
              <a:buFont typeface="Arial" panose="020B0604020202020204" pitchFamily="34" charset="0"/>
              <a:buChar char="•"/>
            </a:pPr>
            <a:r>
              <a:rPr lang="en-US" sz="900" dirty="0"/>
              <a:t>Before applying, review the homepage and admissions page. Look for directions for new students, paying attention to calls to apply and advice directed to specific student personas. Note differences, if they exist, between different avenues for application</a:t>
            </a:r>
          </a:p>
          <a:p>
            <a:pPr marL="171450" indent="-171450">
              <a:spcBef>
                <a:spcPts val="1000"/>
              </a:spcBef>
              <a:buFont typeface="Arial" panose="020B0604020202020204" pitchFamily="34" charset="0"/>
              <a:buChar char="•"/>
            </a:pPr>
            <a:r>
              <a:rPr lang="en-US" sz="900" dirty="0"/>
              <a:t>Complete the application under the guise of your student persona. On </a:t>
            </a:r>
            <a:r>
              <a:rPr lang="en-US" sz="900" u="sng" dirty="0"/>
              <a:t>page 15</a:t>
            </a:r>
            <a:r>
              <a:rPr lang="en-US" sz="900" dirty="0"/>
              <a:t>, Note the time it takes to complete the application and the outside documents required</a:t>
            </a:r>
          </a:p>
          <a:p>
            <a:pPr marL="171450" indent="-171450">
              <a:spcBef>
                <a:spcPts val="1000"/>
              </a:spcBef>
              <a:buFont typeface="Arial" panose="020B0604020202020204" pitchFamily="34" charset="0"/>
              <a:buChar char="•"/>
            </a:pPr>
            <a:r>
              <a:rPr lang="en-US" sz="900" dirty="0"/>
              <a:t>Access the webpage from a mobile device and check whether the application opens in a mobile friendly format </a:t>
            </a:r>
          </a:p>
          <a:p>
            <a:pPr marL="171450" indent="-171450">
              <a:spcBef>
                <a:spcPts val="1000"/>
              </a:spcBef>
              <a:buFont typeface="Arial" panose="020B0604020202020204" pitchFamily="34" charset="0"/>
              <a:buChar char="•"/>
            </a:pPr>
            <a:r>
              <a:rPr lang="en-US" sz="900" dirty="0"/>
              <a:t>Track all follow up that you receive via mail, email, text, or phone call with the template on </a:t>
            </a:r>
            <a:r>
              <a:rPr lang="en-US" sz="900" u="sng" dirty="0"/>
              <a:t>page 16</a:t>
            </a:r>
          </a:p>
          <a:p>
            <a:pPr>
              <a:spcBef>
                <a:spcPts val="500"/>
              </a:spcBef>
            </a:pPr>
            <a:endParaRPr lang="en-US" sz="900" dirty="0" err="1">
              <a:solidFill>
                <a:schemeClr val="tx1"/>
              </a:solidFill>
            </a:endParaRPr>
          </a:p>
        </p:txBody>
      </p:sp>
      <p:sp>
        <p:nvSpPr>
          <p:cNvPr id="7" name="TextBox 6">
            <a:extLst>
              <a:ext uri="{FF2B5EF4-FFF2-40B4-BE49-F238E27FC236}">
                <a16:creationId xmlns:a16="http://schemas.microsoft.com/office/drawing/2014/main" id="{0D421454-4F37-46AC-B281-47AC086A188F}"/>
              </a:ext>
            </a:extLst>
          </p:cNvPr>
          <p:cNvSpPr txBox="1"/>
          <p:nvPr/>
        </p:nvSpPr>
        <p:spPr bwMode="gray">
          <a:xfrm>
            <a:off x="721362" y="4056686"/>
            <a:ext cx="5933438" cy="5550237"/>
          </a:xfrm>
          <a:prstGeom prst="rect">
            <a:avLst/>
          </a:prstGeom>
          <a:noFill/>
        </p:spPr>
        <p:txBody>
          <a:bodyPr wrap="square" lIns="0" tIns="0" rIns="0" bIns="0" rtlCol="0">
            <a:spAutoFit/>
          </a:bodyPr>
          <a:lstStyle/>
          <a:p>
            <a:pPr>
              <a:spcBef>
                <a:spcPts val="500"/>
              </a:spcBef>
            </a:pPr>
            <a:r>
              <a:rPr lang="en-US" sz="900" b="1" i="1" dirty="0"/>
              <a:t>Checklist: </a:t>
            </a:r>
            <a:endParaRPr lang="en-US" sz="900" dirty="0"/>
          </a:p>
          <a:p>
            <a:pPr marL="171450" indent="-171450">
              <a:spcBef>
                <a:spcPts val="500"/>
              </a:spcBef>
              <a:buFont typeface="Arial" panose="020B0604020202020204" pitchFamily="34" charset="0"/>
              <a:buChar char="•"/>
            </a:pPr>
            <a:r>
              <a:rPr lang="en-US" sz="900" dirty="0"/>
              <a:t>Is the application accessible directly from the institution’s homepage?</a:t>
            </a:r>
          </a:p>
          <a:p>
            <a:pPr marL="171450" indent="-171450">
              <a:spcBef>
                <a:spcPts val="500"/>
              </a:spcBef>
              <a:buFont typeface="Arial" panose="020B0604020202020204" pitchFamily="34" charset="0"/>
              <a:buChar char="•"/>
            </a:pPr>
            <a:endParaRPr lang="en-US" sz="800" dirty="0"/>
          </a:p>
          <a:p>
            <a:pPr marL="171450" indent="-171450">
              <a:spcBef>
                <a:spcPts val="500"/>
              </a:spcBef>
              <a:buFont typeface="Arial" panose="020B0604020202020204" pitchFamily="34" charset="0"/>
              <a:buChar char="•"/>
            </a:pPr>
            <a:r>
              <a:rPr lang="en-US" sz="900" dirty="0"/>
              <a:t>Is a step-by-step list of enrollment steps for new applicants available within one click of the institution’s homepage? </a:t>
            </a:r>
          </a:p>
          <a:p>
            <a:pPr>
              <a:spcBef>
                <a:spcPts val="500"/>
              </a:spcBef>
            </a:pPr>
            <a:endParaRPr lang="en-US" sz="800" dirty="0"/>
          </a:p>
          <a:p>
            <a:pPr marL="171450" indent="-171450">
              <a:spcBef>
                <a:spcPts val="500"/>
              </a:spcBef>
              <a:buFont typeface="Arial" panose="020B0604020202020204" pitchFamily="34" charset="0"/>
              <a:buChar char="•"/>
            </a:pPr>
            <a:r>
              <a:rPr lang="en-US" sz="900" dirty="0"/>
              <a:t>Is the application free to complete?</a:t>
            </a:r>
            <a:endParaRPr lang="en-US" sz="900" strike="sngStrike" dirty="0"/>
          </a:p>
          <a:p>
            <a:pPr marL="171450" indent="-171450">
              <a:spcBef>
                <a:spcPts val="500"/>
              </a:spcBef>
              <a:buFont typeface="Arial" panose="020B0604020202020204" pitchFamily="34" charset="0"/>
              <a:buChar char="•"/>
            </a:pPr>
            <a:endParaRPr lang="en-US" sz="800" dirty="0"/>
          </a:p>
          <a:p>
            <a:pPr marL="171450" indent="-171450">
              <a:spcBef>
                <a:spcPts val="500"/>
              </a:spcBef>
              <a:buFont typeface="Arial" panose="020B0604020202020204" pitchFamily="34" charset="0"/>
              <a:buChar char="•"/>
            </a:pPr>
            <a:r>
              <a:rPr lang="en-US" sz="900" dirty="0"/>
              <a:t>Were you able to complete the application in one sitting? </a:t>
            </a:r>
          </a:p>
          <a:p>
            <a:pPr marL="171450" indent="-171450">
              <a:spcBef>
                <a:spcPts val="500"/>
              </a:spcBef>
              <a:buFont typeface="Arial" panose="020B0604020202020204" pitchFamily="34" charset="0"/>
              <a:buChar char="•"/>
            </a:pPr>
            <a:endParaRPr lang="en-US" sz="800" dirty="0"/>
          </a:p>
          <a:p>
            <a:pPr marL="171450" indent="-171450">
              <a:spcBef>
                <a:spcPts val="500"/>
              </a:spcBef>
              <a:buFont typeface="Arial" panose="020B0604020202020204" pitchFamily="34" charset="0"/>
              <a:buChar char="•"/>
            </a:pPr>
            <a:r>
              <a:rPr lang="en-US" sz="900" dirty="0"/>
              <a:t>After application, were you immediately notified of acceptance?</a:t>
            </a:r>
          </a:p>
          <a:p>
            <a:pPr marL="171450" indent="-171450">
              <a:spcBef>
                <a:spcPts val="500"/>
              </a:spcBef>
              <a:buFont typeface="Arial" panose="020B0604020202020204" pitchFamily="34" charset="0"/>
              <a:buChar char="•"/>
            </a:pPr>
            <a:endParaRPr lang="en-US" sz="800" dirty="0"/>
          </a:p>
          <a:p>
            <a:pPr marL="171450" indent="-171450">
              <a:spcBef>
                <a:spcPts val="500"/>
              </a:spcBef>
              <a:buFont typeface="Arial" panose="020B0604020202020204" pitchFamily="34" charset="0"/>
              <a:buChar char="•"/>
            </a:pPr>
            <a:r>
              <a:rPr lang="en-US" sz="900" dirty="0"/>
              <a:t>After application, were you immediately provided a student ID number?</a:t>
            </a:r>
          </a:p>
          <a:p>
            <a:pPr>
              <a:spcBef>
                <a:spcPts val="500"/>
              </a:spcBef>
            </a:pPr>
            <a:endParaRPr lang="en-US" sz="800" dirty="0"/>
          </a:p>
          <a:p>
            <a:pPr marL="171450" indent="-171450">
              <a:spcBef>
                <a:spcPts val="500"/>
              </a:spcBef>
              <a:buFont typeface="Arial" panose="020B0604020202020204" pitchFamily="34" charset="0"/>
              <a:buChar char="•"/>
            </a:pPr>
            <a:r>
              <a:rPr lang="en-US" sz="900" dirty="0"/>
              <a:t>After application, did follow-up messaging (e.g., mail, email) also contain a step-by-step list that outlines all onboarding steps? </a:t>
            </a:r>
          </a:p>
          <a:p>
            <a:pPr marL="171450" indent="-171450">
              <a:spcBef>
                <a:spcPts val="500"/>
              </a:spcBef>
              <a:buFont typeface="Arial" panose="020B0604020202020204" pitchFamily="34" charset="0"/>
              <a:buChar char="•"/>
            </a:pPr>
            <a:endParaRPr lang="en-US" sz="800" dirty="0"/>
          </a:p>
          <a:p>
            <a:pPr marL="171450" indent="-171450">
              <a:spcBef>
                <a:spcPts val="500"/>
              </a:spcBef>
              <a:buFont typeface="Arial" panose="020B0604020202020204" pitchFamily="34" charset="0"/>
              <a:buChar char="•"/>
            </a:pPr>
            <a:r>
              <a:rPr lang="en-US" sz="900" dirty="0"/>
              <a:t>In addition to the step-by-step list discussed above, do you receive nudges through calls or texts to complete further onboarding steps?</a:t>
            </a:r>
          </a:p>
          <a:p>
            <a:pPr>
              <a:spcBef>
                <a:spcPts val="500"/>
              </a:spcBef>
            </a:pPr>
            <a:endParaRPr lang="en-US" sz="800" dirty="0"/>
          </a:p>
          <a:p>
            <a:pPr marL="171450" indent="-171450">
              <a:spcBef>
                <a:spcPts val="500"/>
              </a:spcBef>
              <a:buFont typeface="Arial" panose="020B0604020202020204" pitchFamily="34" charset="0"/>
              <a:buChar char="•"/>
            </a:pPr>
            <a:r>
              <a:rPr lang="en-US" sz="900" dirty="0"/>
              <a:t>Are support staff able to answer questions or immediately transfer to someone who can? </a:t>
            </a:r>
            <a:r>
              <a:rPr lang="en-US" sz="900" i="1" dirty="0"/>
              <a:t>*Contact the college via email, phone, or chat and ask a question about a future onboarding step (e.g., orientation, program selection). </a:t>
            </a:r>
          </a:p>
          <a:p>
            <a:pPr>
              <a:spcBef>
                <a:spcPts val="500"/>
              </a:spcBef>
            </a:pPr>
            <a:endParaRPr lang="en-US" sz="800" dirty="0"/>
          </a:p>
          <a:p>
            <a:pPr marL="171450" indent="-171450">
              <a:spcBef>
                <a:spcPts val="500"/>
              </a:spcBef>
              <a:buFont typeface="Arial" panose="020B0604020202020204" pitchFamily="34" charset="0"/>
              <a:buChar char="•"/>
            </a:pPr>
            <a:r>
              <a:rPr lang="en-US" sz="900" dirty="0"/>
              <a:t>Were you provided with help choosing a major (e.g., a link to a career quiz) and/or encouraged to visit the career center before or after your application? </a:t>
            </a:r>
          </a:p>
          <a:p>
            <a:pPr marL="171450" indent="-171450">
              <a:spcBef>
                <a:spcPts val="500"/>
              </a:spcBef>
              <a:buFont typeface="Arial" panose="020B0604020202020204" pitchFamily="34" charset="0"/>
              <a:buChar char="•"/>
            </a:pPr>
            <a:endParaRPr lang="en-US" sz="800" dirty="0"/>
          </a:p>
          <a:p>
            <a:pPr marL="171450" indent="-171450">
              <a:spcBef>
                <a:spcPts val="500"/>
              </a:spcBef>
              <a:buFont typeface="Arial" panose="020B0604020202020204" pitchFamily="34" charset="0"/>
              <a:buChar char="•"/>
            </a:pPr>
            <a:r>
              <a:rPr lang="en-US" sz="900" dirty="0"/>
              <a:t>Is the application optimized for a mobile format such that you are not overwhelmed or lost? The mobile application should respond to phone orientation, be easy to read without the need to zoom, and be easy to complete.</a:t>
            </a:r>
          </a:p>
          <a:p>
            <a:pPr>
              <a:spcBef>
                <a:spcPts val="500"/>
              </a:spcBef>
            </a:pPr>
            <a:endParaRPr lang="en-US" sz="900" dirty="0" err="1">
              <a:solidFill>
                <a:schemeClr val="tx1"/>
              </a:solidFill>
            </a:endParaRPr>
          </a:p>
        </p:txBody>
      </p:sp>
      <p:sp>
        <p:nvSpPr>
          <p:cNvPr id="33" name="Rectangle 32">
            <a:extLst>
              <a:ext uri="{FF2B5EF4-FFF2-40B4-BE49-F238E27FC236}">
                <a16:creationId xmlns:a16="http://schemas.microsoft.com/office/drawing/2014/main" id="{32394F28-3042-4189-8027-DF7E427AF20B}"/>
              </a:ext>
            </a:extLst>
          </p:cNvPr>
          <p:cNvSpPr/>
          <p:nvPr/>
        </p:nvSpPr>
        <p:spPr bwMode="gray">
          <a:xfrm>
            <a:off x="6868160" y="510861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1D6A5E8-5C16-444F-B2D8-6689D574B211}"/>
              </a:ext>
            </a:extLst>
          </p:cNvPr>
          <p:cNvSpPr/>
          <p:nvPr/>
        </p:nvSpPr>
        <p:spPr bwMode="gray">
          <a:xfrm>
            <a:off x="6868160" y="5497367"/>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E4DB0BD-3613-4150-87F8-E24DD9A0E2FB}"/>
              </a:ext>
            </a:extLst>
          </p:cNvPr>
          <p:cNvSpPr/>
          <p:nvPr/>
        </p:nvSpPr>
        <p:spPr bwMode="gray">
          <a:xfrm>
            <a:off x="6868160" y="5873305"/>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30F497B-5ED1-40F7-B820-EED4C845433D}"/>
              </a:ext>
            </a:extLst>
          </p:cNvPr>
          <p:cNvSpPr/>
          <p:nvPr/>
        </p:nvSpPr>
        <p:spPr bwMode="gray">
          <a:xfrm>
            <a:off x="6868160" y="628453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5836AC-ED82-4D9E-B972-90F8AAC6C3E0}"/>
              </a:ext>
            </a:extLst>
          </p:cNvPr>
          <p:cNvSpPr/>
          <p:nvPr/>
        </p:nvSpPr>
        <p:spPr bwMode="gray">
          <a:xfrm>
            <a:off x="6868160" y="673600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FD25887-9863-4774-BC29-891F9B2DB0AB}"/>
              </a:ext>
            </a:extLst>
          </p:cNvPr>
          <p:cNvSpPr/>
          <p:nvPr/>
        </p:nvSpPr>
        <p:spPr bwMode="gray">
          <a:xfrm>
            <a:off x="6868160" y="726179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0F9C47-B681-4D5F-B3BD-A009375C65CB}"/>
              </a:ext>
            </a:extLst>
          </p:cNvPr>
          <p:cNvSpPr/>
          <p:nvPr/>
        </p:nvSpPr>
        <p:spPr bwMode="gray">
          <a:xfrm>
            <a:off x="6868160" y="4256938"/>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B3ED9ED-D68B-422C-8E83-52B147AC6C62}"/>
              </a:ext>
            </a:extLst>
          </p:cNvPr>
          <p:cNvSpPr/>
          <p:nvPr/>
        </p:nvSpPr>
        <p:spPr bwMode="gray">
          <a:xfrm>
            <a:off x="6868160" y="463085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6A3E7F4-B87D-4009-B8A7-2BD9595B4AF3}"/>
              </a:ext>
            </a:extLst>
          </p:cNvPr>
          <p:cNvSpPr txBox="1"/>
          <p:nvPr/>
        </p:nvSpPr>
        <p:spPr bwMode="gray">
          <a:xfrm>
            <a:off x="6457956" y="4056686"/>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
        <p:nvSpPr>
          <p:cNvPr id="23" name="Rectangle 22">
            <a:extLst>
              <a:ext uri="{FF2B5EF4-FFF2-40B4-BE49-F238E27FC236}">
                <a16:creationId xmlns:a16="http://schemas.microsoft.com/office/drawing/2014/main" id="{535B6500-DB99-45A0-8B1D-C676655F819C}"/>
              </a:ext>
            </a:extLst>
          </p:cNvPr>
          <p:cNvSpPr/>
          <p:nvPr/>
        </p:nvSpPr>
        <p:spPr bwMode="gray">
          <a:xfrm>
            <a:off x="6868160" y="782185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4422F52-D9B0-4E77-AB5E-71BEE213EAF4}"/>
              </a:ext>
            </a:extLst>
          </p:cNvPr>
          <p:cNvSpPr/>
          <p:nvPr/>
        </p:nvSpPr>
        <p:spPr bwMode="gray">
          <a:xfrm>
            <a:off x="6868160" y="846420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B993BE-1394-42DF-A3FD-8FD4B15D232C}"/>
              </a:ext>
            </a:extLst>
          </p:cNvPr>
          <p:cNvSpPr/>
          <p:nvPr/>
        </p:nvSpPr>
        <p:spPr bwMode="gray">
          <a:xfrm>
            <a:off x="6868160" y="898314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60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9DD3A62-76A7-4141-BF37-04E9A876C5FE}"/>
              </a:ext>
            </a:extLst>
          </p:cNvPr>
          <p:cNvSpPr/>
          <p:nvPr/>
        </p:nvSpPr>
        <p:spPr bwMode="gray">
          <a:xfrm>
            <a:off x="461010" y="5074915"/>
            <a:ext cx="6756400" cy="38039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BF060B5-2777-45ED-9E1E-6DCA7D10D177}"/>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7595BB5A-92DF-488A-9EBF-1E30F9D4C045}"/>
              </a:ext>
            </a:extLst>
          </p:cNvPr>
          <p:cNvSpPr>
            <a:spLocks noGrp="1"/>
          </p:cNvSpPr>
          <p:nvPr>
            <p:ph type="title"/>
          </p:nvPr>
        </p:nvSpPr>
        <p:spPr/>
        <p:txBody>
          <a:bodyPr/>
          <a:lstStyle/>
          <a:p>
            <a:r>
              <a:rPr lang="en-US" dirty="0"/>
              <a:t>Advising and Career Counseling</a:t>
            </a:r>
          </a:p>
        </p:txBody>
      </p:sp>
      <p:sp>
        <p:nvSpPr>
          <p:cNvPr id="7" name="TextBox 6">
            <a:extLst>
              <a:ext uri="{FF2B5EF4-FFF2-40B4-BE49-F238E27FC236}">
                <a16:creationId xmlns:a16="http://schemas.microsoft.com/office/drawing/2014/main" id="{4820B568-6C9D-4D8E-B924-CDCCBC2BCC14}"/>
              </a:ext>
            </a:extLst>
          </p:cNvPr>
          <p:cNvSpPr txBox="1"/>
          <p:nvPr/>
        </p:nvSpPr>
        <p:spPr bwMode="gray">
          <a:xfrm>
            <a:off x="508000" y="1243382"/>
            <a:ext cx="6751637" cy="3634328"/>
          </a:xfrm>
          <a:prstGeom prst="rect">
            <a:avLst/>
          </a:prstGeom>
          <a:noFill/>
        </p:spPr>
        <p:txBody>
          <a:bodyPr wrap="square" lIns="0" tIns="0" rIns="0" bIns="0" rtlCol="0">
            <a:spAutoFit/>
          </a:bodyPr>
          <a:lstStyle/>
          <a:p>
            <a:pPr>
              <a:spcBef>
                <a:spcPts val="500"/>
              </a:spcBef>
            </a:pPr>
            <a:r>
              <a:rPr lang="en-US" sz="900" b="1" i="1" dirty="0"/>
              <a:t>Baseline Expectations: </a:t>
            </a:r>
          </a:p>
          <a:p>
            <a:pPr>
              <a:spcBef>
                <a:spcPts val="500"/>
              </a:spcBef>
            </a:pPr>
            <a:r>
              <a:rPr lang="en-US" sz="900" dirty="0"/>
              <a:t>During the Advising and Career Counseling phase, the baseline experience is for students to discuss career and academic goals and best-fit programs with college staff. If your college is still conducting placement tests or using other placement measures, this experience should also involve a placement discussion. At some institutions, these conversations occur within a single office, while on other campuses, students are directed to a separate career services office after speaking with an academic advisor. Meeting the baseline experience for this step requires students have both conversations during onboarding, receive an overview of entry requirements for academic programs of interest, and discuss non-academic considerations for college success (e.g., financial aid). Students should also be directed to the next step in the onboarding process. </a:t>
            </a:r>
          </a:p>
          <a:p>
            <a:pPr>
              <a:spcBef>
                <a:spcPts val="500"/>
              </a:spcBef>
            </a:pPr>
            <a:endParaRPr lang="en-US" sz="900" dirty="0"/>
          </a:p>
          <a:p>
            <a:pPr>
              <a:spcBef>
                <a:spcPts val="500"/>
              </a:spcBef>
            </a:pPr>
            <a:r>
              <a:rPr lang="en-US" sz="900" b="1" i="1" dirty="0"/>
              <a:t>Instructions: </a:t>
            </a:r>
          </a:p>
          <a:p>
            <a:pPr marL="171450" indent="-171450">
              <a:spcBef>
                <a:spcPts val="1000"/>
              </a:spcBef>
              <a:buFont typeface="Arial" panose="020B0604020202020204" pitchFamily="34" charset="0"/>
              <a:buChar char="•"/>
            </a:pPr>
            <a:r>
              <a:rPr lang="en-US" sz="900" dirty="0"/>
              <a:t>Request to see an advisor and note whether they require appointments</a:t>
            </a:r>
          </a:p>
          <a:p>
            <a:pPr marL="171450" indent="-171450">
              <a:spcBef>
                <a:spcPts val="1000"/>
              </a:spcBef>
              <a:buFont typeface="Arial" panose="020B0604020202020204" pitchFamily="34" charset="0"/>
              <a:buChar char="•"/>
            </a:pPr>
            <a:r>
              <a:rPr lang="en-US" sz="900" dirty="0"/>
              <a:t>During the advising conversation, pay attention to whether the advisor explains higher ed terminology and whether they inquire about your out-of-school commitments and career goals</a:t>
            </a:r>
          </a:p>
          <a:p>
            <a:pPr marL="171450" indent="-171450">
              <a:spcBef>
                <a:spcPts val="1000"/>
              </a:spcBef>
              <a:buFont typeface="Arial" panose="020B0604020202020204" pitchFamily="34" charset="0"/>
              <a:buChar char="•"/>
            </a:pPr>
            <a:r>
              <a:rPr lang="en-US" sz="900" dirty="0"/>
              <a:t>Note whether the advisor provides explicit scheduling and registration instructions or if they indicate where you should go for these instructions</a:t>
            </a:r>
          </a:p>
          <a:p>
            <a:pPr marL="171450" indent="-171450">
              <a:spcBef>
                <a:spcPts val="1000"/>
              </a:spcBef>
              <a:buFont typeface="Arial" panose="020B0604020202020204" pitchFamily="34" charset="0"/>
              <a:buChar char="•"/>
            </a:pPr>
            <a:r>
              <a:rPr lang="en-US" sz="900" dirty="0"/>
              <a:t>If applicable, note whether the advisor walks through placement test scores or methods and how they affect first semester placement</a:t>
            </a:r>
          </a:p>
          <a:p>
            <a:pPr marL="171450" indent="-171450">
              <a:spcBef>
                <a:spcPts val="1000"/>
              </a:spcBef>
              <a:buFont typeface="Arial" panose="020B0604020202020204" pitchFamily="34" charset="0"/>
              <a:buChar char="•"/>
            </a:pPr>
            <a:r>
              <a:rPr lang="en-US" sz="900" dirty="0"/>
              <a:t>Note whether the advisor provides you with both a clear understanding of your chosen pathway and a guide to your next steps </a:t>
            </a:r>
          </a:p>
        </p:txBody>
      </p:sp>
      <p:sp>
        <p:nvSpPr>
          <p:cNvPr id="8" name="Rectangle 7">
            <a:extLst>
              <a:ext uri="{FF2B5EF4-FFF2-40B4-BE49-F238E27FC236}">
                <a16:creationId xmlns:a16="http://schemas.microsoft.com/office/drawing/2014/main" id="{D9FB74A6-5635-4038-A75A-E7ECD6D7622B}"/>
              </a:ext>
            </a:extLst>
          </p:cNvPr>
          <p:cNvSpPr/>
          <p:nvPr/>
        </p:nvSpPr>
        <p:spPr bwMode="gray">
          <a:xfrm>
            <a:off x="6868160" y="6734294"/>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4BA30A-DFCF-481C-909D-D56FF49D51B6}"/>
              </a:ext>
            </a:extLst>
          </p:cNvPr>
          <p:cNvSpPr/>
          <p:nvPr/>
        </p:nvSpPr>
        <p:spPr bwMode="gray">
          <a:xfrm>
            <a:off x="6868160" y="713729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B2AD10-CFE7-4520-B22D-D0F4622F356D}"/>
              </a:ext>
            </a:extLst>
          </p:cNvPr>
          <p:cNvSpPr/>
          <p:nvPr/>
        </p:nvSpPr>
        <p:spPr bwMode="gray">
          <a:xfrm>
            <a:off x="6868160" y="5684491"/>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69E4B6-FA86-43C0-8EE2-4E308BC7DBAD}"/>
              </a:ext>
            </a:extLst>
          </p:cNvPr>
          <p:cNvSpPr/>
          <p:nvPr/>
        </p:nvSpPr>
        <p:spPr bwMode="gray">
          <a:xfrm>
            <a:off x="6868160" y="6233073"/>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F3024E-43B1-4B1A-B54A-E26BA494140B}"/>
              </a:ext>
            </a:extLst>
          </p:cNvPr>
          <p:cNvSpPr/>
          <p:nvPr/>
        </p:nvSpPr>
        <p:spPr bwMode="gray">
          <a:xfrm>
            <a:off x="6868160" y="7665749"/>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176C95-1A3E-4DAE-B432-6F0D08CEBBF1}"/>
              </a:ext>
            </a:extLst>
          </p:cNvPr>
          <p:cNvSpPr/>
          <p:nvPr/>
        </p:nvSpPr>
        <p:spPr bwMode="gray">
          <a:xfrm>
            <a:off x="6868160" y="8077616"/>
            <a:ext cx="182880" cy="182880"/>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850F2-CC0E-47BC-B048-8057ACBC06FF}"/>
              </a:ext>
            </a:extLst>
          </p:cNvPr>
          <p:cNvSpPr txBox="1"/>
          <p:nvPr/>
        </p:nvSpPr>
        <p:spPr bwMode="gray">
          <a:xfrm>
            <a:off x="621386" y="5245586"/>
            <a:ext cx="6136465" cy="3016210"/>
          </a:xfrm>
          <a:prstGeom prst="rect">
            <a:avLst/>
          </a:prstGeom>
          <a:noFill/>
        </p:spPr>
        <p:txBody>
          <a:bodyPr wrap="square" lIns="0" tIns="0" rIns="0" bIns="0" rtlCol="0">
            <a:spAutoFit/>
          </a:bodyPr>
          <a:lstStyle/>
          <a:p>
            <a:pPr>
              <a:spcBef>
                <a:spcPts val="500"/>
              </a:spcBef>
            </a:pPr>
            <a:r>
              <a:rPr lang="en-US" sz="1000" b="1" i="1" dirty="0"/>
              <a:t>Checklist: </a:t>
            </a:r>
          </a:p>
          <a:p>
            <a:pPr>
              <a:spcBef>
                <a:spcPts val="500"/>
              </a:spcBef>
            </a:pPr>
            <a:endParaRPr lang="en-US" sz="1000" b="1" i="1" dirty="0"/>
          </a:p>
          <a:p>
            <a:pPr marL="171450" indent="-171450">
              <a:spcBef>
                <a:spcPts val="500"/>
              </a:spcBef>
              <a:buFont typeface="Arial" panose="020B0604020202020204" pitchFamily="34" charset="0"/>
              <a:buChar char="•"/>
            </a:pPr>
            <a:r>
              <a:rPr lang="en-US" sz="900" dirty="0"/>
              <a:t>Are you proactively instructed to schedule an advising appointment in post-application communications? </a:t>
            </a:r>
          </a:p>
          <a:p>
            <a:pPr>
              <a:spcBef>
                <a:spcPts val="500"/>
              </a:spcBef>
            </a:pPr>
            <a:endParaRPr lang="en-US" sz="900" dirty="0"/>
          </a:p>
          <a:p>
            <a:pPr marL="171450" indent="-171450">
              <a:spcBef>
                <a:spcPts val="500"/>
              </a:spcBef>
              <a:buFont typeface="Arial" panose="020B0604020202020204" pitchFamily="34" charset="0"/>
              <a:buChar char="•"/>
            </a:pPr>
            <a:r>
              <a:rPr lang="en-US" sz="900" dirty="0"/>
              <a:t>Do advisors discuss college materials in a clear, higher ed jargon-free manner? </a:t>
            </a:r>
            <a:r>
              <a:rPr lang="en-US" sz="900" i="1" dirty="0"/>
              <a:t>*Examples of higher ed jargon: “prerequisite,” “registrar,” “course sequence,” and “subsidized.”</a:t>
            </a:r>
            <a:r>
              <a:rPr lang="en-US" sz="900" dirty="0"/>
              <a:t> </a:t>
            </a:r>
          </a:p>
          <a:p>
            <a:pPr>
              <a:spcBef>
                <a:spcPts val="500"/>
              </a:spcBef>
            </a:pPr>
            <a:endParaRPr lang="en-US" sz="900" dirty="0"/>
          </a:p>
          <a:p>
            <a:pPr marL="171450" indent="-171450">
              <a:spcBef>
                <a:spcPts val="500"/>
              </a:spcBef>
              <a:buFont typeface="Arial" panose="020B0604020202020204" pitchFamily="34" charset="0"/>
              <a:buChar char="•"/>
            </a:pPr>
            <a:r>
              <a:rPr lang="en-US" sz="900" dirty="0"/>
              <a:t>Do advisors consider your stated career goal when discussing course placement?</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advisors encourage discussions around best-first courses outside of first semester general education?</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advisors ask you about your off-campus commitments and responsibilities? </a:t>
            </a:r>
          </a:p>
          <a:p>
            <a:pPr marL="171450" indent="-171450">
              <a:spcBef>
                <a:spcPts val="500"/>
              </a:spcBef>
              <a:buFont typeface="Arial" panose="020B0604020202020204" pitchFamily="34" charset="0"/>
              <a:buChar char="•"/>
            </a:pPr>
            <a:endParaRPr lang="en-US" sz="900" dirty="0"/>
          </a:p>
          <a:p>
            <a:pPr marL="171450" indent="-171450">
              <a:spcBef>
                <a:spcPts val="500"/>
              </a:spcBef>
              <a:buFont typeface="Arial" panose="020B0604020202020204" pitchFamily="34" charset="0"/>
              <a:buChar char="•"/>
            </a:pPr>
            <a:r>
              <a:rPr lang="en-US" sz="900" dirty="0"/>
              <a:t>Do you receive a program map that charts courses from day one to completion?</a:t>
            </a:r>
          </a:p>
        </p:txBody>
      </p:sp>
      <p:sp>
        <p:nvSpPr>
          <p:cNvPr id="21" name="Text Placeholder 9">
            <a:extLst>
              <a:ext uri="{FF2B5EF4-FFF2-40B4-BE49-F238E27FC236}">
                <a16:creationId xmlns:a16="http://schemas.microsoft.com/office/drawing/2014/main" id="{B00E5D85-AFFB-4D65-88BE-AA27EB4034FA}"/>
              </a:ext>
            </a:extLst>
          </p:cNvPr>
          <p:cNvSpPr>
            <a:spLocks noGrp="1"/>
          </p:cNvSpPr>
          <p:nvPr>
            <p:ph type="body" sz="quarter" idx="43"/>
          </p:nvPr>
        </p:nvSpPr>
        <p:spPr bwMode="gray">
          <a:xfrm>
            <a:off x="6075363" y="9234488"/>
            <a:ext cx="1189037" cy="307975"/>
          </a:xfrm>
        </p:spPr>
        <p:txBody>
          <a:bodyPr/>
          <a:lstStyle/>
          <a:p>
            <a:r>
              <a:rPr lang="en-US" dirty="0"/>
              <a:t>Source: EAB interviews and analysis. </a:t>
            </a:r>
          </a:p>
        </p:txBody>
      </p:sp>
      <p:sp>
        <p:nvSpPr>
          <p:cNvPr id="22" name="TextBox 21">
            <a:extLst>
              <a:ext uri="{FF2B5EF4-FFF2-40B4-BE49-F238E27FC236}">
                <a16:creationId xmlns:a16="http://schemas.microsoft.com/office/drawing/2014/main" id="{9ADD8E01-E988-4E9C-B1AA-3B2477C45BB3}"/>
              </a:ext>
            </a:extLst>
          </p:cNvPr>
          <p:cNvSpPr txBox="1"/>
          <p:nvPr/>
        </p:nvSpPr>
        <p:spPr bwMode="gray">
          <a:xfrm>
            <a:off x="6306464" y="5245586"/>
            <a:ext cx="1689100" cy="138499"/>
          </a:xfrm>
          <a:prstGeom prst="rect">
            <a:avLst/>
          </a:prstGeom>
          <a:noFill/>
        </p:spPr>
        <p:txBody>
          <a:bodyPr wrap="square" lIns="0" tIns="0" rIns="0" bIns="0" rtlCol="0">
            <a:spAutoFit/>
          </a:bodyPr>
          <a:lstStyle/>
          <a:p>
            <a:pPr>
              <a:spcBef>
                <a:spcPts val="500"/>
              </a:spcBef>
            </a:pPr>
            <a:r>
              <a:rPr lang="en-US" sz="900" i="1" dirty="0"/>
              <a:t>Check if “yes”</a:t>
            </a:r>
            <a:endParaRPr lang="en-US" sz="900" i="1" dirty="0">
              <a:solidFill>
                <a:schemeClr val="tx1"/>
              </a:solidFill>
            </a:endParaRPr>
          </a:p>
        </p:txBody>
      </p:sp>
    </p:spTree>
    <p:extLst>
      <p:ext uri="{BB962C8B-B14F-4D97-AF65-F5344CB8AC3E}">
        <p14:creationId xmlns:p14="http://schemas.microsoft.com/office/powerpoint/2010/main" val="4005692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Template 041720" id="{F660A7B3-123A-461D-8F99-919A47C4A2A1}" vid="{6984144D-FDAE-496E-89CB-10B7FE1C8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Template 041720</Template>
  <TotalTime>0</TotalTime>
  <Words>4061</Words>
  <Application>Microsoft Office PowerPoint</Application>
  <PresentationFormat>Custom</PresentationFormat>
  <Paragraphs>324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Rockwell</vt:lpstr>
      <vt:lpstr>Verdana</vt:lpstr>
      <vt:lpstr>Wingdings</vt:lpstr>
      <vt:lpstr>EAB3 Portrait Standard</vt:lpstr>
      <vt:lpstr>Virtual Enrollment  Self-Audit</vt:lpstr>
      <vt:lpstr>Community College Executive Forum</vt:lpstr>
      <vt:lpstr>Table of Contents</vt:lpstr>
      <vt:lpstr>Introduction to the Virtual Enrollment Audit </vt:lpstr>
      <vt:lpstr>Secret Shopper Profile and Pre-Visit Questions</vt:lpstr>
      <vt:lpstr>Instructions for a Secret Shopper </vt:lpstr>
      <vt:lpstr>Welcome and Website Navigation</vt:lpstr>
      <vt:lpstr>Application and Admissions</vt:lpstr>
      <vt:lpstr>Advising and Career Counseling</vt:lpstr>
      <vt:lpstr>Financial Aid and Costs</vt:lpstr>
      <vt:lpstr>Orientation</vt:lpstr>
      <vt:lpstr>Scheduling and Registration</vt:lpstr>
      <vt:lpstr>Post-Registration Engagement</vt:lpstr>
      <vt:lpstr>Secret Shopper Notes 1 of 2</vt:lpstr>
      <vt:lpstr>Secret Shopper Notes 2 of 2</vt:lpstr>
      <vt:lpstr>Record of College Follow-Up</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2020-06-01T20:29:53Z</dcterms:created>
  <dcterms:modified xsi:type="dcterms:W3CDTF">2020-09-09T19:44:05Z</dcterms:modified>
</cp:coreProperties>
</file>