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0.xml" ContentType="application/vnd.openxmlformats-officedocument.presentationml.tags+xml"/>
  <Override PartName="/ppt/notesSlides/notesSlide1.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4.xml" ContentType="application/vnd.openxmlformats-officedocument.presentationml.tags+xml"/>
  <Override PartName="/ppt/notesSlides/notesSlide4.xml" ContentType="application/vnd.openxmlformats-officedocument.presentationml.notesSlide+xml"/>
  <Override PartName="/ppt/tags/tag25.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24"/>
  </p:notesMasterIdLst>
  <p:handoutMasterIdLst>
    <p:handoutMasterId r:id="rId25"/>
  </p:handoutMasterIdLst>
  <p:sldIdLst>
    <p:sldId id="1767" r:id="rId2"/>
    <p:sldId id="1619" r:id="rId3"/>
    <p:sldId id="584" r:id="rId4"/>
    <p:sldId id="1634" r:id="rId5"/>
    <p:sldId id="1592" r:id="rId6"/>
    <p:sldId id="1766" r:id="rId7"/>
    <p:sldId id="1768" r:id="rId8"/>
    <p:sldId id="431" r:id="rId9"/>
    <p:sldId id="1769" r:id="rId10"/>
    <p:sldId id="1782" r:id="rId11"/>
    <p:sldId id="1784" r:id="rId12"/>
    <p:sldId id="1772" r:id="rId13"/>
    <p:sldId id="1773" r:id="rId14"/>
    <p:sldId id="1774" r:id="rId15"/>
    <p:sldId id="1776" r:id="rId16"/>
    <p:sldId id="1785" r:id="rId17"/>
    <p:sldId id="1777" r:id="rId18"/>
    <p:sldId id="1781" r:id="rId19"/>
    <p:sldId id="1786" r:id="rId20"/>
    <p:sldId id="1779" r:id="rId21"/>
    <p:sldId id="1780" r:id="rId22"/>
    <p:sldId id="273" r:id="rId23"/>
  </p:sldIdLst>
  <p:sldSz cx="6400800" cy="4800600"/>
  <p:notesSz cx="6858000" cy="9144000"/>
  <p:custDataLst>
    <p:tags r:id="rId26"/>
  </p:custDataLst>
  <p:defaultTextStyle>
    <a:defPPr>
      <a:defRPr lang="en-US"/>
    </a:defPPr>
    <a:lvl1pPr marL="0" algn="l" defTabSz="537667" rtl="0" eaLnBrk="1" latinLnBrk="0" hangingPunct="1">
      <a:defRPr sz="1058" kern="1200">
        <a:solidFill>
          <a:schemeClr val="tx1"/>
        </a:solidFill>
        <a:latin typeface="+mn-lt"/>
        <a:ea typeface="+mn-ea"/>
        <a:cs typeface="+mn-cs"/>
      </a:defRPr>
    </a:lvl1pPr>
    <a:lvl2pPr marL="268834" algn="l" defTabSz="537667" rtl="0" eaLnBrk="1" latinLnBrk="0" hangingPunct="1">
      <a:defRPr sz="1058" kern="1200">
        <a:solidFill>
          <a:schemeClr val="tx1"/>
        </a:solidFill>
        <a:latin typeface="+mn-lt"/>
        <a:ea typeface="+mn-ea"/>
        <a:cs typeface="+mn-cs"/>
      </a:defRPr>
    </a:lvl2pPr>
    <a:lvl3pPr marL="537667" algn="l" defTabSz="537667" rtl="0" eaLnBrk="1" latinLnBrk="0" hangingPunct="1">
      <a:defRPr sz="1058" kern="1200">
        <a:solidFill>
          <a:schemeClr val="tx1"/>
        </a:solidFill>
        <a:latin typeface="+mn-lt"/>
        <a:ea typeface="+mn-ea"/>
        <a:cs typeface="+mn-cs"/>
      </a:defRPr>
    </a:lvl3pPr>
    <a:lvl4pPr marL="806501" algn="l" defTabSz="537667" rtl="0" eaLnBrk="1" latinLnBrk="0" hangingPunct="1">
      <a:defRPr sz="1058" kern="1200">
        <a:solidFill>
          <a:schemeClr val="tx1"/>
        </a:solidFill>
        <a:latin typeface="+mn-lt"/>
        <a:ea typeface="+mn-ea"/>
        <a:cs typeface="+mn-cs"/>
      </a:defRPr>
    </a:lvl4pPr>
    <a:lvl5pPr marL="1075334" algn="l" defTabSz="537667" rtl="0" eaLnBrk="1" latinLnBrk="0" hangingPunct="1">
      <a:defRPr sz="1058" kern="1200">
        <a:solidFill>
          <a:schemeClr val="tx1"/>
        </a:solidFill>
        <a:latin typeface="+mn-lt"/>
        <a:ea typeface="+mn-ea"/>
        <a:cs typeface="+mn-cs"/>
      </a:defRPr>
    </a:lvl5pPr>
    <a:lvl6pPr marL="1344168" algn="l" defTabSz="537667" rtl="0" eaLnBrk="1" latinLnBrk="0" hangingPunct="1">
      <a:defRPr sz="1058" kern="1200">
        <a:solidFill>
          <a:schemeClr val="tx1"/>
        </a:solidFill>
        <a:latin typeface="+mn-lt"/>
        <a:ea typeface="+mn-ea"/>
        <a:cs typeface="+mn-cs"/>
      </a:defRPr>
    </a:lvl6pPr>
    <a:lvl7pPr marL="1613002" algn="l" defTabSz="537667" rtl="0" eaLnBrk="1" latinLnBrk="0" hangingPunct="1">
      <a:defRPr sz="1058" kern="1200">
        <a:solidFill>
          <a:schemeClr val="tx1"/>
        </a:solidFill>
        <a:latin typeface="+mn-lt"/>
        <a:ea typeface="+mn-ea"/>
        <a:cs typeface="+mn-cs"/>
      </a:defRPr>
    </a:lvl7pPr>
    <a:lvl8pPr marL="1881835" algn="l" defTabSz="537667" rtl="0" eaLnBrk="1" latinLnBrk="0" hangingPunct="1">
      <a:defRPr sz="1058" kern="1200">
        <a:solidFill>
          <a:schemeClr val="tx1"/>
        </a:solidFill>
        <a:latin typeface="+mn-lt"/>
        <a:ea typeface="+mn-ea"/>
        <a:cs typeface="+mn-cs"/>
      </a:defRPr>
    </a:lvl8pPr>
    <a:lvl9pPr marL="2150669" algn="l" defTabSz="537667" rtl="0" eaLnBrk="1" latinLnBrk="0" hangingPunct="1">
      <a:defRPr sz="1058"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02A5170E-FA1B-4FDE-9B2D-FD428896714C}">
          <p14:sldIdLst>
            <p14:sldId id="1767"/>
            <p14:sldId id="1619"/>
            <p14:sldId id="584"/>
            <p14:sldId id="1634"/>
            <p14:sldId id="1592"/>
            <p14:sldId id="1766"/>
          </p14:sldIdLst>
        </p14:section>
        <p14:section name="Problem Setup" id="{0299D0DC-7F42-4A41-894A-FDE9D1FF95C2}">
          <p14:sldIdLst>
            <p14:sldId id="1768"/>
            <p14:sldId id="431"/>
            <p14:sldId id="1769"/>
            <p14:sldId id="1782"/>
            <p14:sldId id="1784"/>
            <p14:sldId id="1772"/>
            <p14:sldId id="1773"/>
            <p14:sldId id="1774"/>
            <p14:sldId id="1776"/>
            <p14:sldId id="1785"/>
            <p14:sldId id="1777"/>
            <p14:sldId id="1781"/>
            <p14:sldId id="1786"/>
            <p14:sldId id="1779"/>
            <p14:sldId id="1780"/>
            <p14:sldId id="27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6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A5A9"/>
    <a:srgbClr val="E7EBEE"/>
    <a:srgbClr val="E0F1F1"/>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DF18680-E054-41AD-8BC1-D1AEF772440D}">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034" autoAdjust="0"/>
  </p:normalViewPr>
  <p:slideViewPr>
    <p:cSldViewPr snapToGrid="0" showGuides="1">
      <p:cViewPr varScale="1">
        <p:scale>
          <a:sx n="85" d="100"/>
          <a:sy n="85" d="100"/>
        </p:scale>
        <p:origin x="1496" y="5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0" d="100"/>
          <a:sy n="50" d="100"/>
        </p:scale>
        <p:origin x="1572" y="4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E5D81F-8998-4EC0-946F-D76A704E7235}" type="doc">
      <dgm:prSet loTypeId="urn:microsoft.com/office/officeart/2005/8/layout/pyramid1" loCatId="pyramid" qsTypeId="urn:microsoft.com/office/officeart/2005/8/quickstyle/simple1" qsCatId="simple" csTypeId="urn:microsoft.com/office/officeart/2005/8/colors/accent1_2" csCatId="accent1" phldr="1"/>
      <dgm:spPr/>
    </dgm:pt>
    <dgm:pt modelId="{CBE5E783-2502-4DC0-B21E-193834BE6AE9}">
      <dgm:prSet phldrT="[Text]" custT="1"/>
      <dgm:spPr>
        <a:solidFill>
          <a:schemeClr val="accent2"/>
        </a:solidFill>
        <a:ln w="19050">
          <a:solidFill>
            <a:schemeClr val="bg1"/>
          </a:solidFill>
          <a:miter lim="800000"/>
        </a:ln>
      </dgm:spPr>
      <dgm:t>
        <a:bodyPr/>
        <a:lstStyle/>
        <a:p>
          <a:pPr>
            <a:lnSpc>
              <a:spcPct val="100000"/>
            </a:lnSpc>
            <a:spcAft>
              <a:spcPts val="0"/>
            </a:spcAft>
          </a:pPr>
          <a:endParaRPr lang="en-US" sz="800" b="1" dirty="0">
            <a:solidFill>
              <a:schemeClr val="tx1"/>
            </a:solidFill>
            <a:latin typeface="+mn-lt"/>
          </a:endParaRPr>
        </a:p>
        <a:p>
          <a:pPr>
            <a:lnSpc>
              <a:spcPct val="100000"/>
            </a:lnSpc>
            <a:spcAft>
              <a:spcPts val="0"/>
            </a:spcAft>
          </a:pPr>
          <a:endParaRPr lang="en-US" sz="800" b="1" dirty="0">
            <a:solidFill>
              <a:schemeClr val="tx1"/>
            </a:solidFill>
            <a:latin typeface="+mn-lt"/>
          </a:endParaRPr>
        </a:p>
        <a:p>
          <a:pPr>
            <a:lnSpc>
              <a:spcPct val="100000"/>
            </a:lnSpc>
            <a:spcAft>
              <a:spcPts val="0"/>
            </a:spcAft>
          </a:pPr>
          <a:r>
            <a:rPr lang="en-US" sz="800" b="1" dirty="0">
              <a:solidFill>
                <a:schemeClr val="tx1"/>
              </a:solidFill>
              <a:latin typeface="+mn-lt"/>
            </a:rPr>
            <a:t>Direct Exposure</a:t>
          </a:r>
        </a:p>
      </dgm:t>
    </dgm:pt>
    <dgm:pt modelId="{88C9108B-151B-4EEB-98C2-304EB08147E0}" type="parTrans" cxnId="{B3345712-957F-4340-9302-C75315A392F1}">
      <dgm:prSet/>
      <dgm:spPr/>
      <dgm:t>
        <a:bodyPr/>
        <a:lstStyle/>
        <a:p>
          <a:endParaRPr lang="en-US" sz="800" b="1">
            <a:solidFill>
              <a:schemeClr val="tx1"/>
            </a:solidFill>
            <a:latin typeface="+mn-lt"/>
          </a:endParaRPr>
        </a:p>
      </dgm:t>
    </dgm:pt>
    <dgm:pt modelId="{0ABA693C-C114-4912-A689-25B49BD57AC2}" type="sibTrans" cxnId="{B3345712-957F-4340-9302-C75315A392F1}">
      <dgm:prSet/>
      <dgm:spPr/>
      <dgm:t>
        <a:bodyPr/>
        <a:lstStyle/>
        <a:p>
          <a:endParaRPr lang="en-US" sz="800" b="1">
            <a:solidFill>
              <a:schemeClr val="tx1"/>
            </a:solidFill>
            <a:latin typeface="+mn-lt"/>
          </a:endParaRPr>
        </a:p>
      </dgm:t>
    </dgm:pt>
    <dgm:pt modelId="{287F842D-5A76-4301-AD02-005A0FEE4E7C}">
      <dgm:prSet phldrT="[Text]" custT="1"/>
      <dgm:spPr>
        <a:solidFill>
          <a:schemeClr val="accent5"/>
        </a:solidFill>
        <a:ln w="19050">
          <a:solidFill>
            <a:schemeClr val="bg1"/>
          </a:solidFill>
          <a:miter lim="800000"/>
        </a:ln>
      </dgm:spPr>
      <dgm:t>
        <a:bodyPr/>
        <a:lstStyle/>
        <a:p>
          <a:pPr>
            <a:lnSpc>
              <a:spcPct val="100000"/>
            </a:lnSpc>
            <a:spcAft>
              <a:spcPts val="0"/>
            </a:spcAft>
          </a:pPr>
          <a:r>
            <a:rPr lang="en-US" sz="800" b="1" dirty="0">
              <a:solidFill>
                <a:schemeClr val="bg1"/>
              </a:solidFill>
              <a:latin typeface="+mn-lt"/>
            </a:rPr>
            <a:t>Broader School Community</a:t>
          </a:r>
        </a:p>
      </dgm:t>
    </dgm:pt>
    <dgm:pt modelId="{BB410D69-B4BF-4625-8D65-71C809182177}" type="parTrans" cxnId="{28E8019A-8A39-4AF1-916A-A60159891AD2}">
      <dgm:prSet/>
      <dgm:spPr/>
      <dgm:t>
        <a:bodyPr/>
        <a:lstStyle/>
        <a:p>
          <a:endParaRPr lang="en-US" sz="800" b="1">
            <a:solidFill>
              <a:schemeClr val="tx1"/>
            </a:solidFill>
            <a:latin typeface="+mn-lt"/>
          </a:endParaRPr>
        </a:p>
      </dgm:t>
    </dgm:pt>
    <dgm:pt modelId="{4152A76F-0850-4E7C-BBAD-A6A74F403187}" type="sibTrans" cxnId="{28E8019A-8A39-4AF1-916A-A60159891AD2}">
      <dgm:prSet/>
      <dgm:spPr/>
      <dgm:t>
        <a:bodyPr/>
        <a:lstStyle/>
        <a:p>
          <a:endParaRPr lang="en-US" sz="800" b="1">
            <a:solidFill>
              <a:schemeClr val="tx1"/>
            </a:solidFill>
            <a:latin typeface="+mn-lt"/>
          </a:endParaRPr>
        </a:p>
      </dgm:t>
    </dgm:pt>
    <dgm:pt modelId="{872722B2-D744-497F-93AE-25123C218E7F}">
      <dgm:prSet phldrT="[Text]" custT="1"/>
      <dgm:spPr>
        <a:solidFill>
          <a:schemeClr val="accent1"/>
        </a:solidFill>
        <a:ln w="19050">
          <a:solidFill>
            <a:schemeClr val="bg1"/>
          </a:solidFill>
          <a:miter lim="800000"/>
        </a:ln>
      </dgm:spPr>
      <dgm:t>
        <a:bodyPr/>
        <a:lstStyle/>
        <a:p>
          <a:pPr>
            <a:lnSpc>
              <a:spcPct val="100000"/>
            </a:lnSpc>
            <a:spcAft>
              <a:spcPts val="0"/>
            </a:spcAft>
          </a:pPr>
          <a:r>
            <a:rPr lang="en-US" sz="800" b="1" dirty="0">
              <a:solidFill>
                <a:schemeClr val="tx1"/>
              </a:solidFill>
              <a:latin typeface="+mn-lt"/>
            </a:rPr>
            <a:t>General Public</a:t>
          </a:r>
        </a:p>
      </dgm:t>
    </dgm:pt>
    <dgm:pt modelId="{955DE15B-0345-4035-B113-750DFB8F0DB7}" type="parTrans" cxnId="{BECBA072-AF0E-4515-A9B0-E4E59CD8D2C2}">
      <dgm:prSet/>
      <dgm:spPr/>
      <dgm:t>
        <a:bodyPr/>
        <a:lstStyle/>
        <a:p>
          <a:endParaRPr lang="en-US" sz="800" b="1">
            <a:solidFill>
              <a:schemeClr val="tx1"/>
            </a:solidFill>
            <a:latin typeface="+mn-lt"/>
          </a:endParaRPr>
        </a:p>
      </dgm:t>
    </dgm:pt>
    <dgm:pt modelId="{1AD96314-1DEA-4271-8FA3-F72ECD216667}" type="sibTrans" cxnId="{BECBA072-AF0E-4515-A9B0-E4E59CD8D2C2}">
      <dgm:prSet/>
      <dgm:spPr/>
      <dgm:t>
        <a:bodyPr/>
        <a:lstStyle/>
        <a:p>
          <a:endParaRPr lang="en-US" sz="800" b="1">
            <a:solidFill>
              <a:schemeClr val="tx1"/>
            </a:solidFill>
            <a:latin typeface="+mn-lt"/>
          </a:endParaRPr>
        </a:p>
      </dgm:t>
    </dgm:pt>
    <dgm:pt modelId="{F44EC7B4-2436-45DB-B065-E33CA8E4FC7A}" type="pres">
      <dgm:prSet presAssocID="{C0E5D81F-8998-4EC0-946F-D76A704E7235}" presName="Name0" presStyleCnt="0">
        <dgm:presLayoutVars>
          <dgm:dir/>
          <dgm:animLvl val="lvl"/>
          <dgm:resizeHandles val="exact"/>
        </dgm:presLayoutVars>
      </dgm:prSet>
      <dgm:spPr/>
    </dgm:pt>
    <dgm:pt modelId="{8DE5B69D-8599-4FD8-BA3F-1D9CFF7E13D0}" type="pres">
      <dgm:prSet presAssocID="{CBE5E783-2502-4DC0-B21E-193834BE6AE9}" presName="Name8" presStyleCnt="0"/>
      <dgm:spPr/>
    </dgm:pt>
    <dgm:pt modelId="{8787AFFE-B400-4F50-978B-DF1DA1851314}" type="pres">
      <dgm:prSet presAssocID="{CBE5E783-2502-4DC0-B21E-193834BE6AE9}" presName="level" presStyleLbl="node1" presStyleIdx="0" presStyleCnt="3">
        <dgm:presLayoutVars>
          <dgm:chMax val="1"/>
          <dgm:bulletEnabled val="1"/>
        </dgm:presLayoutVars>
      </dgm:prSet>
      <dgm:spPr/>
    </dgm:pt>
    <dgm:pt modelId="{48991D6F-4B42-4C51-848E-404FC43D4E4A}" type="pres">
      <dgm:prSet presAssocID="{CBE5E783-2502-4DC0-B21E-193834BE6AE9}" presName="levelTx" presStyleLbl="revTx" presStyleIdx="0" presStyleCnt="0">
        <dgm:presLayoutVars>
          <dgm:chMax val="1"/>
          <dgm:bulletEnabled val="1"/>
        </dgm:presLayoutVars>
      </dgm:prSet>
      <dgm:spPr/>
    </dgm:pt>
    <dgm:pt modelId="{37312E1E-660A-432D-873A-BA2965ACC5D7}" type="pres">
      <dgm:prSet presAssocID="{287F842D-5A76-4301-AD02-005A0FEE4E7C}" presName="Name8" presStyleCnt="0"/>
      <dgm:spPr/>
    </dgm:pt>
    <dgm:pt modelId="{88991A4F-5294-48CE-812E-9DC7776209B6}" type="pres">
      <dgm:prSet presAssocID="{287F842D-5A76-4301-AD02-005A0FEE4E7C}" presName="level" presStyleLbl="node1" presStyleIdx="1" presStyleCnt="3">
        <dgm:presLayoutVars>
          <dgm:chMax val="1"/>
          <dgm:bulletEnabled val="1"/>
        </dgm:presLayoutVars>
      </dgm:prSet>
      <dgm:spPr/>
    </dgm:pt>
    <dgm:pt modelId="{897886E9-C6F3-43A1-A239-1F3FA4200BC3}" type="pres">
      <dgm:prSet presAssocID="{287F842D-5A76-4301-AD02-005A0FEE4E7C}" presName="levelTx" presStyleLbl="revTx" presStyleIdx="0" presStyleCnt="0">
        <dgm:presLayoutVars>
          <dgm:chMax val="1"/>
          <dgm:bulletEnabled val="1"/>
        </dgm:presLayoutVars>
      </dgm:prSet>
      <dgm:spPr/>
    </dgm:pt>
    <dgm:pt modelId="{3C3DE3DE-53D8-45D6-B02B-03780CCC98E3}" type="pres">
      <dgm:prSet presAssocID="{872722B2-D744-497F-93AE-25123C218E7F}" presName="Name8" presStyleCnt="0"/>
      <dgm:spPr/>
    </dgm:pt>
    <dgm:pt modelId="{B86F1253-6CFB-4333-8333-E215F240786E}" type="pres">
      <dgm:prSet presAssocID="{872722B2-D744-497F-93AE-25123C218E7F}" presName="level" presStyleLbl="node1" presStyleIdx="2" presStyleCnt="3">
        <dgm:presLayoutVars>
          <dgm:chMax val="1"/>
          <dgm:bulletEnabled val="1"/>
        </dgm:presLayoutVars>
      </dgm:prSet>
      <dgm:spPr/>
    </dgm:pt>
    <dgm:pt modelId="{D9326F3D-716F-4200-A4F0-6415ACFC6704}" type="pres">
      <dgm:prSet presAssocID="{872722B2-D744-497F-93AE-25123C218E7F}" presName="levelTx" presStyleLbl="revTx" presStyleIdx="0" presStyleCnt="0">
        <dgm:presLayoutVars>
          <dgm:chMax val="1"/>
          <dgm:bulletEnabled val="1"/>
        </dgm:presLayoutVars>
      </dgm:prSet>
      <dgm:spPr/>
    </dgm:pt>
  </dgm:ptLst>
  <dgm:cxnLst>
    <dgm:cxn modelId="{24389104-7B76-4855-B1D9-32421DB80E9B}" type="presOf" srcId="{C0E5D81F-8998-4EC0-946F-D76A704E7235}" destId="{F44EC7B4-2436-45DB-B065-E33CA8E4FC7A}" srcOrd="0" destOrd="0" presId="urn:microsoft.com/office/officeart/2005/8/layout/pyramid1"/>
    <dgm:cxn modelId="{B3345712-957F-4340-9302-C75315A392F1}" srcId="{C0E5D81F-8998-4EC0-946F-D76A704E7235}" destId="{CBE5E783-2502-4DC0-B21E-193834BE6AE9}" srcOrd="0" destOrd="0" parTransId="{88C9108B-151B-4EEB-98C2-304EB08147E0}" sibTransId="{0ABA693C-C114-4912-A689-25B49BD57AC2}"/>
    <dgm:cxn modelId="{9CD1A840-2373-48E4-BCA1-826EDA6D5DF5}" type="presOf" srcId="{287F842D-5A76-4301-AD02-005A0FEE4E7C}" destId="{88991A4F-5294-48CE-812E-9DC7776209B6}" srcOrd="0" destOrd="0" presId="urn:microsoft.com/office/officeart/2005/8/layout/pyramid1"/>
    <dgm:cxn modelId="{A6C7345E-5235-41D6-B74E-FA41161CE15D}" type="presOf" srcId="{CBE5E783-2502-4DC0-B21E-193834BE6AE9}" destId="{48991D6F-4B42-4C51-848E-404FC43D4E4A}" srcOrd="1" destOrd="0" presId="urn:microsoft.com/office/officeart/2005/8/layout/pyramid1"/>
    <dgm:cxn modelId="{3C5F1064-71BB-4F36-994A-5E80BA8CE31F}" type="presOf" srcId="{872722B2-D744-497F-93AE-25123C218E7F}" destId="{B86F1253-6CFB-4333-8333-E215F240786E}" srcOrd="0" destOrd="0" presId="urn:microsoft.com/office/officeart/2005/8/layout/pyramid1"/>
    <dgm:cxn modelId="{8FE25C6C-F5C5-444B-8405-B55315199127}" type="presOf" srcId="{287F842D-5A76-4301-AD02-005A0FEE4E7C}" destId="{897886E9-C6F3-43A1-A239-1F3FA4200BC3}" srcOrd="1" destOrd="0" presId="urn:microsoft.com/office/officeart/2005/8/layout/pyramid1"/>
    <dgm:cxn modelId="{BECBA072-AF0E-4515-A9B0-E4E59CD8D2C2}" srcId="{C0E5D81F-8998-4EC0-946F-D76A704E7235}" destId="{872722B2-D744-497F-93AE-25123C218E7F}" srcOrd="2" destOrd="0" parTransId="{955DE15B-0345-4035-B113-750DFB8F0DB7}" sibTransId="{1AD96314-1DEA-4271-8FA3-F72ECD216667}"/>
    <dgm:cxn modelId="{ECF2305A-F01C-45F5-84CD-E6B1C1F296A6}" type="presOf" srcId="{CBE5E783-2502-4DC0-B21E-193834BE6AE9}" destId="{8787AFFE-B400-4F50-978B-DF1DA1851314}" srcOrd="0" destOrd="0" presId="urn:microsoft.com/office/officeart/2005/8/layout/pyramid1"/>
    <dgm:cxn modelId="{24B2C78E-EF8D-4A5A-BE6C-8E6B0FD88848}" type="presOf" srcId="{872722B2-D744-497F-93AE-25123C218E7F}" destId="{D9326F3D-716F-4200-A4F0-6415ACFC6704}" srcOrd="1" destOrd="0" presId="urn:microsoft.com/office/officeart/2005/8/layout/pyramid1"/>
    <dgm:cxn modelId="{28E8019A-8A39-4AF1-916A-A60159891AD2}" srcId="{C0E5D81F-8998-4EC0-946F-D76A704E7235}" destId="{287F842D-5A76-4301-AD02-005A0FEE4E7C}" srcOrd="1" destOrd="0" parTransId="{BB410D69-B4BF-4625-8D65-71C809182177}" sibTransId="{4152A76F-0850-4E7C-BBAD-A6A74F403187}"/>
    <dgm:cxn modelId="{6FF183E2-65D2-42B5-9693-60E7C4F0F98A}" type="presParOf" srcId="{F44EC7B4-2436-45DB-B065-E33CA8E4FC7A}" destId="{8DE5B69D-8599-4FD8-BA3F-1D9CFF7E13D0}" srcOrd="0" destOrd="0" presId="urn:microsoft.com/office/officeart/2005/8/layout/pyramid1"/>
    <dgm:cxn modelId="{6057CB0E-7991-48F4-A385-DEA2D3F3B0DD}" type="presParOf" srcId="{8DE5B69D-8599-4FD8-BA3F-1D9CFF7E13D0}" destId="{8787AFFE-B400-4F50-978B-DF1DA1851314}" srcOrd="0" destOrd="0" presId="urn:microsoft.com/office/officeart/2005/8/layout/pyramid1"/>
    <dgm:cxn modelId="{46D17CF0-1DC4-468C-A08C-6BDC367C2938}" type="presParOf" srcId="{8DE5B69D-8599-4FD8-BA3F-1D9CFF7E13D0}" destId="{48991D6F-4B42-4C51-848E-404FC43D4E4A}" srcOrd="1" destOrd="0" presId="urn:microsoft.com/office/officeart/2005/8/layout/pyramid1"/>
    <dgm:cxn modelId="{09E81CBE-51D8-470E-A88D-CF4FA281278A}" type="presParOf" srcId="{F44EC7B4-2436-45DB-B065-E33CA8E4FC7A}" destId="{37312E1E-660A-432D-873A-BA2965ACC5D7}" srcOrd="1" destOrd="0" presId="urn:microsoft.com/office/officeart/2005/8/layout/pyramid1"/>
    <dgm:cxn modelId="{D3AB0E55-2193-4271-972A-9179A188DF95}" type="presParOf" srcId="{37312E1E-660A-432D-873A-BA2965ACC5D7}" destId="{88991A4F-5294-48CE-812E-9DC7776209B6}" srcOrd="0" destOrd="0" presId="urn:microsoft.com/office/officeart/2005/8/layout/pyramid1"/>
    <dgm:cxn modelId="{D1373315-C01A-4C73-89E3-90B742E1EB0B}" type="presParOf" srcId="{37312E1E-660A-432D-873A-BA2965ACC5D7}" destId="{897886E9-C6F3-43A1-A239-1F3FA4200BC3}" srcOrd="1" destOrd="0" presId="urn:microsoft.com/office/officeart/2005/8/layout/pyramid1"/>
    <dgm:cxn modelId="{6A9F3DEF-8460-473F-8475-4F31F4D7247E}" type="presParOf" srcId="{F44EC7B4-2436-45DB-B065-E33CA8E4FC7A}" destId="{3C3DE3DE-53D8-45D6-B02B-03780CCC98E3}" srcOrd="2" destOrd="0" presId="urn:microsoft.com/office/officeart/2005/8/layout/pyramid1"/>
    <dgm:cxn modelId="{F8C112AD-96E3-415C-829B-E28E91036794}" type="presParOf" srcId="{3C3DE3DE-53D8-45D6-B02B-03780CCC98E3}" destId="{B86F1253-6CFB-4333-8333-E215F240786E}" srcOrd="0" destOrd="0" presId="urn:microsoft.com/office/officeart/2005/8/layout/pyramid1"/>
    <dgm:cxn modelId="{2C0363E8-A789-4330-979E-D0EE81BD4091}" type="presParOf" srcId="{3C3DE3DE-53D8-45D6-B02B-03780CCC98E3}" destId="{D9326F3D-716F-4200-A4F0-6415ACFC6704}"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87AFFE-B400-4F50-978B-DF1DA1851314}">
      <dsp:nvSpPr>
        <dsp:cNvPr id="0" name=""/>
        <dsp:cNvSpPr/>
      </dsp:nvSpPr>
      <dsp:spPr>
        <a:xfrm>
          <a:off x="774894" y="0"/>
          <a:ext cx="774894" cy="744391"/>
        </a:xfrm>
        <a:prstGeom prst="trapezoid">
          <a:avLst>
            <a:gd name="adj" fmla="val 52049"/>
          </a:avLst>
        </a:prstGeom>
        <a:solidFill>
          <a:schemeClr val="accent2"/>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100000"/>
            </a:lnSpc>
            <a:spcBef>
              <a:spcPct val="0"/>
            </a:spcBef>
            <a:spcAft>
              <a:spcPts val="0"/>
            </a:spcAft>
            <a:buNone/>
          </a:pPr>
          <a:endParaRPr lang="en-US" sz="800" b="1" kern="1200" dirty="0">
            <a:solidFill>
              <a:schemeClr val="tx1"/>
            </a:solidFill>
            <a:latin typeface="+mn-lt"/>
          </a:endParaRPr>
        </a:p>
        <a:p>
          <a:pPr marL="0" lvl="0" indent="0" algn="ctr" defTabSz="355600">
            <a:lnSpc>
              <a:spcPct val="100000"/>
            </a:lnSpc>
            <a:spcBef>
              <a:spcPct val="0"/>
            </a:spcBef>
            <a:spcAft>
              <a:spcPts val="0"/>
            </a:spcAft>
            <a:buNone/>
          </a:pPr>
          <a:endParaRPr lang="en-US" sz="800" b="1" kern="1200" dirty="0">
            <a:solidFill>
              <a:schemeClr val="tx1"/>
            </a:solidFill>
            <a:latin typeface="+mn-lt"/>
          </a:endParaRPr>
        </a:p>
        <a:p>
          <a:pPr marL="0" lvl="0" indent="0" algn="ctr" defTabSz="355600">
            <a:lnSpc>
              <a:spcPct val="100000"/>
            </a:lnSpc>
            <a:spcBef>
              <a:spcPct val="0"/>
            </a:spcBef>
            <a:spcAft>
              <a:spcPts val="0"/>
            </a:spcAft>
            <a:buNone/>
          </a:pPr>
          <a:r>
            <a:rPr lang="en-US" sz="800" b="1" kern="1200" dirty="0">
              <a:solidFill>
                <a:schemeClr val="tx1"/>
              </a:solidFill>
              <a:latin typeface="+mn-lt"/>
            </a:rPr>
            <a:t>Direct Exposure</a:t>
          </a:r>
        </a:p>
      </dsp:txBody>
      <dsp:txXfrm>
        <a:off x="774894" y="0"/>
        <a:ext cx="774894" cy="744391"/>
      </dsp:txXfrm>
    </dsp:sp>
    <dsp:sp modelId="{88991A4F-5294-48CE-812E-9DC7776209B6}">
      <dsp:nvSpPr>
        <dsp:cNvPr id="0" name=""/>
        <dsp:cNvSpPr/>
      </dsp:nvSpPr>
      <dsp:spPr>
        <a:xfrm>
          <a:off x="387447" y="744391"/>
          <a:ext cx="1549788" cy="744391"/>
        </a:xfrm>
        <a:prstGeom prst="trapezoid">
          <a:avLst>
            <a:gd name="adj" fmla="val 52049"/>
          </a:avLst>
        </a:prstGeom>
        <a:solidFill>
          <a:schemeClr val="accent5"/>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100000"/>
            </a:lnSpc>
            <a:spcBef>
              <a:spcPct val="0"/>
            </a:spcBef>
            <a:spcAft>
              <a:spcPts val="0"/>
            </a:spcAft>
            <a:buNone/>
          </a:pPr>
          <a:r>
            <a:rPr lang="en-US" sz="800" b="1" kern="1200" dirty="0">
              <a:solidFill>
                <a:schemeClr val="bg1"/>
              </a:solidFill>
              <a:latin typeface="+mn-lt"/>
            </a:rPr>
            <a:t>Broader School Community</a:t>
          </a:r>
        </a:p>
      </dsp:txBody>
      <dsp:txXfrm>
        <a:off x="658659" y="744391"/>
        <a:ext cx="1007362" cy="744391"/>
      </dsp:txXfrm>
    </dsp:sp>
    <dsp:sp modelId="{B86F1253-6CFB-4333-8333-E215F240786E}">
      <dsp:nvSpPr>
        <dsp:cNvPr id="0" name=""/>
        <dsp:cNvSpPr/>
      </dsp:nvSpPr>
      <dsp:spPr>
        <a:xfrm>
          <a:off x="0" y="1488782"/>
          <a:ext cx="2324682" cy="744391"/>
        </a:xfrm>
        <a:prstGeom prst="trapezoid">
          <a:avLst>
            <a:gd name="adj" fmla="val 52049"/>
          </a:avLst>
        </a:prstGeom>
        <a:solidFill>
          <a:schemeClr val="accent1"/>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100000"/>
            </a:lnSpc>
            <a:spcBef>
              <a:spcPct val="0"/>
            </a:spcBef>
            <a:spcAft>
              <a:spcPts val="0"/>
            </a:spcAft>
            <a:buNone/>
          </a:pPr>
          <a:r>
            <a:rPr lang="en-US" sz="800" b="1" kern="1200" dirty="0">
              <a:solidFill>
                <a:schemeClr val="tx1"/>
              </a:solidFill>
              <a:latin typeface="+mn-lt"/>
            </a:rPr>
            <a:t>General Public</a:t>
          </a:r>
        </a:p>
      </dsp:txBody>
      <dsp:txXfrm>
        <a:off x="406819" y="1488782"/>
        <a:ext cx="1511043" cy="744391"/>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FFC9A7D-59BC-4E8C-9E34-EDDC3F1E090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FA10C29-D0B8-4026-BBDF-C1A69223BF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893E2C-C7CF-4856-8103-DBB5BA30D42B}" type="datetimeFigureOut">
              <a:rPr lang="en-US" smtClean="0"/>
              <a:t>10/27/2020</a:t>
            </a:fld>
            <a:endParaRPr lang="en-US"/>
          </a:p>
        </p:txBody>
      </p:sp>
      <p:sp>
        <p:nvSpPr>
          <p:cNvPr id="4" name="Footer Placeholder 3">
            <a:extLst>
              <a:ext uri="{FF2B5EF4-FFF2-40B4-BE49-F238E27FC236}">
                <a16:creationId xmlns:a16="http://schemas.microsoft.com/office/drawing/2014/main" id="{156950EB-8503-42DB-BF61-64DE2B625C0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0E9AEE1-DBF8-4CA1-90BE-07C930CC42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EB1314A-6F84-4EAE-ABF7-8B55F9094346}" type="slidenum">
              <a:rPr lang="en-US" smtClean="0"/>
              <a:t>‹#›</a:t>
            </a:fld>
            <a:endParaRPr lang="en-US"/>
          </a:p>
        </p:txBody>
      </p:sp>
    </p:spTree>
    <p:extLst>
      <p:ext uri="{BB962C8B-B14F-4D97-AF65-F5344CB8AC3E}">
        <p14:creationId xmlns:p14="http://schemas.microsoft.com/office/powerpoint/2010/main" val="22686396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Verdana" panose="020B060403050404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Verdana" panose="020B0604030504040204" pitchFamily="34" charset="0"/>
              </a:defRPr>
            </a:lvl1pPr>
          </a:lstStyle>
          <a:p>
            <a:fld id="{635E5181-CEC9-49C9-AE2F-31A35049DD97}" type="datetimeFigureOut">
              <a:rPr lang="en-US" smtClean="0"/>
              <a:pPr/>
              <a:t>10/27/2020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Verdan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Verdana" panose="020B0604030504040204" pitchFamily="34" charset="0"/>
              </a:defRPr>
            </a:lvl1pPr>
          </a:lstStyle>
          <a:p>
            <a:fld id="{BF4803AB-2594-4B0A-8DC3-A3880FE8631C}" type="slidenum">
              <a:rPr lang="en-US" smtClean="0"/>
              <a:pPr/>
              <a:t>‹#›</a:t>
            </a:fld>
            <a:endParaRPr lang="en-US" dirty="0"/>
          </a:p>
        </p:txBody>
      </p:sp>
    </p:spTree>
    <p:extLst>
      <p:ext uri="{BB962C8B-B14F-4D97-AF65-F5344CB8AC3E}">
        <p14:creationId xmlns:p14="http://schemas.microsoft.com/office/powerpoint/2010/main" val="4144060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mn-ea"/>
        <a:cs typeface="+mn-cs"/>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2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244475"/>
            <a:ext cx="6505575" cy="4879975"/>
          </a:xfrm>
        </p:spPr>
      </p:sp>
      <p:sp>
        <p:nvSpPr>
          <p:cNvPr id="3" name="Notes Placeholder 2"/>
          <p:cNvSpPr>
            <a:spLocks noGrp="1"/>
          </p:cNvSpPr>
          <p:nvPr>
            <p:ph type="body" idx="1"/>
          </p:nvPr>
        </p:nvSpPr>
        <p:spPr/>
        <p:txBody>
          <a:bodyPr/>
          <a:lstStyle/>
          <a:p>
            <a:r>
              <a:rPr lang="en-US" dirty="0"/>
              <a:t>We provide District Leadership Forum partners with three pillars of service:</a:t>
            </a:r>
          </a:p>
          <a:p>
            <a:endParaRPr lang="en-US" dirty="0"/>
          </a:p>
          <a:p>
            <a:r>
              <a:rPr lang="en-US" dirty="0"/>
              <a:t>The core our practice is our National Best Practice research, in which we deploy a proprietary research methodology to identify the root drivers of major, systemic challenges in K-12 education, then identify innovative, proven, and replicable practices that will help your team to tackle each one of those root drivers to make meaningful progress against the larger issue.</a:t>
            </a:r>
          </a:p>
          <a:p>
            <a:endParaRPr lang="en-US" dirty="0"/>
          </a:p>
          <a:p>
            <a:r>
              <a:rPr lang="en-US" dirty="0"/>
              <a:t>But some issues are specific to your district’s unique needs, so we also provide tailored, on-demand research to help you make informed decisions and accelerate progress throughout the year</a:t>
            </a:r>
          </a:p>
          <a:p>
            <a:endParaRPr lang="en-US" dirty="0"/>
          </a:p>
          <a:p>
            <a:r>
              <a:rPr lang="en-US" dirty="0"/>
              <a:t>Last, but by no means least, we help districts to understand where they are with regard to key issues through comparing current practices with leading peers and reviewing plans to provide 3</a:t>
            </a:r>
            <a:r>
              <a:rPr lang="en-US" baseline="30000" dirty="0"/>
              <a:t>rd</a:t>
            </a:r>
            <a:r>
              <a:rPr lang="en-US" dirty="0"/>
              <a:t> party validation on key initiatives</a:t>
            </a:r>
          </a:p>
          <a:p>
            <a:endParaRPr lang="en-US" dirty="0"/>
          </a:p>
          <a:p>
            <a:r>
              <a:rPr lang="en-US" dirty="0"/>
              <a:t>Each of these pillars is wrapped in year-round implementation support, through consultative guidance, opportunities to workshop challenges with leaders from across the nation, and toolkits that provide step by step guidance to implement best practices with fidelity</a:t>
            </a:r>
          </a:p>
        </p:txBody>
      </p:sp>
      <p:sp>
        <p:nvSpPr>
          <p:cNvPr id="4" name="TextBox 3"/>
          <p:cNvSpPr txBox="1"/>
          <p:nvPr>
            <p:custDataLst>
              <p:tags r:id="rId1"/>
            </p:custDataLst>
          </p:nvPr>
        </p:nvSpPr>
        <p:spPr>
          <a:xfrm>
            <a:off x="0" y="0"/>
            <a:ext cx="3810000" cy="255134"/>
          </a:xfrm>
          <a:prstGeom prst="rect">
            <a:avLst/>
          </a:prstGeom>
          <a:noFill/>
        </p:spPr>
        <p:txBody>
          <a:bodyPr vert="horz" rtlCol="0">
            <a:spAutoFit/>
          </a:bodyPr>
          <a:lstStyle/>
          <a:p>
            <a:endParaRPr lang="en-US" dirty="0">
              <a:latin typeface="Verdana" panose="020B0604030504040204" pitchFamily="34" charset="0"/>
            </a:endParaRPr>
          </a:p>
        </p:txBody>
      </p:sp>
    </p:spTree>
    <p:extLst>
      <p:ext uri="{BB962C8B-B14F-4D97-AF65-F5344CB8AC3E}">
        <p14:creationId xmlns:p14="http://schemas.microsoft.com/office/powerpoint/2010/main" val="1667279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8</a:t>
            </a:fld>
            <a:endParaRPr lang="en-US" dirty="0"/>
          </a:p>
        </p:txBody>
      </p:sp>
    </p:spTree>
    <p:extLst>
      <p:ext uri="{BB962C8B-B14F-4D97-AF65-F5344CB8AC3E}">
        <p14:creationId xmlns:p14="http://schemas.microsoft.com/office/powerpoint/2010/main" val="976317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14</a:t>
            </a:fld>
            <a:endParaRPr lang="en-US" dirty="0"/>
          </a:p>
        </p:txBody>
      </p:sp>
    </p:spTree>
    <p:extLst>
      <p:ext uri="{BB962C8B-B14F-4D97-AF65-F5344CB8AC3E}">
        <p14:creationId xmlns:p14="http://schemas.microsoft.com/office/powerpoint/2010/main" val="4236783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15</a:t>
            </a:fld>
            <a:endParaRPr lang="en-US" dirty="0"/>
          </a:p>
        </p:txBody>
      </p:sp>
    </p:spTree>
    <p:extLst>
      <p:ext uri="{BB962C8B-B14F-4D97-AF65-F5344CB8AC3E}">
        <p14:creationId xmlns:p14="http://schemas.microsoft.com/office/powerpoint/2010/main" val="2529005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16</a:t>
            </a:fld>
            <a:endParaRPr lang="en-US" dirty="0"/>
          </a:p>
        </p:txBody>
      </p:sp>
    </p:spTree>
    <p:extLst>
      <p:ext uri="{BB962C8B-B14F-4D97-AF65-F5344CB8AC3E}">
        <p14:creationId xmlns:p14="http://schemas.microsoft.com/office/powerpoint/2010/main" val="2038286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20</a:t>
            </a:fld>
            <a:endParaRPr lang="en-US" dirty="0"/>
          </a:p>
        </p:txBody>
      </p:sp>
    </p:spTree>
    <p:extLst>
      <p:ext uri="{BB962C8B-B14F-4D97-AF65-F5344CB8AC3E}">
        <p14:creationId xmlns:p14="http://schemas.microsoft.com/office/powerpoint/2010/main" val="10697159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hyperlink" Target="https://eab.box.com/v/EAB-Branding" TargetMode="External"/><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hyperlink" Target="https://eab.box.com/v/EAB-Branding" TargetMode="External"/><Relationship Id="rId5" Type="http://schemas.openxmlformats.org/officeDocument/2006/relationships/image" Target="../media/image8.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structions">
    <p:bg bwMode="gray">
      <p:bgRef idx="1001">
        <a:schemeClr val="bg1"/>
      </p:bgRef>
    </p:bg>
    <p:spTree>
      <p:nvGrpSpPr>
        <p:cNvPr id="1" name=""/>
        <p:cNvGrpSpPr/>
        <p:nvPr/>
      </p:nvGrpSpPr>
      <p:grpSpPr>
        <a:xfrm>
          <a:off x="0" y="0"/>
          <a:ext cx="0" cy="0"/>
          <a:chOff x="0" y="0"/>
          <a:chExt cx="0" cy="0"/>
        </a:xfrm>
      </p:grpSpPr>
      <p:sp>
        <p:nvSpPr>
          <p:cNvPr id="2" name="Green box - decorative">
            <a:extLst>
              <a:ext uri="{FF2B5EF4-FFF2-40B4-BE49-F238E27FC236}">
                <a16:creationId xmlns:a16="http://schemas.microsoft.com/office/drawing/2014/main" id="{1D104BDC-80F7-4778-8E31-E2300AB0DF35}"/>
              </a:ext>
              <a:ext uri="{C183D7F6-B498-43B3-948B-1728B52AA6E4}">
                <adec:decorative xmlns:adec="http://schemas.microsoft.com/office/drawing/2017/decorative" val="1"/>
              </a:ext>
            </a:extLst>
          </p:cNvPr>
          <p:cNvSpPr/>
          <p:nvPr userDrawn="1"/>
        </p:nvSpPr>
        <p:spPr bwMode="gray">
          <a:xfrm>
            <a:off x="2494429" y="2978523"/>
            <a:ext cx="3906371" cy="1822077"/>
          </a:xfrm>
          <a:prstGeom prst="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2" name="Blue box - decorative">
            <a:extLst>
              <a:ext uri="{C183D7F6-B498-43B3-948B-1728B52AA6E4}">
                <adec:decorative xmlns:adec="http://schemas.microsoft.com/office/drawing/2017/decorative" val="1"/>
              </a:ext>
            </a:extLst>
          </p:cNvPr>
          <p:cNvSpPr/>
          <p:nvPr userDrawn="1"/>
        </p:nvSpPr>
        <p:spPr bwMode="gray">
          <a:xfrm>
            <a:off x="-1" y="0"/>
            <a:ext cx="2576223" cy="4800601"/>
          </a:xfrm>
          <a:prstGeom prst="rect">
            <a:avLst/>
          </a:prstGeom>
          <a:solidFill>
            <a:schemeClr val="accent5"/>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cxnSp>
        <p:nvCxnSpPr>
          <p:cNvPr id="25" name="Line - decorative">
            <a:extLst>
              <a:ext uri="{C183D7F6-B498-43B3-948B-1728B52AA6E4}">
                <adec:decorative xmlns:adec="http://schemas.microsoft.com/office/drawing/2017/decorative" val="1"/>
              </a:ext>
            </a:extLst>
          </p:cNvPr>
          <p:cNvCxnSpPr>
            <a:cxnSpLocks/>
          </p:cNvCxnSpPr>
          <p:nvPr userDrawn="1"/>
        </p:nvCxnSpPr>
        <p:spPr bwMode="gray">
          <a:xfrm>
            <a:off x="268700" y="2562832"/>
            <a:ext cx="1984248"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560095F-A640-4159-ADB3-CC9CCCCF5BC2}"/>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3562456" y="761673"/>
            <a:ext cx="2562920" cy="1922189"/>
          </a:xfrm>
          <a:prstGeom prst="rect">
            <a:avLst/>
          </a:prstGeom>
          <a:ln w="12700">
            <a:solidFill>
              <a:schemeClr val="accent1"/>
            </a:solidFill>
          </a:ln>
        </p:spPr>
      </p:pic>
      <p:sp>
        <p:nvSpPr>
          <p:cNvPr id="14" name="TextBox 13">
            <a:extLst>
              <a:ext uri="{FF2B5EF4-FFF2-40B4-BE49-F238E27FC236}">
                <a16:creationId xmlns:a16="http://schemas.microsoft.com/office/drawing/2014/main" id="{968671A2-E1C7-4287-84B2-164A5387A629}"/>
              </a:ext>
              <a:ext uri="{C183D7F6-B498-43B3-948B-1728B52AA6E4}">
                <adec:decorative xmlns:adec="http://schemas.microsoft.com/office/drawing/2017/decorative" val="1"/>
              </a:ext>
            </a:extLst>
          </p:cNvPr>
          <p:cNvSpPr txBox="1"/>
          <p:nvPr userDrawn="1"/>
        </p:nvSpPr>
        <p:spPr bwMode="gray">
          <a:xfrm>
            <a:off x="2694793" y="739605"/>
            <a:ext cx="593015" cy="276999"/>
          </a:xfrm>
          <a:prstGeom prst="rect">
            <a:avLst/>
          </a:prstGeom>
          <a:noFill/>
        </p:spPr>
        <p:txBody>
          <a:bodyPr wrap="square" lIns="0" tIns="0" rIns="0" bIns="0" rtlCol="0">
            <a:spAutoFit/>
          </a:bodyPr>
          <a:lstStyle/>
          <a:p>
            <a:pPr algn="r">
              <a:spcBef>
                <a:spcPts val="500"/>
              </a:spcBef>
            </a:pPr>
            <a:r>
              <a:rPr lang="en-US" sz="900" b="0" dirty="0">
                <a:solidFill>
                  <a:schemeClr val="tx1"/>
                </a:solidFill>
              </a:rPr>
              <a:t>New dark header</a:t>
            </a:r>
          </a:p>
        </p:txBody>
      </p:sp>
      <p:sp>
        <p:nvSpPr>
          <p:cNvPr id="15" name="Isosceles Triangle 14">
            <a:extLst>
              <a:ext uri="{FF2B5EF4-FFF2-40B4-BE49-F238E27FC236}">
                <a16:creationId xmlns:a16="http://schemas.microsoft.com/office/drawing/2014/main" id="{C20A3321-7901-4F7F-A9AE-C8A67FA2330E}"/>
              </a:ext>
              <a:ext uri="{C183D7F6-B498-43B3-948B-1728B52AA6E4}">
                <adec:decorative xmlns:adec="http://schemas.microsoft.com/office/drawing/2017/decorative" val="1"/>
              </a:ext>
            </a:extLst>
          </p:cNvPr>
          <p:cNvSpPr/>
          <p:nvPr userDrawn="1"/>
        </p:nvSpPr>
        <p:spPr bwMode="gray">
          <a:xfrm rot="19800000">
            <a:off x="3302612" y="779608"/>
            <a:ext cx="177802" cy="153278"/>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8" name="Group 7">
            <a:extLst>
              <a:ext uri="{FF2B5EF4-FFF2-40B4-BE49-F238E27FC236}">
                <a16:creationId xmlns:a16="http://schemas.microsoft.com/office/drawing/2014/main" id="{210BEFC0-2498-4C5F-98B1-879502EBFC35}"/>
              </a:ext>
              <a:ext uri="{C183D7F6-B498-43B3-948B-1728B52AA6E4}">
                <adec:decorative xmlns:adec="http://schemas.microsoft.com/office/drawing/2017/decorative" val="1"/>
              </a:ext>
            </a:extLst>
          </p:cNvPr>
          <p:cNvGrpSpPr/>
          <p:nvPr userDrawn="1"/>
        </p:nvGrpSpPr>
        <p:grpSpPr>
          <a:xfrm>
            <a:off x="6628099" y="3313115"/>
            <a:ext cx="1070342" cy="1487486"/>
            <a:chOff x="6628099" y="3491523"/>
            <a:chExt cx="922919" cy="1282608"/>
          </a:xfrm>
        </p:grpSpPr>
        <p:sp>
          <p:nvSpPr>
            <p:cNvPr id="7" name="Rectangle 6">
              <a:extLst>
                <a:ext uri="{FF2B5EF4-FFF2-40B4-BE49-F238E27FC236}">
                  <a16:creationId xmlns:a16="http://schemas.microsoft.com/office/drawing/2014/main" id="{9E712EE6-D3F5-4CF5-ACE2-4D5C10E2DF07}"/>
                </a:ext>
              </a:extLst>
            </p:cNvPr>
            <p:cNvSpPr/>
            <p:nvPr userDrawn="1"/>
          </p:nvSpPr>
          <p:spPr bwMode="gray">
            <a:xfrm>
              <a:off x="6628099" y="3491523"/>
              <a:ext cx="922919" cy="1282608"/>
            </a:xfrm>
            <a:prstGeom prst="rect">
              <a:avLst/>
            </a:prstGeom>
            <a:solidFill>
              <a:schemeClr val="bg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7" name="Picture 16" descr="A screenshot of a cell phone&#10;&#10;Description automatically generated">
              <a:extLst>
                <a:ext uri="{FF2B5EF4-FFF2-40B4-BE49-F238E27FC236}">
                  <a16:creationId xmlns:a16="http://schemas.microsoft.com/office/drawing/2014/main" id="{1D3D6F09-2BBC-492F-9F60-DDF10DDAAFE9}"/>
                </a:ext>
              </a:extLst>
            </p:cNvPr>
            <p:cNvPicPr>
              <a:picLocks noChangeAspect="1"/>
            </p:cNvPicPr>
            <p:nvPr userDrawn="1"/>
          </p:nvPicPr>
          <p:blipFill>
            <a:blip r:embed="rId3"/>
            <a:stretch>
              <a:fillRect/>
            </a:stretch>
          </p:blipFill>
          <p:spPr>
            <a:xfrm>
              <a:off x="6719447" y="3547322"/>
              <a:ext cx="731520" cy="548640"/>
            </a:xfrm>
            <a:prstGeom prst="rect">
              <a:avLst/>
            </a:prstGeom>
            <a:ln w="12700">
              <a:noFill/>
            </a:ln>
          </p:spPr>
        </p:pic>
        <p:pic>
          <p:nvPicPr>
            <p:cNvPr id="6" name="Picture 5" descr="A screenshot of a cell phone&#10;&#10;Description automatically generated">
              <a:extLst>
                <a:ext uri="{FF2B5EF4-FFF2-40B4-BE49-F238E27FC236}">
                  <a16:creationId xmlns:a16="http://schemas.microsoft.com/office/drawing/2014/main" id="{5F58C39E-E3D5-42A2-A92E-7F2AA5ADE6DD}"/>
                </a:ext>
              </a:extLst>
            </p:cNvPr>
            <p:cNvPicPr>
              <a:picLocks noChangeAspect="1"/>
            </p:cNvPicPr>
            <p:nvPr userDrawn="1"/>
          </p:nvPicPr>
          <p:blipFill>
            <a:blip r:embed="rId4"/>
            <a:stretch>
              <a:fillRect/>
            </a:stretch>
          </p:blipFill>
          <p:spPr>
            <a:xfrm>
              <a:off x="6719447" y="4179514"/>
              <a:ext cx="731520" cy="549240"/>
            </a:xfrm>
            <a:prstGeom prst="rect">
              <a:avLst/>
            </a:prstGeom>
          </p:spPr>
        </p:pic>
      </p:grpSp>
      <p:pic>
        <p:nvPicPr>
          <p:cNvPr id="27" name="EAB logo">
            <a:extLs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gray">
          <a:xfrm>
            <a:off x="271464" y="893106"/>
            <a:ext cx="1244214" cy="477850"/>
          </a:xfrm>
          <a:prstGeom prst="rect">
            <a:avLst/>
          </a:prstGeom>
        </p:spPr>
      </p:pic>
      <p:sp>
        <p:nvSpPr>
          <p:cNvPr id="34" name="Template edition"/>
          <p:cNvSpPr/>
          <p:nvPr userDrawn="1"/>
        </p:nvSpPr>
        <p:spPr bwMode="gray">
          <a:xfrm>
            <a:off x="0" y="-1"/>
            <a:ext cx="6400800" cy="477843"/>
          </a:xfrm>
          <a:prstGeom prst="rect">
            <a:avLst/>
          </a:prstGeom>
          <a:solidFill>
            <a:schemeClr val="accent6"/>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1400" b="1" dirty="0">
                <a:solidFill>
                  <a:schemeClr val="bg1"/>
                </a:solidFill>
              </a:rPr>
              <a:t>January 2020</a:t>
            </a:r>
            <a:r>
              <a:rPr lang="en-US" sz="1400" b="1" baseline="0" dirty="0">
                <a:solidFill>
                  <a:schemeClr val="bg1"/>
                </a:solidFill>
              </a:rPr>
              <a:t> Template Edition</a:t>
            </a:r>
            <a:endParaRPr lang="en-US" sz="1400" b="1" dirty="0">
              <a:solidFill>
                <a:schemeClr val="bg1"/>
              </a:solidFill>
            </a:endParaRPr>
          </a:p>
        </p:txBody>
      </p:sp>
      <p:sp>
        <p:nvSpPr>
          <p:cNvPr id="23" name="Slide title"/>
          <p:cNvSpPr txBox="1"/>
          <p:nvPr userDrawn="1"/>
        </p:nvSpPr>
        <p:spPr bwMode="gray">
          <a:xfrm>
            <a:off x="264105" y="1720958"/>
            <a:ext cx="2068331" cy="692497"/>
          </a:xfrm>
          <a:prstGeom prst="rect">
            <a:avLst/>
          </a:prstGeom>
          <a:noFill/>
        </p:spPr>
        <p:txBody>
          <a:bodyPr wrap="square" lIns="0" tIns="0" rIns="0" bIns="0" rtlCol="0">
            <a:spAutoFit/>
          </a:bodyPr>
          <a:lstStyle/>
          <a:p>
            <a:pPr algn="l">
              <a:spcBef>
                <a:spcPts val="500"/>
              </a:spcBef>
            </a:pPr>
            <a:r>
              <a:rPr lang="en-US" sz="2500" b="1" dirty="0">
                <a:solidFill>
                  <a:schemeClr val="bg1"/>
                </a:solidFill>
              </a:rPr>
              <a:t>4:3 </a:t>
            </a:r>
            <a:r>
              <a:rPr lang="en-US" sz="2000" b="0" dirty="0">
                <a:solidFill>
                  <a:schemeClr val="bg1"/>
                </a:solidFill>
              </a:rPr>
              <a:t>On-screen Template </a:t>
            </a:r>
            <a:r>
              <a:rPr lang="en-US" sz="1100" b="0" dirty="0">
                <a:solidFill>
                  <a:schemeClr val="bg1"/>
                </a:solidFill>
              </a:rPr>
              <a:t>(7"x5.25")</a:t>
            </a:r>
            <a:endParaRPr lang="en-US" sz="2000" b="0" dirty="0">
              <a:solidFill>
                <a:schemeClr val="bg1"/>
              </a:solidFill>
            </a:endParaRPr>
          </a:p>
        </p:txBody>
      </p:sp>
      <p:sp>
        <p:nvSpPr>
          <p:cNvPr id="32" name="Bullets"/>
          <p:cNvSpPr txBox="1"/>
          <p:nvPr userDrawn="1"/>
        </p:nvSpPr>
        <p:spPr bwMode="gray">
          <a:xfrm>
            <a:off x="277812" y="2729225"/>
            <a:ext cx="2020597" cy="1277273"/>
          </a:xfrm>
          <a:prstGeom prst="rect">
            <a:avLst/>
          </a:prstGeom>
          <a:noFill/>
        </p:spPr>
        <p:txBody>
          <a:bodyPr wrap="square" lIns="0" tIns="0" rIns="0" bIns="0" rtlCol="0">
            <a:spAutoFit/>
          </a:bodyPr>
          <a:lstStyle/>
          <a:p>
            <a:pPr marL="0" indent="0">
              <a:spcBef>
                <a:spcPts val="400"/>
              </a:spcBef>
              <a:buFont typeface="Arial" panose="020B0604020202020204" pitchFamily="34" charset="0"/>
              <a:buNone/>
            </a:pPr>
            <a:r>
              <a:rPr lang="pt-BR" sz="900" b="1" dirty="0">
                <a:solidFill>
                  <a:schemeClr val="bg1"/>
                </a:solidFill>
              </a:rPr>
              <a:t>All projected presentations:</a:t>
            </a:r>
          </a:p>
          <a:p>
            <a:pPr marL="230188" lvl="0" indent="-112713">
              <a:spcBef>
                <a:spcPts val="400"/>
              </a:spcBef>
              <a:buFont typeface="Arial" panose="020B0604020202020204" pitchFamily="34" charset="0"/>
              <a:buChar char="•"/>
            </a:pPr>
            <a:r>
              <a:rPr lang="en-US" sz="900" dirty="0">
                <a:solidFill>
                  <a:schemeClr val="bg1"/>
                </a:solidFill>
              </a:rPr>
              <a:t>Partner meetings</a:t>
            </a:r>
          </a:p>
          <a:p>
            <a:pPr marL="230188" lvl="0" indent="-112713">
              <a:spcBef>
                <a:spcPts val="400"/>
              </a:spcBef>
              <a:buFont typeface="Arial" panose="020B0604020202020204" pitchFamily="34" charset="0"/>
              <a:buChar char="•"/>
            </a:pPr>
            <a:r>
              <a:rPr lang="en-US" sz="900" dirty="0">
                <a:solidFill>
                  <a:schemeClr val="bg1"/>
                </a:solidFill>
              </a:rPr>
              <a:t>Conferences</a:t>
            </a:r>
          </a:p>
          <a:p>
            <a:pPr marL="230188" lvl="0" indent="-112713">
              <a:spcBef>
                <a:spcPts val="400"/>
              </a:spcBef>
              <a:buFont typeface="Arial" panose="020B0604020202020204" pitchFamily="34" charset="0"/>
              <a:buChar char="•"/>
            </a:pPr>
            <a:r>
              <a:rPr lang="en-US" sz="900" dirty="0">
                <a:solidFill>
                  <a:schemeClr val="bg1"/>
                </a:solidFill>
              </a:rPr>
              <a:t>Roundtables</a:t>
            </a:r>
          </a:p>
          <a:p>
            <a:pPr marL="230188" lvl="0" indent="-112713">
              <a:spcBef>
                <a:spcPts val="400"/>
              </a:spcBef>
              <a:buFont typeface="Arial" panose="020B0604020202020204" pitchFamily="34" charset="0"/>
              <a:buChar char="•"/>
            </a:pPr>
            <a:r>
              <a:rPr lang="en-US" sz="900" dirty="0" err="1">
                <a:solidFill>
                  <a:schemeClr val="bg1"/>
                </a:solidFill>
              </a:rPr>
              <a:t>Onsites</a:t>
            </a:r>
            <a:endParaRPr lang="en-US" sz="900" dirty="0">
              <a:solidFill>
                <a:schemeClr val="bg1"/>
              </a:solidFill>
            </a:endParaRPr>
          </a:p>
          <a:p>
            <a:pPr marL="230188" marR="0" lvl="0" indent="-112713" algn="l" defTabSz="537667" rtl="0" eaLnBrk="1" fontAlgn="auto" latinLnBrk="0" hangingPunct="1">
              <a:lnSpc>
                <a:spcPct val="100000"/>
              </a:lnSpc>
              <a:spcBef>
                <a:spcPts val="400"/>
              </a:spcBef>
              <a:spcAft>
                <a:spcPts val="0"/>
              </a:spcAft>
              <a:buClrTx/>
              <a:buSzTx/>
              <a:buFont typeface="Arial" panose="020B0604020202020204" pitchFamily="34" charset="0"/>
              <a:buChar char="•"/>
              <a:tabLst/>
              <a:defRPr/>
            </a:pPr>
            <a:r>
              <a:rPr lang="en-US" sz="900" dirty="0" err="1">
                <a:solidFill>
                  <a:schemeClr val="bg1"/>
                </a:solidFill>
              </a:rPr>
              <a:t>Webconferences</a:t>
            </a:r>
            <a:endParaRPr lang="en-US" sz="900" dirty="0">
              <a:solidFill>
                <a:schemeClr val="bg1"/>
              </a:solidFill>
            </a:endParaRPr>
          </a:p>
          <a:p>
            <a:pPr marL="230188" marR="0" lvl="0" indent="-112713" algn="l" defTabSz="537667" rtl="0" eaLnBrk="1" fontAlgn="auto" latinLnBrk="0" hangingPunct="1">
              <a:lnSpc>
                <a:spcPct val="100000"/>
              </a:lnSpc>
              <a:spcBef>
                <a:spcPts val="400"/>
              </a:spcBef>
              <a:spcAft>
                <a:spcPts val="0"/>
              </a:spcAft>
              <a:buClrTx/>
              <a:buSzTx/>
              <a:buFont typeface="Arial" panose="020B0604020202020204" pitchFamily="34" charset="0"/>
              <a:buChar char="•"/>
              <a:tabLst/>
              <a:defRPr/>
            </a:pPr>
            <a:r>
              <a:rPr lang="en-US" sz="900" dirty="0">
                <a:solidFill>
                  <a:schemeClr val="bg1"/>
                </a:solidFill>
              </a:rPr>
              <a:t>Internal meetings</a:t>
            </a:r>
          </a:p>
        </p:txBody>
      </p:sp>
      <p:sp>
        <p:nvSpPr>
          <p:cNvPr id="16" name="Save time">
            <a:extLst>
              <a:ext uri="{FF2B5EF4-FFF2-40B4-BE49-F238E27FC236}">
                <a16:creationId xmlns:a16="http://schemas.microsoft.com/office/drawing/2014/main" id="{92AE8C63-C3D4-4756-87F1-4405CF812B58}"/>
              </a:ext>
            </a:extLst>
          </p:cNvPr>
          <p:cNvSpPr txBox="1"/>
          <p:nvPr userDrawn="1"/>
        </p:nvSpPr>
        <p:spPr bwMode="gray">
          <a:xfrm>
            <a:off x="3071417" y="3206167"/>
            <a:ext cx="2916521" cy="1354217"/>
          </a:xfrm>
          <a:prstGeom prst="rect">
            <a:avLst/>
          </a:prstGeom>
          <a:noFill/>
        </p:spPr>
        <p:txBody>
          <a:bodyPr wrap="square" lIns="0" tIns="0" rIns="0" bIns="0" rtlCol="0">
            <a:spAutoFit/>
          </a:bodyPr>
          <a:lstStyle/>
          <a:p>
            <a:pPr marL="0" indent="0" algn="l">
              <a:spcBef>
                <a:spcPts val="900"/>
              </a:spcBef>
              <a:buFont typeface="Arial" panose="020B0604020202020204" pitchFamily="34" charset="0"/>
              <a:buNone/>
            </a:pPr>
            <a:r>
              <a:rPr lang="en-US" sz="1400" b="1" dirty="0">
                <a:solidFill>
                  <a:schemeClr val="bg1"/>
                </a:solidFill>
              </a:rPr>
              <a:t>SAVE TIME: </a:t>
            </a:r>
            <a:r>
              <a:rPr lang="en-US" sz="1400" b="0" dirty="0">
                <a:solidFill>
                  <a:schemeClr val="bg1"/>
                </a:solidFill>
              </a:rPr>
              <a:t>Use the Graphic and Layout Guide (GLG)!</a:t>
            </a:r>
          </a:p>
          <a:p>
            <a:pPr marL="0" marR="0" lvl="0" indent="0" algn="l" defTabSz="537667" rtl="0" eaLnBrk="1" fontAlgn="auto" latinLnBrk="0" hangingPunct="1">
              <a:lnSpc>
                <a:spcPct val="100000"/>
              </a:lnSpc>
              <a:spcBef>
                <a:spcPts val="900"/>
              </a:spcBef>
              <a:spcAft>
                <a:spcPts val="0"/>
              </a:spcAft>
              <a:buClrTx/>
              <a:buSzTx/>
              <a:buFont typeface="Arial" panose="020B0604020202020204" pitchFamily="34" charset="0"/>
              <a:buNone/>
              <a:tabLst/>
              <a:defRPr/>
            </a:pPr>
            <a:r>
              <a:rPr kumimoji="0" lang="en-US" sz="900" b="0" i="0" u="none" strike="noStrike" kern="1200" cap="none" spc="0" normalizeH="0" baseline="0" noProof="0" dirty="0">
                <a:ln>
                  <a:noFill/>
                </a:ln>
                <a:solidFill>
                  <a:srgbClr val="FFFFFF"/>
                </a:solidFill>
                <a:effectLst/>
                <a:uLnTx/>
                <a:uFillTx/>
                <a:latin typeface="+mn-lt"/>
                <a:ea typeface="+mn-ea"/>
                <a:cs typeface="+mn-cs"/>
              </a:rPr>
              <a:t>Never design from scratch again. Find hundreds of pre-formatted graphics and full layouts to copy into your file and edit as needed. </a:t>
            </a:r>
          </a:p>
          <a:p>
            <a:pPr marL="0" marR="0" lvl="0" indent="0" algn="l" defTabSz="537667" rtl="0" eaLnBrk="1" fontAlgn="auto" latinLnBrk="0" hangingPunct="1">
              <a:lnSpc>
                <a:spcPct val="100000"/>
              </a:lnSpc>
              <a:spcBef>
                <a:spcPts val="900"/>
              </a:spcBef>
              <a:spcAft>
                <a:spcPts val="0"/>
              </a:spcAft>
              <a:buClrTx/>
              <a:buSzTx/>
              <a:buFont typeface="Arial" panose="020B0604020202020204" pitchFamily="34" charset="0"/>
              <a:buNone/>
              <a:tabLst/>
              <a:defRPr/>
            </a:pPr>
            <a:r>
              <a:rPr kumimoji="0" lang="en-US" sz="900" b="1" i="0" u="none" strike="noStrike" kern="1200" cap="none" spc="0" normalizeH="0" baseline="0" noProof="0" dirty="0">
                <a:ln>
                  <a:noFill/>
                </a:ln>
                <a:solidFill>
                  <a:srgbClr val="FFFFFF"/>
                </a:solidFill>
                <a:effectLst/>
                <a:uLnTx/>
                <a:uFillTx/>
                <a:latin typeface="+mn-lt"/>
                <a:ea typeface="+mn-ea"/>
                <a:cs typeface="+mn-cs"/>
              </a:rPr>
              <a:t>GLG Location:</a:t>
            </a:r>
            <a:r>
              <a:rPr kumimoji="0" lang="en-US" sz="900" b="0" i="0" u="none" strike="noStrike" kern="1200" cap="none" spc="0" normalizeH="0" baseline="0" noProof="0" dirty="0">
                <a:ln>
                  <a:noFill/>
                </a:ln>
                <a:solidFill>
                  <a:srgbClr val="FFFFFF"/>
                </a:solidFill>
                <a:effectLst/>
                <a:uLnTx/>
                <a:uFillTx/>
                <a:latin typeface="+mn-lt"/>
                <a:ea typeface="+mn-ea"/>
                <a:cs typeface="+mn-cs"/>
              </a:rPr>
              <a:t> eab.box.com/v/EAB-Branding-Templates-Imagery</a:t>
            </a:r>
          </a:p>
        </p:txBody>
      </p:sp>
      <p:sp>
        <p:nvSpPr>
          <p:cNvPr id="20" name="Print format">
            <a:extLst>
              <a:ext uri="{FF2B5EF4-FFF2-40B4-BE49-F238E27FC236}">
                <a16:creationId xmlns:a16="http://schemas.microsoft.com/office/drawing/2014/main" id="{24BE4AAC-BCCD-44CB-9775-0229A35C4384}"/>
              </a:ext>
              <a:ext uri="{C183D7F6-B498-43B3-948B-1728B52AA6E4}">
                <adec:decorative xmlns:adec="http://schemas.microsoft.com/office/drawing/2017/decorative" val="0"/>
              </a:ext>
            </a:extLst>
          </p:cNvPr>
          <p:cNvSpPr txBox="1"/>
          <p:nvPr userDrawn="1"/>
        </p:nvSpPr>
        <p:spPr bwMode="gray">
          <a:xfrm>
            <a:off x="6628099" y="2678441"/>
            <a:ext cx="1184525" cy="600164"/>
          </a:xfrm>
          <a:prstGeom prst="rect">
            <a:avLst/>
          </a:prstGeom>
          <a:noFill/>
        </p:spPr>
        <p:txBody>
          <a:bodyPr wrap="square" lIns="0" tIns="0" rIns="0" bIns="0" rtlCol="0">
            <a:spAutoFit/>
          </a:bodyPr>
          <a:lstStyle/>
          <a:p>
            <a:pPr marL="0" marR="0" lvl="0" indent="0" algn="l" defTabSz="537667" rtl="0" eaLnBrk="1" fontAlgn="auto" latinLnBrk="0" hangingPunct="1">
              <a:lnSpc>
                <a:spcPct val="100000"/>
              </a:lnSpc>
              <a:spcBef>
                <a:spcPts val="0"/>
              </a:spcBef>
              <a:spcAft>
                <a:spcPts val="0"/>
              </a:spcAft>
              <a:buClrTx/>
              <a:buSzTx/>
              <a:buFont typeface="Arial" pitchFamily="34" charset="0"/>
              <a:buNone/>
              <a:tabLst/>
              <a:defRPr/>
            </a:pPr>
            <a:r>
              <a:rPr kumimoji="0" lang="en-US" sz="1200" b="1" i="0" u="none" strike="noStrike" kern="1200" cap="none" spc="0" normalizeH="0" baseline="0" noProof="0" dirty="0">
                <a:ln>
                  <a:noFill/>
                </a:ln>
                <a:solidFill>
                  <a:srgbClr val="009900"/>
                </a:solidFill>
                <a:effectLst/>
                <a:uLnTx/>
                <a:uFillTx/>
                <a:latin typeface="Arial" panose="020B0604020202020204" pitchFamily="34" charset="0"/>
                <a:ea typeface="+mn-ea"/>
                <a:cs typeface="Arial" panose="020B0604020202020204" pitchFamily="34" charset="0"/>
              </a:rPr>
              <a:t>Print format:</a:t>
            </a:r>
          </a:p>
          <a:p>
            <a:pPr marL="0" marR="0" lvl="0" indent="0" algn="l" defTabSz="537667" rtl="0" eaLnBrk="1" fontAlgn="auto" latinLnBrk="0" hangingPunct="1">
              <a:lnSpc>
                <a:spcPct val="100000"/>
              </a:lnSpc>
              <a:spcBef>
                <a:spcPts val="0"/>
              </a:spcBef>
              <a:spcAft>
                <a:spcPts val="0"/>
              </a:spcAft>
              <a:buClrTx/>
              <a:buSzTx/>
              <a:buFont typeface="Arial" pitchFamily="34" charset="0"/>
              <a:buNone/>
              <a:tabLst/>
              <a:defRPr/>
            </a:pPr>
            <a:r>
              <a:rPr kumimoji="0" lang="en-US" sz="900" b="0" i="0" u="none" strike="noStrike" kern="1200" cap="none" spc="0" normalizeH="0" baseline="0" noProof="0" dirty="0">
                <a:ln>
                  <a:noFill/>
                </a:ln>
                <a:solidFill>
                  <a:srgbClr val="009900"/>
                </a:solidFill>
                <a:effectLst/>
                <a:uLnTx/>
                <a:uFillTx/>
                <a:latin typeface="Arial" panose="020B0604020202020204" pitchFamily="34" charset="0"/>
                <a:ea typeface="+mn-ea"/>
                <a:cs typeface="Arial" panose="020B0604020202020204" pitchFamily="34" charset="0"/>
              </a:rPr>
              <a:t>These are 7"x5.25" and print two per page in portrait orientation.</a:t>
            </a:r>
          </a:p>
        </p:txBody>
      </p:sp>
      <p:sp>
        <p:nvSpPr>
          <p:cNvPr id="12" name="Need help"/>
          <p:cNvSpPr txBox="1">
            <a:spLocks/>
          </p:cNvSpPr>
          <p:nvPr userDrawn="1"/>
        </p:nvSpPr>
        <p:spPr bwMode="gray">
          <a:xfrm>
            <a:off x="277813" y="4272093"/>
            <a:ext cx="2321952" cy="276999"/>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lgn="l">
              <a:spcBef>
                <a:spcPts val="2400"/>
              </a:spcBef>
              <a:buNone/>
            </a:pPr>
            <a:r>
              <a:rPr lang="en-US" sz="900" b="1" dirty="0">
                <a:solidFill>
                  <a:schemeClr val="bg1"/>
                </a:solidFill>
              </a:rPr>
              <a:t>Need help or 16:9 format? </a:t>
            </a:r>
            <a:br>
              <a:rPr lang="en-US" sz="900" b="1" dirty="0">
                <a:solidFill>
                  <a:schemeClr val="bg1"/>
                </a:solidFill>
              </a:rPr>
            </a:br>
            <a:r>
              <a:rPr lang="en-US" sz="900" b="0" dirty="0">
                <a:solidFill>
                  <a:schemeClr val="bg1"/>
                </a:solidFill>
              </a:rPr>
              <a:t>Email DSS-Requests@eab.com</a:t>
            </a:r>
          </a:p>
        </p:txBody>
      </p:sp>
    </p:spTree>
    <p:custDataLst>
      <p:tags r:id="rId1"/>
    </p:custDataLst>
    <p:extLst>
      <p:ext uri="{BB962C8B-B14F-4D97-AF65-F5344CB8AC3E}">
        <p14:creationId xmlns:p14="http://schemas.microsoft.com/office/powerpoint/2010/main" val="4133591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tes">
    <p:bg bwMode="gray">
      <p:bgRef idx="1001">
        <a:schemeClr val="bg1"/>
      </p:bgRef>
    </p:bg>
    <p:spTree>
      <p:nvGrpSpPr>
        <p:cNvPr id="1" name=""/>
        <p:cNvGrpSpPr/>
        <p:nvPr/>
      </p:nvGrpSpPr>
      <p:grpSpPr>
        <a:xfrm>
          <a:off x="0" y="0"/>
          <a:ext cx="0" cy="0"/>
          <a:chOff x="0" y="0"/>
          <a:chExt cx="0" cy="0"/>
        </a:xfrm>
      </p:grpSpPr>
      <p:sp>
        <p:nvSpPr>
          <p:cNvPr id="4" name="Header box - decorative">
            <a:extLst>
              <a:ext uri="{C183D7F6-B498-43B3-948B-1728B52AA6E4}">
                <adec:decorative xmlns:adec="http://schemas.microsoft.com/office/drawing/2017/decorative" val="1"/>
              </a:ext>
            </a:extLst>
          </p:cNvPr>
          <p:cNvSpPr/>
          <p:nvPr userDrawn="1"/>
        </p:nvSpPr>
        <p:spPr bwMode="gray">
          <a:xfrm>
            <a:off x="1" y="0"/>
            <a:ext cx="6400799" cy="601181"/>
          </a:xfrm>
          <a:prstGeom prst="rect">
            <a:avLst/>
          </a:prstGeom>
          <a:solidFill>
            <a:schemeClr val="accent5"/>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3" name="Building - decorative">
            <a:extLst>
              <a:ext uri="{FF2B5EF4-FFF2-40B4-BE49-F238E27FC236}">
                <a16:creationId xmlns:a16="http://schemas.microsoft.com/office/drawing/2014/main" id="{E98A3F47-D0AA-4A50-999F-89B5C378AA38}"/>
              </a:ext>
            </a:extLst>
          </p:cNvPr>
          <p:cNvGrpSpPr/>
          <p:nvPr userDrawn="1"/>
        </p:nvGrpSpPr>
        <p:grpSpPr>
          <a:xfrm>
            <a:off x="5596490" y="0"/>
            <a:ext cx="750245" cy="601181"/>
            <a:chOff x="5596490" y="0"/>
            <a:chExt cx="750245" cy="601181"/>
          </a:xfrm>
          <a:solidFill>
            <a:schemeClr val="accent3"/>
          </a:solidFill>
        </p:grpSpPr>
        <p:sp>
          <p:nvSpPr>
            <p:cNvPr id="25" name="Building shape 1">
              <a:extLst>
                <a:ext uri="{C183D7F6-B498-43B3-948B-1728B52AA6E4}">
                  <adec:decorative xmlns:adec="http://schemas.microsoft.com/office/drawing/2017/decorative" val="1"/>
                </a:ext>
              </a:extLst>
            </p:cNvPr>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26" name="Building shape 2">
              <a:extLst>
                <a:ext uri="{C183D7F6-B498-43B3-948B-1728B52AA6E4}">
                  <adec:decorative xmlns:adec="http://schemas.microsoft.com/office/drawing/2017/decorative" val="1"/>
                </a:ext>
              </a:extLst>
            </p:cNvPr>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Building shape 3">
              <a:extLst>
                <a:ext uri="{C183D7F6-B498-43B3-948B-1728B52AA6E4}">
                  <adec:decorative xmlns:adec="http://schemas.microsoft.com/office/drawing/2017/decorative" val="1"/>
                </a:ext>
              </a:extLst>
            </p:cNvPr>
            <p:cNvSpPr>
              <a:spLocks noChangeArrowheads="1"/>
            </p:cNvSpPr>
            <p:nvPr/>
          </p:nvSpPr>
          <p:spPr bwMode="gray">
            <a:xfrm>
              <a:off x="5888334" y="469154"/>
              <a:ext cx="458401" cy="38446"/>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Building shape 4">
              <a:extLst>
                <a:ext uri="{C183D7F6-B498-43B3-948B-1728B52AA6E4}">
                  <adec:decorative xmlns:adec="http://schemas.microsoft.com/office/drawing/2017/decorative" val="1"/>
                </a:ext>
              </a:extLst>
            </p:cNvPr>
            <p:cNvSpPr>
              <a:spLocks noChangeArrowheads="1"/>
            </p:cNvSpPr>
            <p:nvPr/>
          </p:nvSpPr>
          <p:spPr bwMode="gray">
            <a:xfrm>
              <a:off x="6163373"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Building shape 5">
              <a:extLst>
                <a:ext uri="{C183D7F6-B498-43B3-948B-1728B52AA6E4}">
                  <adec:decorative xmlns:adec="http://schemas.microsoft.com/office/drawing/2017/decorative" val="1"/>
                </a:ext>
              </a:extLst>
            </p:cNvPr>
            <p:cNvSpPr>
              <a:spLocks noChangeArrowheads="1"/>
            </p:cNvSpPr>
            <p:nvPr/>
          </p:nvSpPr>
          <p:spPr bwMode="gray">
            <a:xfrm>
              <a:off x="6027332" y="247346"/>
              <a:ext cx="44362"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Building  shape 6">
              <a:extLst>
                <a:ext uri="{C183D7F6-B498-43B3-948B-1728B52AA6E4}">
                  <adec:decorative xmlns:adec="http://schemas.microsoft.com/office/drawing/2017/decorative" val="1"/>
                </a:ext>
              </a:extLst>
            </p:cNvPr>
            <p:cNvSpPr>
              <a:spLocks noChangeArrowheads="1"/>
            </p:cNvSpPr>
            <p:nvPr/>
          </p:nvSpPr>
          <p:spPr bwMode="gray">
            <a:xfrm>
              <a:off x="5888334"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Building  shape 7">
              <a:extLst>
                <a:ext uri="{C183D7F6-B498-43B3-948B-1728B52AA6E4}">
                  <adec:decorative xmlns:adec="http://schemas.microsoft.com/office/drawing/2017/decorative" val="1"/>
                </a:ext>
              </a:extLst>
            </p:cNvPr>
            <p:cNvSpPr>
              <a:spLocks noChangeArrowheads="1"/>
            </p:cNvSpPr>
            <p:nvPr/>
          </p:nvSpPr>
          <p:spPr bwMode="gray">
            <a:xfrm>
              <a:off x="6299415"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Building shape 8">
              <a:extLst>
                <a:ext uri="{FF2B5EF4-FFF2-40B4-BE49-F238E27FC236}">
                  <a16:creationId xmlns:a16="http://schemas.microsoft.com/office/drawing/2014/main" id="{C39D9FE8-6D0D-4828-94A3-02C7F83F2FED}"/>
                </a:ext>
              </a:extLst>
            </p:cNvPr>
            <p:cNvSpPr/>
            <p:nvPr userDrawn="1"/>
          </p:nvSpPr>
          <p:spPr bwMode="gray">
            <a:xfrm>
              <a:off x="5596490" y="0"/>
              <a:ext cx="202217" cy="601181"/>
            </a:xfrm>
            <a:custGeom>
              <a:avLst/>
              <a:gdLst>
                <a:gd name="connsiteX0" fmla="*/ 65744 w 202217"/>
                <a:gd name="connsiteY0" fmla="*/ 0 h 601181"/>
                <a:gd name="connsiteX1" fmla="*/ 109746 w 202217"/>
                <a:gd name="connsiteY1" fmla="*/ 0 h 601181"/>
                <a:gd name="connsiteX2" fmla="*/ 74734 w 202217"/>
                <a:gd name="connsiteY2" fmla="*/ 65770 h 601181"/>
                <a:gd name="connsiteX3" fmla="*/ 181051 w 202217"/>
                <a:gd name="connsiteY3" fmla="*/ 584089 h 601181"/>
                <a:gd name="connsiteX4" fmla="*/ 202217 w 202217"/>
                <a:gd name="connsiteY4" fmla="*/ 601181 h 601181"/>
                <a:gd name="connsiteX5" fmla="*/ 144931 w 202217"/>
                <a:gd name="connsiteY5" fmla="*/ 601181 h 601181"/>
                <a:gd name="connsiteX6" fmla="*/ 89496 w 202217"/>
                <a:gd name="connsiteY6" fmla="*/ 534792 h 601181"/>
                <a:gd name="connsiteX7" fmla="*/ 0 w 202217"/>
                <a:gd name="connsiteY7" fmla="*/ 245795 h 601181"/>
                <a:gd name="connsiteX8" fmla="*/ 41191 w 202217"/>
                <a:gd name="connsiteY8" fmla="*/ 44657 h 60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217" h="601181">
                  <a:moveTo>
                    <a:pt x="65744" y="0"/>
                  </a:moveTo>
                  <a:lnTo>
                    <a:pt x="109746" y="0"/>
                  </a:lnTo>
                  <a:lnTo>
                    <a:pt x="74734" y="65770"/>
                  </a:lnTo>
                  <a:cubicBezTo>
                    <a:pt x="3855" y="238543"/>
                    <a:pt x="39295" y="443953"/>
                    <a:pt x="181051" y="584089"/>
                  </a:cubicBezTo>
                  <a:lnTo>
                    <a:pt x="202217" y="601181"/>
                  </a:lnTo>
                  <a:lnTo>
                    <a:pt x="144931" y="601181"/>
                  </a:lnTo>
                  <a:lnTo>
                    <a:pt x="89496" y="534792"/>
                  </a:lnTo>
                  <a:cubicBezTo>
                    <a:pt x="33015" y="452220"/>
                    <a:pt x="0" y="352741"/>
                    <a:pt x="0" y="245795"/>
                  </a:cubicBezTo>
                  <a:cubicBezTo>
                    <a:pt x="0" y="174498"/>
                    <a:pt x="14673" y="106520"/>
                    <a:pt x="41191" y="44657"/>
                  </a:cubicBezTo>
                  <a:close/>
                </a:path>
              </a:pathLst>
            </a:custGeom>
            <a:grp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537667" rtl="0" eaLnBrk="1" latinLnBrk="0" hangingPunct="1">
                <a:defRPr sz="1058" kern="1200">
                  <a:solidFill>
                    <a:schemeClr val="tx1"/>
                  </a:solidFill>
                  <a:latin typeface="+mn-lt"/>
                  <a:ea typeface="+mn-ea"/>
                  <a:cs typeface="+mn-cs"/>
                </a:defRPr>
              </a:lvl1pPr>
              <a:lvl2pPr marL="268834" algn="l" defTabSz="537667" rtl="0" eaLnBrk="1" latinLnBrk="0" hangingPunct="1">
                <a:defRPr sz="1058" kern="1200">
                  <a:solidFill>
                    <a:schemeClr val="tx1"/>
                  </a:solidFill>
                  <a:latin typeface="+mn-lt"/>
                  <a:ea typeface="+mn-ea"/>
                  <a:cs typeface="+mn-cs"/>
                </a:defRPr>
              </a:lvl2pPr>
              <a:lvl3pPr marL="537667" algn="l" defTabSz="537667" rtl="0" eaLnBrk="1" latinLnBrk="0" hangingPunct="1">
                <a:defRPr sz="1058" kern="1200">
                  <a:solidFill>
                    <a:schemeClr val="tx1"/>
                  </a:solidFill>
                  <a:latin typeface="+mn-lt"/>
                  <a:ea typeface="+mn-ea"/>
                  <a:cs typeface="+mn-cs"/>
                </a:defRPr>
              </a:lvl3pPr>
              <a:lvl4pPr marL="806501" algn="l" defTabSz="537667" rtl="0" eaLnBrk="1" latinLnBrk="0" hangingPunct="1">
                <a:defRPr sz="1058" kern="1200">
                  <a:solidFill>
                    <a:schemeClr val="tx1"/>
                  </a:solidFill>
                  <a:latin typeface="+mn-lt"/>
                  <a:ea typeface="+mn-ea"/>
                  <a:cs typeface="+mn-cs"/>
                </a:defRPr>
              </a:lvl4pPr>
              <a:lvl5pPr marL="1075334" algn="l" defTabSz="537667" rtl="0" eaLnBrk="1" latinLnBrk="0" hangingPunct="1">
                <a:defRPr sz="1058" kern="1200">
                  <a:solidFill>
                    <a:schemeClr val="tx1"/>
                  </a:solidFill>
                  <a:latin typeface="+mn-lt"/>
                  <a:ea typeface="+mn-ea"/>
                  <a:cs typeface="+mn-cs"/>
                </a:defRPr>
              </a:lvl5pPr>
              <a:lvl6pPr marL="1344168" algn="l" defTabSz="537667" rtl="0" eaLnBrk="1" latinLnBrk="0" hangingPunct="1">
                <a:defRPr sz="1058" kern="1200">
                  <a:solidFill>
                    <a:schemeClr val="tx1"/>
                  </a:solidFill>
                  <a:latin typeface="+mn-lt"/>
                  <a:ea typeface="+mn-ea"/>
                  <a:cs typeface="+mn-cs"/>
                </a:defRPr>
              </a:lvl6pPr>
              <a:lvl7pPr marL="1613002" algn="l" defTabSz="537667" rtl="0" eaLnBrk="1" latinLnBrk="0" hangingPunct="1">
                <a:defRPr sz="1058" kern="1200">
                  <a:solidFill>
                    <a:schemeClr val="tx1"/>
                  </a:solidFill>
                  <a:latin typeface="+mn-lt"/>
                  <a:ea typeface="+mn-ea"/>
                  <a:cs typeface="+mn-cs"/>
                </a:defRPr>
              </a:lvl7pPr>
              <a:lvl8pPr marL="1881835" algn="l" defTabSz="537667" rtl="0" eaLnBrk="1" latinLnBrk="0" hangingPunct="1">
                <a:defRPr sz="1058" kern="1200">
                  <a:solidFill>
                    <a:schemeClr val="tx1"/>
                  </a:solidFill>
                  <a:latin typeface="+mn-lt"/>
                  <a:ea typeface="+mn-ea"/>
                  <a:cs typeface="+mn-cs"/>
                </a:defRPr>
              </a:lvl8pPr>
              <a:lvl9pPr marL="2150669" algn="l" defTabSz="537667" rtl="0" eaLnBrk="1" latinLnBrk="0" hangingPunct="1">
                <a:defRPr sz="1058" kern="1200">
                  <a:solidFill>
                    <a:schemeClr val="tx1"/>
                  </a:solidFill>
                  <a:latin typeface="+mn-lt"/>
                  <a:ea typeface="+mn-ea"/>
                  <a:cs typeface="+mn-cs"/>
                </a:defRPr>
              </a:lvl9pPr>
            </a:lstStyle>
            <a:p>
              <a:pPr algn="ctr"/>
              <a:endParaRPr lang="en-US" sz="1000" dirty="0"/>
            </a:p>
          </p:txBody>
        </p:sp>
      </p:grpSp>
      <p:cxnSp>
        <p:nvCxnSpPr>
          <p:cNvPr id="14" name="Header line - decorative">
            <a:extLst>
              <a:ext uri="{C183D7F6-B498-43B3-948B-1728B52AA6E4}">
                <adec:decorative xmlns:adec="http://schemas.microsoft.com/office/drawing/2017/decorative" val="1"/>
              </a:ext>
            </a:extLst>
          </p:cNvPr>
          <p:cNvCxnSpPr/>
          <p:nvPr userDrawn="1"/>
        </p:nvCxnSpPr>
        <p:spPr bwMode="gray">
          <a:xfrm>
            <a:off x="0" y="601181"/>
            <a:ext cx="6400800" cy="0"/>
          </a:xfrm>
          <a:prstGeom prst="line">
            <a:avLst/>
          </a:prstGeom>
          <a:noFill/>
          <a:ln w="28575" cap="flat" cmpd="sng" algn="ctr">
            <a:solidFill>
              <a:schemeClr val="accent2"/>
            </a:solidFill>
            <a:prstDash val="solid"/>
            <a:miter lim="800000"/>
          </a:ln>
          <a:effectLst/>
        </p:spPr>
      </p:cxnSp>
      <p:sp>
        <p:nvSpPr>
          <p:cNvPr id="43" name="Slide title - decorative">
            <a:extLst>
              <a:ext uri="{C183D7F6-B498-43B3-948B-1728B52AA6E4}">
                <adec:decorative xmlns:adec="http://schemas.microsoft.com/office/drawing/2017/decorative" val="1"/>
              </a:ext>
            </a:extLst>
          </p:cNvPr>
          <p:cNvSpPr txBox="1">
            <a:spLocks/>
          </p:cNvSpPr>
          <p:nvPr userDrawn="1"/>
        </p:nvSpPr>
        <p:spPr bwMode="gray">
          <a:xfrm>
            <a:off x="283818" y="309824"/>
            <a:ext cx="772685" cy="256480"/>
          </a:xfrm>
          <a:prstGeom prst="rect">
            <a:avLst/>
          </a:prstGeom>
        </p:spPr>
        <p:txBody>
          <a:bodyPr wrap="square" lIns="0" tIns="0" rIns="0" bIns="0" anchor="b" anchorCtr="0">
            <a:spAutoFit/>
          </a:bodyPr>
          <a:lstStyle>
            <a:lvl1pPr algn="l" defTabSz="640080" rtl="0" eaLnBrk="1" latinLnBrk="0" hangingPunct="1">
              <a:lnSpc>
                <a:spcPct val="90000"/>
              </a:lnSpc>
              <a:spcBef>
                <a:spcPct val="0"/>
              </a:spcBef>
              <a:buNone/>
              <a:defRPr sz="1800" b="0" kern="1200" spc="40" baseline="0">
                <a:solidFill>
                  <a:schemeClr val="tx1"/>
                </a:solidFill>
                <a:latin typeface="+mj-lt"/>
                <a:ea typeface="+mj-ea"/>
                <a:cs typeface="+mj-cs"/>
              </a:defRPr>
            </a:lvl1pPr>
          </a:lstStyle>
          <a:p>
            <a:pPr>
              <a:lnSpc>
                <a:spcPct val="90000"/>
              </a:lnSpc>
            </a:pPr>
            <a:r>
              <a:rPr lang="en-US" spc="50" baseline="0" dirty="0">
                <a:solidFill>
                  <a:schemeClr val="bg1"/>
                </a:solidFill>
              </a:rPr>
              <a:t>Notes:</a:t>
            </a:r>
          </a:p>
        </p:txBody>
      </p:sp>
      <p:grpSp>
        <p:nvGrpSpPr>
          <p:cNvPr id="2" name="Lines - decorative">
            <a:extLst>
              <a:ext uri="{FF2B5EF4-FFF2-40B4-BE49-F238E27FC236}">
                <a16:creationId xmlns:a16="http://schemas.microsoft.com/office/drawing/2014/main" id="{1977C173-1D74-414D-8E34-E30AFCCD0CD0}"/>
              </a:ext>
              <a:ext uri="{C183D7F6-B498-43B3-948B-1728B52AA6E4}">
                <adec:decorative xmlns:adec="http://schemas.microsoft.com/office/drawing/2017/decorative" val="1"/>
              </a:ext>
            </a:extLst>
          </p:cNvPr>
          <p:cNvGrpSpPr/>
          <p:nvPr userDrawn="1"/>
        </p:nvGrpSpPr>
        <p:grpSpPr>
          <a:xfrm>
            <a:off x="283818" y="1110912"/>
            <a:ext cx="5845520" cy="3286517"/>
            <a:chOff x="283818" y="1110912"/>
            <a:chExt cx="5845520" cy="3286517"/>
          </a:xfrm>
        </p:grpSpPr>
        <p:cxnSp>
          <p:nvCxnSpPr>
            <p:cNvPr id="34" name="Line 2">
              <a:extLst>
                <a:ext uri="{C183D7F6-B498-43B3-948B-1728B52AA6E4}">
                  <adec:decorative xmlns:adec="http://schemas.microsoft.com/office/drawing/2017/decorative" val="1"/>
                </a:ext>
              </a:extLst>
            </p:cNvPr>
            <p:cNvCxnSpPr/>
            <p:nvPr userDrawn="1"/>
          </p:nvCxnSpPr>
          <p:spPr bwMode="gray">
            <a:xfrm>
              <a:off x="283818" y="1110912"/>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6" name="Line 3">
              <a:extLst>
                <a:ext uri="{C183D7F6-B498-43B3-948B-1728B52AA6E4}">
                  <adec:decorative xmlns:adec="http://schemas.microsoft.com/office/drawing/2017/decorative" val="1"/>
                </a:ext>
              </a:extLst>
            </p:cNvPr>
            <p:cNvCxnSpPr/>
            <p:nvPr userDrawn="1"/>
          </p:nvCxnSpPr>
          <p:spPr bwMode="gray">
            <a:xfrm>
              <a:off x="283818" y="1476081"/>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7" name="Line 4">
              <a:extLst>
                <a:ext uri="{C183D7F6-B498-43B3-948B-1728B52AA6E4}">
                  <adec:decorative xmlns:adec="http://schemas.microsoft.com/office/drawing/2017/decorative" val="1"/>
                </a:ext>
              </a:extLst>
            </p:cNvPr>
            <p:cNvCxnSpPr/>
            <p:nvPr userDrawn="1"/>
          </p:nvCxnSpPr>
          <p:spPr bwMode="gray">
            <a:xfrm>
              <a:off x="283818" y="1841250"/>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8" name="Line 5">
              <a:extLst>
                <a:ext uri="{C183D7F6-B498-43B3-948B-1728B52AA6E4}">
                  <adec:decorative xmlns:adec="http://schemas.microsoft.com/office/drawing/2017/decorative" val="1"/>
                </a:ext>
              </a:extLst>
            </p:cNvPr>
            <p:cNvCxnSpPr/>
            <p:nvPr userDrawn="1"/>
          </p:nvCxnSpPr>
          <p:spPr bwMode="gray">
            <a:xfrm>
              <a:off x="283818" y="2206419"/>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9" name="Line 6">
              <a:extLst>
                <a:ext uri="{C183D7F6-B498-43B3-948B-1728B52AA6E4}">
                  <adec:decorative xmlns:adec="http://schemas.microsoft.com/office/drawing/2017/decorative" val="1"/>
                </a:ext>
              </a:extLst>
            </p:cNvPr>
            <p:cNvCxnSpPr/>
            <p:nvPr userDrawn="1"/>
          </p:nvCxnSpPr>
          <p:spPr bwMode="gray">
            <a:xfrm>
              <a:off x="283818" y="2571588"/>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0" name="Line 7">
              <a:extLst>
                <a:ext uri="{C183D7F6-B498-43B3-948B-1728B52AA6E4}">
                  <adec:decorative xmlns:adec="http://schemas.microsoft.com/office/drawing/2017/decorative" val="1"/>
                </a:ext>
              </a:extLst>
            </p:cNvPr>
            <p:cNvCxnSpPr/>
            <p:nvPr userDrawn="1"/>
          </p:nvCxnSpPr>
          <p:spPr bwMode="gray">
            <a:xfrm>
              <a:off x="283818" y="2936757"/>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1" name="Line 8">
              <a:extLst>
                <a:ext uri="{C183D7F6-B498-43B3-948B-1728B52AA6E4}">
                  <adec:decorative xmlns:adec="http://schemas.microsoft.com/office/drawing/2017/decorative" val="1"/>
                </a:ext>
              </a:extLst>
            </p:cNvPr>
            <p:cNvCxnSpPr/>
            <p:nvPr userDrawn="1"/>
          </p:nvCxnSpPr>
          <p:spPr bwMode="gray">
            <a:xfrm>
              <a:off x="283818" y="3301926"/>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2" name="Line 9">
              <a:extLst>
                <a:ext uri="{C183D7F6-B498-43B3-948B-1728B52AA6E4}">
                  <adec:decorative xmlns:adec="http://schemas.microsoft.com/office/drawing/2017/decorative" val="1"/>
                </a:ext>
              </a:extLst>
            </p:cNvPr>
            <p:cNvCxnSpPr/>
            <p:nvPr userDrawn="1"/>
          </p:nvCxnSpPr>
          <p:spPr bwMode="gray">
            <a:xfrm>
              <a:off x="283818" y="3667095"/>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3" name="Line 10">
              <a:extLst>
                <a:ext uri="{C183D7F6-B498-43B3-948B-1728B52AA6E4}">
                  <adec:decorative xmlns:adec="http://schemas.microsoft.com/office/drawing/2017/decorative" val="1"/>
                </a:ext>
              </a:extLst>
            </p:cNvPr>
            <p:cNvCxnSpPr/>
            <p:nvPr userDrawn="1"/>
          </p:nvCxnSpPr>
          <p:spPr bwMode="gray">
            <a:xfrm>
              <a:off x="283818" y="4032264"/>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5" name="Line 11">
              <a:extLst>
                <a:ext uri="{C183D7F6-B498-43B3-948B-1728B52AA6E4}">
                  <adec:decorative xmlns:adec="http://schemas.microsoft.com/office/drawing/2017/decorative" val="1"/>
                </a:ext>
              </a:extLst>
            </p:cNvPr>
            <p:cNvCxnSpPr/>
            <p:nvPr userDrawn="1"/>
          </p:nvCxnSpPr>
          <p:spPr bwMode="gray">
            <a:xfrm>
              <a:off x="283818" y="4397429"/>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44" name="Slide number - decorative">
            <a:extLst>
              <a:ext uri="{C183D7F6-B498-43B3-948B-1728B52AA6E4}">
                <adec:decorative xmlns:adec="http://schemas.microsoft.com/office/drawing/2017/decorative" val="1"/>
              </a:ext>
            </a:extLst>
          </p:cNvPr>
          <p:cNvSpPr txBox="1"/>
          <p:nvPr userDrawn="1"/>
        </p:nvSpPr>
        <p:spPr bwMode="gray">
          <a:xfrm>
            <a:off x="6163373" y="444101"/>
            <a:ext cx="237427" cy="100027"/>
          </a:xfrm>
          <a:prstGeom prst="rect">
            <a:avLst/>
          </a:prstGeom>
          <a:solidFill>
            <a:schemeClr val="accent5"/>
          </a:solidFill>
        </p:spPr>
        <p:txBody>
          <a:bodyPr wrap="square" lIns="0" tIns="0"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1429620897"/>
      </p:ext>
    </p:extLst>
  </p:cSld>
  <p:clrMapOvr>
    <a:masterClrMapping/>
  </p:clrMapOvr>
  <p:extLst>
    <p:ext uri="{DCECCB84-F9BA-43D5-87BE-67443E8EF086}">
      <p15:sldGuideLst xmlns:p15="http://schemas.microsoft.com/office/powerpoint/2012/main">
        <p15:guide id="1" orient="horz" pos="6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ver Page: Top Slide">
    <p:spTree>
      <p:nvGrpSpPr>
        <p:cNvPr id="1" name=""/>
        <p:cNvGrpSpPr/>
        <p:nvPr/>
      </p:nvGrpSpPr>
      <p:grpSpPr>
        <a:xfrm>
          <a:off x="0" y="0"/>
          <a:ext cx="0" cy="0"/>
          <a:chOff x="0" y="0"/>
          <a:chExt cx="0" cy="0"/>
        </a:xfrm>
      </p:grpSpPr>
      <p:pic>
        <p:nvPicPr>
          <p:cNvPr id="6" name="EAB logo" descr="EAB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51303" y="379532"/>
            <a:ext cx="1685547" cy="734569"/>
          </a:xfrm>
          <a:prstGeom prst="rect">
            <a:avLst/>
          </a:prstGeom>
          <a:noFill/>
          <a:ln>
            <a:noFill/>
          </a:ln>
        </p:spPr>
      </p:pic>
      <p:sp>
        <p:nvSpPr>
          <p:cNvPr id="20" name="Document title"/>
          <p:cNvSpPr>
            <a:spLocks noGrp="1"/>
          </p:cNvSpPr>
          <p:nvPr>
            <p:ph type="title" hasCustomPrompt="1"/>
          </p:nvPr>
        </p:nvSpPr>
        <p:spPr bwMode="gray">
          <a:xfrm>
            <a:off x="371475" y="3279699"/>
            <a:ext cx="5029200" cy="830997"/>
          </a:xfrm>
          <a:prstGeom prst="rect">
            <a:avLst/>
          </a:prstGeom>
        </p:spPr>
        <p:txBody>
          <a:bodyPr lIns="0" tIns="0" rIns="0" bIns="0" anchor="b" anchorCtr="0">
            <a:spAutoFit/>
          </a:bodyPr>
          <a:lstStyle>
            <a:lvl1pPr>
              <a:lnSpc>
                <a:spcPct val="90000"/>
              </a:lnSpc>
              <a:defRPr sz="3000" b="0" spc="50" baseline="0">
                <a:solidFill>
                  <a:schemeClr val="tx1"/>
                </a:solidFill>
              </a:defRPr>
            </a:lvl1pPr>
          </a:lstStyle>
          <a:p>
            <a:r>
              <a:rPr lang="en-US" dirty="0"/>
              <a:t>Cover Title – Rockwell 30pt Regular, Title Case</a:t>
            </a:r>
          </a:p>
        </p:txBody>
      </p:sp>
      <p:sp>
        <p:nvSpPr>
          <p:cNvPr id="22" name="Document subtitle"/>
          <p:cNvSpPr>
            <a:spLocks noGrp="1"/>
          </p:cNvSpPr>
          <p:nvPr>
            <p:ph type="body" sz="quarter" idx="16" hasCustomPrompt="1"/>
          </p:nvPr>
        </p:nvSpPr>
        <p:spPr bwMode="gray">
          <a:xfrm>
            <a:off x="371475" y="4349834"/>
            <a:ext cx="5029200" cy="215444"/>
          </a:xfrm>
        </p:spPr>
        <p:txBody>
          <a:bodyPr/>
          <a:lstStyle>
            <a:lvl1pPr marL="0" indent="0">
              <a:spcBef>
                <a:spcPts val="0"/>
              </a:spcBef>
              <a:buNone/>
              <a:defRPr sz="1400" baseline="0">
                <a:solidFill>
                  <a:schemeClr val="tx1"/>
                </a:solidFill>
              </a:defRPr>
            </a:lvl1pPr>
            <a:lvl2pPr marL="114300" indent="0">
              <a:spcBef>
                <a:spcPts val="0"/>
              </a:spcBef>
              <a:buNone/>
              <a:defRPr sz="1400"/>
            </a:lvl2pPr>
            <a:lvl3pPr marL="228600" indent="0">
              <a:spcBef>
                <a:spcPts val="0"/>
              </a:spcBef>
              <a:buNone/>
              <a:defRPr sz="1400"/>
            </a:lvl3pPr>
            <a:lvl4pPr marL="342900" indent="0">
              <a:spcBef>
                <a:spcPts val="0"/>
              </a:spcBef>
              <a:buNone/>
              <a:defRPr sz="1400"/>
            </a:lvl4pPr>
            <a:lvl5pPr marL="457200" indent="0">
              <a:spcBef>
                <a:spcPts val="0"/>
              </a:spcBef>
              <a:buNone/>
              <a:defRPr sz="1400"/>
            </a:lvl5pPr>
          </a:lstStyle>
          <a:p>
            <a:pPr lvl="0"/>
            <a:r>
              <a:rPr lang="en-US" dirty="0"/>
              <a:t>Cover Subtitle – Verdana 14pt Regular, Title Case</a:t>
            </a:r>
          </a:p>
        </p:txBody>
      </p:sp>
    </p:spTree>
    <p:custDataLst>
      <p:tags r:id="rId1"/>
    </p:custDataLst>
    <p:extLst>
      <p:ext uri="{BB962C8B-B14F-4D97-AF65-F5344CB8AC3E}">
        <p14:creationId xmlns:p14="http://schemas.microsoft.com/office/powerpoint/2010/main" val="3485206770"/>
      </p:ext>
    </p:extLst>
  </p:cSld>
  <p:clrMapOvr>
    <a:masterClrMapping/>
  </p:clrMapOvr>
  <p:extLst>
    <p:ext uri="{DCECCB84-F9BA-43D5-87BE-67443E8EF086}">
      <p15:sldGuideLst xmlns:p15="http://schemas.microsoft.com/office/powerpoint/2012/main">
        <p15:guide id="1" pos="234" userDrawn="1">
          <p15:clr>
            <a:srgbClr val="FBAE40"/>
          </p15:clr>
        </p15:guide>
        <p15:guide id="2" orient="horz" pos="2591" userDrawn="1">
          <p15:clr>
            <a:srgbClr val="FBAE40"/>
          </p15:clr>
        </p15:guide>
        <p15:guide id="3" orient="horz" pos="273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ver Page: Bottom Slide">
    <p:spTree>
      <p:nvGrpSpPr>
        <p:cNvPr id="1" name=""/>
        <p:cNvGrpSpPr/>
        <p:nvPr/>
      </p:nvGrpSpPr>
      <p:grpSpPr>
        <a:xfrm>
          <a:off x="0" y="0"/>
          <a:ext cx="0" cy="0"/>
          <a:chOff x="0" y="0"/>
          <a:chExt cx="0" cy="0"/>
        </a:xfrm>
      </p:grpSpPr>
      <p:cxnSp>
        <p:nvCxnSpPr>
          <p:cNvPr id="5" name="Line - decorative">
            <a:extLst>
              <a:ext uri="{C183D7F6-B498-43B3-948B-1728B52AA6E4}">
                <adec:decorative xmlns:adec="http://schemas.microsoft.com/office/drawing/2017/decorative" val="1"/>
              </a:ext>
            </a:extLst>
          </p:cNvPr>
          <p:cNvCxnSpPr/>
          <p:nvPr userDrawn="1"/>
        </p:nvCxnSpPr>
        <p:spPr bwMode="gray">
          <a:xfrm>
            <a:off x="0" y="4097682"/>
            <a:ext cx="6400800" cy="0"/>
          </a:xfrm>
          <a:prstGeom prst="line">
            <a:avLst/>
          </a:prstGeom>
          <a:ln w="28575">
            <a:solidFill>
              <a:schemeClr val="bg2">
                <a:lumMod val="75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Program name"/>
          <p:cNvSpPr>
            <a:spLocks noGrp="1"/>
          </p:cNvSpPr>
          <p:nvPr>
            <p:ph type="title" hasCustomPrompt="1"/>
          </p:nvPr>
        </p:nvSpPr>
        <p:spPr bwMode="gray">
          <a:xfrm>
            <a:off x="3939708" y="4191900"/>
            <a:ext cx="2438232" cy="215444"/>
          </a:xfrm>
          <a:prstGeom prst="rect">
            <a:avLst/>
          </a:prstGeom>
        </p:spPr>
        <p:txBody>
          <a:bodyPr wrap="none" lIns="0" tIns="0" rIns="0" bIns="0" anchor="t" anchorCtr="0">
            <a:spAutoFit/>
          </a:bodyPr>
          <a:lstStyle>
            <a:lvl1pPr algn="r">
              <a:lnSpc>
                <a:spcPct val="100000"/>
              </a:lnSpc>
              <a:defRPr sz="1400" b="0" spc="0" baseline="0">
                <a:solidFill>
                  <a:schemeClr val="tx1"/>
                </a:solidFill>
                <a:latin typeface="+mn-lt"/>
              </a:defRPr>
            </a:lvl1pPr>
          </a:lstStyle>
          <a:p>
            <a:r>
              <a:rPr lang="en-US" dirty="0"/>
              <a:t>Insert Program Name Here</a:t>
            </a:r>
          </a:p>
        </p:txBody>
      </p:sp>
    </p:spTree>
    <p:custDataLst>
      <p:tags r:id="rId1"/>
    </p:custDataLst>
    <p:extLst>
      <p:ext uri="{BB962C8B-B14F-4D97-AF65-F5344CB8AC3E}">
        <p14:creationId xmlns:p14="http://schemas.microsoft.com/office/powerpoint/2010/main" val="1714615953"/>
      </p:ext>
    </p:extLst>
  </p:cSld>
  <p:clrMapOvr>
    <a:masterClrMapping/>
  </p:clrMapOvr>
  <p:extLst>
    <p:ext uri="{DCECCB84-F9BA-43D5-87BE-67443E8EF086}">
      <p15:sldGuideLst xmlns:p15="http://schemas.microsoft.com/office/powerpoint/2012/main">
        <p15:guide id="1" orient="horz" pos="263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Inside Cover: Top Slide">
    <p:spTree>
      <p:nvGrpSpPr>
        <p:cNvPr id="1" name=""/>
        <p:cNvGrpSpPr/>
        <p:nvPr/>
      </p:nvGrpSpPr>
      <p:grpSpPr>
        <a:xfrm>
          <a:off x="0" y="0"/>
          <a:ext cx="0" cy="0"/>
          <a:chOff x="0" y="0"/>
          <a:chExt cx="0" cy="0"/>
        </a:xfrm>
      </p:grpSpPr>
      <p:sp>
        <p:nvSpPr>
          <p:cNvPr id="2" name="Slide title"/>
          <p:cNvSpPr>
            <a:spLocks noGrp="1"/>
          </p:cNvSpPr>
          <p:nvPr>
            <p:ph type="title" hasCustomPrompt="1"/>
          </p:nvPr>
        </p:nvSpPr>
        <p:spPr bwMode="gray">
          <a:xfrm>
            <a:off x="281610" y="309824"/>
            <a:ext cx="4111003"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6" name="Project director"/>
          <p:cNvSpPr>
            <a:spLocks noGrp="1"/>
          </p:cNvSpPr>
          <p:nvPr>
            <p:ph type="body" sz="quarter" idx="37" hasCustomPrompt="1"/>
          </p:nvPr>
        </p:nvSpPr>
        <p:spPr bwMode="gray">
          <a:xfrm>
            <a:off x="688369" y="968034"/>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8" name="Project director names"/>
          <p:cNvSpPr>
            <a:spLocks noGrp="1"/>
          </p:cNvSpPr>
          <p:nvPr>
            <p:ph type="body" sz="quarter" idx="38" hasCustomPrompt="1"/>
          </p:nvPr>
        </p:nvSpPr>
        <p:spPr bwMode="gray">
          <a:xfrm>
            <a:off x="688369" y="1175826"/>
            <a:ext cx="3200400" cy="138499"/>
          </a:xfrm>
        </p:spPr>
        <p:txBody>
          <a:bodyPr/>
          <a:lstStyle>
            <a:lvl1pPr marL="0" indent="0">
              <a:spcBef>
                <a:spcPts val="200"/>
              </a:spcBef>
              <a:buNone/>
              <a:defRPr>
                <a:solidFill>
                  <a:schemeClr val="tx1"/>
                </a:solidFill>
              </a:defRPr>
            </a:lvl1pPr>
          </a:lstStyle>
          <a:p>
            <a:pPr lvl="0"/>
            <a:r>
              <a:rPr lang="en-US" dirty="0"/>
              <a:t>Insert Name(s) Here</a:t>
            </a:r>
          </a:p>
        </p:txBody>
      </p:sp>
      <p:sp>
        <p:nvSpPr>
          <p:cNvPr id="10" name="Contributing Consultants"/>
          <p:cNvSpPr>
            <a:spLocks noGrp="1"/>
          </p:cNvSpPr>
          <p:nvPr>
            <p:ph type="body" sz="quarter" idx="39" hasCustomPrompt="1"/>
          </p:nvPr>
        </p:nvSpPr>
        <p:spPr bwMode="gray">
          <a:xfrm>
            <a:off x="688369" y="1609882"/>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12" name="Contributing Consultants names"/>
          <p:cNvSpPr>
            <a:spLocks noGrp="1"/>
          </p:cNvSpPr>
          <p:nvPr>
            <p:ph type="body" sz="quarter" idx="40" hasCustomPrompt="1"/>
          </p:nvPr>
        </p:nvSpPr>
        <p:spPr bwMode="gray">
          <a:xfrm>
            <a:off x="688369" y="1819016"/>
            <a:ext cx="3200400" cy="138499"/>
          </a:xfrm>
        </p:spPr>
        <p:txBody>
          <a:bodyPr/>
          <a:lstStyle>
            <a:lvl1pPr marL="0" indent="0">
              <a:spcBef>
                <a:spcPts val="200"/>
              </a:spcBef>
              <a:buNone/>
              <a:defRPr>
                <a:solidFill>
                  <a:schemeClr val="tx1"/>
                </a:solidFill>
              </a:defRPr>
            </a:lvl1pPr>
          </a:lstStyle>
          <a:p>
            <a:pPr lvl="0"/>
            <a:r>
              <a:rPr lang="en-US" dirty="0"/>
              <a:t>Insert Name(s) Here</a:t>
            </a:r>
          </a:p>
        </p:txBody>
      </p:sp>
      <p:sp>
        <p:nvSpPr>
          <p:cNvPr id="14" name="Executive Director"/>
          <p:cNvSpPr>
            <a:spLocks noGrp="1"/>
          </p:cNvSpPr>
          <p:nvPr>
            <p:ph type="body" sz="quarter" idx="41" hasCustomPrompt="1"/>
          </p:nvPr>
        </p:nvSpPr>
        <p:spPr bwMode="gray">
          <a:xfrm>
            <a:off x="688369" y="2250476"/>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17" name="Executive Director names"/>
          <p:cNvSpPr>
            <a:spLocks noGrp="1"/>
          </p:cNvSpPr>
          <p:nvPr>
            <p:ph type="body" sz="quarter" idx="42" hasCustomPrompt="1"/>
          </p:nvPr>
        </p:nvSpPr>
        <p:spPr bwMode="gray">
          <a:xfrm>
            <a:off x="688369" y="2459785"/>
            <a:ext cx="3200400" cy="138499"/>
          </a:xfrm>
        </p:spPr>
        <p:txBody>
          <a:bodyPr/>
          <a:lstStyle>
            <a:lvl1pPr marL="0" indent="0">
              <a:spcBef>
                <a:spcPts val="200"/>
              </a:spcBef>
              <a:buNone/>
              <a:defRPr>
                <a:solidFill>
                  <a:schemeClr val="tx1"/>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6" name="Line - decorative">
            <a:extLst>
              <a:ext uri="{C183D7F6-B498-43B3-948B-1728B52AA6E4}">
                <adec:decorative xmlns:adec="http://schemas.microsoft.com/office/drawing/2017/decorative" val="1"/>
              </a:ext>
            </a:extLst>
          </p:cNvPr>
          <p:cNvCxnSpPr/>
          <p:nvPr userDrawn="1"/>
        </p:nvCxnSpPr>
        <p:spPr bwMode="gray">
          <a:xfrm>
            <a:off x="4773942" y="309824"/>
            <a:ext cx="0" cy="4297680"/>
          </a:xfrm>
          <a:prstGeom prst="line">
            <a:avLst/>
          </a:prstGeom>
          <a:ln w="12700">
            <a:solidFill>
              <a:schemeClr val="bg2">
                <a:lumMod val="75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8" name="Legal caveat part 1 - decorative">
            <a:extLst>
              <a:ext uri="{C183D7F6-B498-43B3-948B-1728B52AA6E4}">
                <adec:decorative xmlns:adec="http://schemas.microsoft.com/office/drawing/2017/decorative" val="1"/>
              </a:ext>
            </a:extLst>
          </p:cNvPr>
          <p:cNvSpPr txBox="1"/>
          <p:nvPr userDrawn="1"/>
        </p:nvSpPr>
        <p:spPr bwMode="gray">
          <a:xfrm>
            <a:off x="4860213" y="300832"/>
            <a:ext cx="1404663" cy="4334013"/>
          </a:xfrm>
          <a:prstGeom prst="rect">
            <a:avLst/>
          </a:prstGeom>
          <a:noFill/>
        </p:spPr>
        <p:txBody>
          <a:bodyPr wrap="square" lIns="0" tIns="0" rIns="0" bIns="0" rtlCol="0">
            <a:noAutofit/>
          </a:bodyPr>
          <a:lstStyle/>
          <a:p>
            <a:pPr>
              <a:spcBef>
                <a:spcPts val="600"/>
              </a:spcBef>
            </a:pPr>
            <a:r>
              <a:rPr lang="en-US" sz="500" b="1" kern="1200" dirty="0">
                <a:solidFill>
                  <a:schemeClr val="tx1"/>
                </a:solidFill>
                <a:effectLst/>
                <a:latin typeface="+mn-lt"/>
                <a:ea typeface="+mn-ea"/>
                <a:cs typeface="+mn-cs"/>
              </a:rPr>
              <a:t>Legal Caveat</a:t>
            </a:r>
            <a:endParaRPr lang="en-US" sz="500" kern="1200" dirty="0">
              <a:solidFill>
                <a:schemeClr val="tx1"/>
              </a:solidFill>
              <a:effectLst/>
              <a:latin typeface="+mn-lt"/>
              <a:ea typeface="+mn-ea"/>
              <a:cs typeface="+mn-cs"/>
            </a:endParaRPr>
          </a:p>
          <a:p>
            <a:pPr>
              <a:spcBef>
                <a:spcPts val="600"/>
              </a:spcBef>
            </a:pPr>
            <a:r>
              <a:rPr lang="en-US" sz="500" kern="1200" dirty="0">
                <a:solidFill>
                  <a:schemeClr val="tx1"/>
                </a:solidFill>
                <a:effectLst/>
                <a:latin typeface="+mn-lt"/>
                <a:ea typeface="+mn-ea"/>
                <a:cs typeface="+mn-cs"/>
              </a:rPr>
              <a:t>EAB Global, Inc. (“EAB”) has made efforts to verify the accuracy of the information it provides to partners. This report relies 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partners should not rely on any legal commentary in this report as a basis for action, or assume that any tactics described herein would be permitted by applicable law or appropriate for a given partner’s situation. Partners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 whether caused by any EAB Organization, or any of their respective employees or agents, or sources or other third parties, (b) any recommendation by any EAB Organization, or (c) failure of partner and its employees and agents to abide by the terms set forth herein.</a:t>
            </a:r>
          </a:p>
          <a:p>
            <a:pPr>
              <a:spcBef>
                <a:spcPts val="600"/>
              </a:spcBef>
            </a:pPr>
            <a:r>
              <a:rPr lang="en-US" sz="500" kern="1200" dirty="0">
                <a:solidFill>
                  <a:schemeClr val="tx1"/>
                </a:solidFill>
                <a:effectLst/>
                <a:latin typeface="+mn-lt"/>
                <a:ea typeface="+mn-ea"/>
                <a:cs typeface="+mn-cs"/>
              </a:rPr>
              <a:t>EAB is a registered trademark of EAB Global, Inc. in the United States and other countries. Partners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 (b) an endorsement of the company or its products or services by an EAB Organization. No EAB Organization is affiliated with any such company.</a:t>
            </a:r>
            <a:endParaRPr lang="en-US" sz="500" b="1" kern="1200" dirty="0">
              <a:solidFill>
                <a:schemeClr val="tx1"/>
              </a:solidFill>
              <a:effectLst/>
              <a:latin typeface="+mn-lt"/>
              <a:ea typeface="+mn-ea"/>
              <a:cs typeface="+mn-cs"/>
            </a:endParaRPr>
          </a:p>
        </p:txBody>
      </p:sp>
    </p:spTree>
    <p:custDataLst>
      <p:tags r:id="rId1"/>
    </p:custDataLst>
    <p:extLst>
      <p:ext uri="{BB962C8B-B14F-4D97-AF65-F5344CB8AC3E}">
        <p14:creationId xmlns:p14="http://schemas.microsoft.com/office/powerpoint/2010/main" val="2756965695"/>
      </p:ext>
    </p:extLst>
  </p:cSld>
  <p:clrMapOvr>
    <a:masterClrMapping/>
  </p:clrMapOvr>
  <p:extLst>
    <p:ext uri="{DCECCB84-F9BA-43D5-87BE-67443E8EF086}">
      <p15:sldGuideLst xmlns:p15="http://schemas.microsoft.com/office/powerpoint/2012/main">
        <p15:guide id="1" pos="432" userDrawn="1">
          <p15:clr>
            <a:srgbClr val="FBAE40"/>
          </p15:clr>
        </p15:guide>
        <p15:guide id="2" orient="horz" pos="195" userDrawn="1">
          <p15:clr>
            <a:srgbClr val="FBAE40"/>
          </p15:clr>
        </p15:guide>
        <p15:guide id="3" pos="276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side Cover: Bottom Slide">
    <p:spTree>
      <p:nvGrpSpPr>
        <p:cNvPr id="1" name=""/>
        <p:cNvGrpSpPr/>
        <p:nvPr/>
      </p:nvGrpSpPr>
      <p:grpSpPr>
        <a:xfrm>
          <a:off x="0" y="0"/>
          <a:ext cx="0" cy="0"/>
          <a:chOff x="0" y="0"/>
          <a:chExt cx="0" cy="0"/>
        </a:xfrm>
      </p:grpSpPr>
      <p:sp>
        <p:nvSpPr>
          <p:cNvPr id="8" name="Legal caveat part 2 - decorative">
            <a:extLst>
              <a:ext uri="{C183D7F6-B498-43B3-948B-1728B52AA6E4}">
                <adec:decorative xmlns:adec="http://schemas.microsoft.com/office/drawing/2017/decorative" val="1"/>
              </a:ext>
            </a:extLst>
          </p:cNvPr>
          <p:cNvSpPr txBox="1"/>
          <p:nvPr userDrawn="1"/>
        </p:nvSpPr>
        <p:spPr bwMode="gray">
          <a:xfrm>
            <a:off x="4860213" y="24057"/>
            <a:ext cx="1473868" cy="4693593"/>
          </a:xfrm>
          <a:prstGeom prst="rect">
            <a:avLst/>
          </a:prstGeom>
          <a:noFill/>
        </p:spPr>
        <p:txBody>
          <a:bodyPr wrap="square" lIns="0" tIns="0" rIns="0" bIns="0" rtlCol="0">
            <a:spAutoFit/>
          </a:bodyPr>
          <a:lstStyle/>
          <a:p>
            <a:pPr>
              <a:spcBef>
                <a:spcPts val="400"/>
              </a:spcBef>
            </a:pPr>
            <a:r>
              <a:rPr lang="en-US" sz="500" b="1" kern="1200" dirty="0">
                <a:solidFill>
                  <a:schemeClr val="tx1"/>
                </a:solidFill>
                <a:effectLst/>
                <a:latin typeface="+mn-lt"/>
                <a:ea typeface="+mn-ea"/>
                <a:cs typeface="+mn-cs"/>
              </a:rPr>
              <a:t>IMPORTANT: Please read the following.</a:t>
            </a:r>
            <a:endParaRPr lang="en-US" sz="500" kern="1200" dirty="0">
              <a:solidFill>
                <a:schemeClr val="tx1"/>
              </a:solidFill>
              <a:effectLst/>
              <a:latin typeface="+mn-lt"/>
              <a:ea typeface="+mn-ea"/>
              <a:cs typeface="+mn-cs"/>
            </a:endParaRPr>
          </a:p>
          <a:p>
            <a:pPr>
              <a:spcBef>
                <a:spcPts val="400"/>
              </a:spcBef>
            </a:pPr>
            <a:r>
              <a:rPr lang="en-US" sz="500" kern="1200" dirty="0">
                <a:solidFill>
                  <a:schemeClr val="tx1"/>
                </a:solidFill>
                <a:effectLst/>
                <a:latin typeface="+mn-lt"/>
                <a:ea typeface="+mn-ea"/>
                <a:cs typeface="+mn-cs"/>
              </a:rPr>
              <a:t>EAB has prepared this report for the exclusive use of its partners. Each partner acknowledges and agrees that this report and the information contained herein (collectively, the “Report”) are confidential and proprietary to EAB. By accepting delivery of this Report, each partner agrees to abide by the terms as stated herein, including the following:</a:t>
            </a:r>
          </a:p>
          <a:p>
            <a:pPr marL="114300" lvl="0" indent="-114300">
              <a:spcBef>
                <a:spcPts val="400"/>
              </a:spcBef>
              <a:buFont typeface="+mj-lt"/>
              <a:buAutoNum type="arabicPeriod"/>
            </a:pPr>
            <a:r>
              <a:rPr lang="en-US" sz="500" kern="1200" dirty="0">
                <a:solidFill>
                  <a:schemeClr val="tx1"/>
                </a:solidFill>
                <a:effectLst/>
                <a:latin typeface="+mn-lt"/>
                <a:ea typeface="+mn-ea"/>
                <a:cs typeface="+mn-cs"/>
              </a:rPr>
              <a:t>All right, title, and interest in and to this Report is owned by an EAB Organization. Except as stated herein, no right, license, permission, or interest of any kind in this Report is intended to be given, transferred to, or acquired by a partner. Each partner is authorized to use this Report only to the extent expressly authorized herein.</a:t>
            </a:r>
          </a:p>
          <a:p>
            <a:pPr marL="114300" lvl="0" indent="-114300">
              <a:spcBef>
                <a:spcPts val="400"/>
              </a:spcBef>
              <a:buFont typeface="+mj-lt"/>
              <a:buAutoNum type="arabicPeriod"/>
            </a:pPr>
            <a:r>
              <a:rPr lang="en-US" sz="500" kern="1200" dirty="0">
                <a:solidFill>
                  <a:schemeClr val="tx1"/>
                </a:solidFill>
                <a:effectLst/>
                <a:latin typeface="+mn-lt"/>
                <a:ea typeface="+mn-ea"/>
                <a:cs typeface="+mn-cs"/>
              </a:rPr>
              <a:t>Each partner shall not sell, license, republish, distribute, or post online or otherwise this Report, in part or in whole. Each partner shall not disseminate or permit the use of, and shall take reasonable precautions to prevent such dissemination or use of, this Report by (a) any of its employees and agents (except as stated below), or (b) any third party.</a:t>
            </a:r>
          </a:p>
          <a:p>
            <a:pPr marL="114300" lvl="0" indent="-114300">
              <a:spcBef>
                <a:spcPts val="400"/>
              </a:spcBef>
              <a:buFont typeface="+mj-lt"/>
              <a:buAutoNum type="arabicPeriod"/>
            </a:pPr>
            <a:r>
              <a:rPr lang="en-US" sz="500" kern="1200" dirty="0">
                <a:solidFill>
                  <a:schemeClr val="tx1"/>
                </a:solidFill>
                <a:effectLst/>
                <a:latin typeface="+mn-lt"/>
                <a:ea typeface="+mn-ea"/>
                <a:cs typeface="+mn-cs"/>
              </a:rPr>
              <a:t>Each partner may make this Report available solely to those of its employees and agents who (a) are registered for the workshop or program of which this Report is a part, (b) require access to this Report in order to learn from the information described herein, and (c) agree not to disclose this Report to other employees or agents or any third party. Each partner shall use, and shall ensure that its employees and agents use, this Report for its internal use only. Each partner may make a limited number of copies, solely as adequate for use by its employees and agents in accordance with the terms herein.</a:t>
            </a:r>
          </a:p>
          <a:p>
            <a:pPr marL="114300" lvl="0" indent="-114300">
              <a:spcBef>
                <a:spcPts val="400"/>
              </a:spcBef>
              <a:buFont typeface="+mj-lt"/>
              <a:buAutoNum type="arabicPeriod"/>
            </a:pPr>
            <a:r>
              <a:rPr lang="en-US" sz="500" kern="1200" dirty="0">
                <a:solidFill>
                  <a:schemeClr val="tx1"/>
                </a:solidFill>
                <a:effectLst/>
                <a:latin typeface="+mn-lt"/>
                <a:ea typeface="+mn-ea"/>
                <a:cs typeface="+mn-cs"/>
              </a:rPr>
              <a:t>Each partner shall not remove from this Report any confidential markings, copyright notices, and/or other similar indicia herein.</a:t>
            </a:r>
          </a:p>
          <a:p>
            <a:pPr marL="114300" lvl="0" indent="-114300">
              <a:spcBef>
                <a:spcPts val="400"/>
              </a:spcBef>
              <a:buFont typeface="+mj-lt"/>
              <a:buAutoNum type="arabicPeriod"/>
            </a:pPr>
            <a:r>
              <a:rPr lang="en-US" sz="500" kern="1200" dirty="0">
                <a:solidFill>
                  <a:schemeClr val="tx1"/>
                </a:solidFill>
                <a:effectLst/>
                <a:latin typeface="+mn-lt"/>
                <a:ea typeface="+mn-ea"/>
                <a:cs typeface="+mn-cs"/>
              </a:rPr>
              <a:t>Each partner is responsible for any breach of its obligations as stated herein by any of its employees or agents.</a:t>
            </a:r>
          </a:p>
          <a:p>
            <a:pPr marL="114300" indent="-114300">
              <a:spcBef>
                <a:spcPts val="400"/>
              </a:spcBef>
              <a:buFont typeface="+mj-lt"/>
              <a:buAutoNum type="arabicPeriod"/>
            </a:pPr>
            <a:r>
              <a:rPr lang="en-US" sz="500" kern="1200" dirty="0">
                <a:solidFill>
                  <a:schemeClr val="tx1"/>
                </a:solidFill>
                <a:effectLst/>
                <a:latin typeface="+mn-lt"/>
                <a:ea typeface="+mn-ea"/>
                <a:cs typeface="+mn-cs"/>
              </a:rPr>
              <a:t>If a partner is unwilling to abide by any of the foregoing obligations, then such partner shall promptly return this Report and all copies thereof to EAB. </a:t>
            </a:r>
            <a:endParaRPr lang="en-US" sz="500" dirty="0"/>
          </a:p>
        </p:txBody>
      </p:sp>
      <p:cxnSp>
        <p:nvCxnSpPr>
          <p:cNvPr id="10" name="Line - decorative">
            <a:extLst>
              <a:ext uri="{C183D7F6-B498-43B3-948B-1728B52AA6E4}">
                <adec:decorative xmlns:adec="http://schemas.microsoft.com/office/drawing/2017/decorative" val="1"/>
              </a:ext>
            </a:extLst>
          </p:cNvPr>
          <p:cNvCxnSpPr/>
          <p:nvPr userDrawn="1"/>
        </p:nvCxnSpPr>
        <p:spPr bwMode="gray">
          <a:xfrm>
            <a:off x="4773942" y="28352"/>
            <a:ext cx="0" cy="4462272"/>
          </a:xfrm>
          <a:prstGeom prst="line">
            <a:avLst/>
          </a:prstGeom>
          <a:ln w="12700">
            <a:solidFill>
              <a:schemeClr val="bg2">
                <a:lumMod val="75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412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perless Meeting Credit/Caveat">
    <p:spTree>
      <p:nvGrpSpPr>
        <p:cNvPr id="1" name=""/>
        <p:cNvGrpSpPr/>
        <p:nvPr/>
      </p:nvGrpSpPr>
      <p:grpSpPr>
        <a:xfrm>
          <a:off x="0" y="0"/>
          <a:ext cx="0" cy="0"/>
          <a:chOff x="0" y="0"/>
          <a:chExt cx="0" cy="0"/>
        </a:xfrm>
      </p:grpSpPr>
      <p:sp>
        <p:nvSpPr>
          <p:cNvPr id="34" name="Slide title"/>
          <p:cNvSpPr>
            <a:spLocks noGrp="1"/>
          </p:cNvSpPr>
          <p:nvPr>
            <p:ph type="title" hasCustomPrompt="1"/>
          </p:nvPr>
        </p:nvSpPr>
        <p:spPr bwMode="gray">
          <a:xfrm>
            <a:off x="281610" y="309824"/>
            <a:ext cx="3327462"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35" name="Project director"/>
          <p:cNvSpPr>
            <a:spLocks noGrp="1"/>
          </p:cNvSpPr>
          <p:nvPr>
            <p:ph type="body" sz="quarter" idx="37" hasCustomPrompt="1"/>
          </p:nvPr>
        </p:nvSpPr>
        <p:spPr bwMode="gray">
          <a:xfrm>
            <a:off x="591552" y="968034"/>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36" name="Project director names"/>
          <p:cNvSpPr>
            <a:spLocks noGrp="1"/>
          </p:cNvSpPr>
          <p:nvPr>
            <p:ph type="body" sz="quarter" idx="38" hasCustomPrompt="1"/>
          </p:nvPr>
        </p:nvSpPr>
        <p:spPr bwMode="gray">
          <a:xfrm>
            <a:off x="591552" y="1175826"/>
            <a:ext cx="3019522" cy="138499"/>
          </a:xfrm>
        </p:spPr>
        <p:txBody>
          <a:bodyPr/>
          <a:lstStyle>
            <a:lvl1pPr marL="0" indent="0">
              <a:spcBef>
                <a:spcPts val="200"/>
              </a:spcBef>
              <a:buNone/>
              <a:defRPr>
                <a:solidFill>
                  <a:schemeClr val="tx1"/>
                </a:solidFill>
              </a:defRPr>
            </a:lvl1pPr>
          </a:lstStyle>
          <a:p>
            <a:pPr lvl="0"/>
            <a:r>
              <a:rPr lang="en-US" dirty="0"/>
              <a:t>Insert Name(s) Here</a:t>
            </a:r>
          </a:p>
        </p:txBody>
      </p:sp>
      <p:sp>
        <p:nvSpPr>
          <p:cNvPr id="37" name="Contributing consultants"/>
          <p:cNvSpPr>
            <a:spLocks noGrp="1"/>
          </p:cNvSpPr>
          <p:nvPr>
            <p:ph type="body" sz="quarter" idx="39" hasCustomPrompt="1"/>
          </p:nvPr>
        </p:nvSpPr>
        <p:spPr bwMode="gray">
          <a:xfrm>
            <a:off x="591552" y="1609882"/>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38" name="Contributing consultants names"/>
          <p:cNvSpPr>
            <a:spLocks noGrp="1"/>
          </p:cNvSpPr>
          <p:nvPr>
            <p:ph type="body" sz="quarter" idx="40" hasCustomPrompt="1"/>
          </p:nvPr>
        </p:nvSpPr>
        <p:spPr bwMode="gray">
          <a:xfrm>
            <a:off x="591552" y="1819016"/>
            <a:ext cx="3019522" cy="138499"/>
          </a:xfrm>
        </p:spPr>
        <p:txBody>
          <a:bodyPr/>
          <a:lstStyle>
            <a:lvl1pPr marL="0" indent="0">
              <a:spcBef>
                <a:spcPts val="200"/>
              </a:spcBef>
              <a:buNone/>
              <a:defRPr>
                <a:solidFill>
                  <a:schemeClr val="tx1"/>
                </a:solidFill>
              </a:defRPr>
            </a:lvl1pPr>
          </a:lstStyle>
          <a:p>
            <a:pPr lvl="0"/>
            <a:r>
              <a:rPr lang="en-US" dirty="0"/>
              <a:t>Insert Name(s) Here</a:t>
            </a:r>
          </a:p>
        </p:txBody>
      </p:sp>
      <p:sp>
        <p:nvSpPr>
          <p:cNvPr id="39" name="Executive director"/>
          <p:cNvSpPr>
            <a:spLocks noGrp="1"/>
          </p:cNvSpPr>
          <p:nvPr>
            <p:ph type="body" sz="quarter" idx="41" hasCustomPrompt="1"/>
          </p:nvPr>
        </p:nvSpPr>
        <p:spPr bwMode="gray">
          <a:xfrm>
            <a:off x="591552" y="2250476"/>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40" name="Executive director names"/>
          <p:cNvSpPr>
            <a:spLocks noGrp="1"/>
          </p:cNvSpPr>
          <p:nvPr>
            <p:ph type="body" sz="quarter" idx="42" hasCustomPrompt="1"/>
          </p:nvPr>
        </p:nvSpPr>
        <p:spPr bwMode="gray">
          <a:xfrm>
            <a:off x="591552" y="2459785"/>
            <a:ext cx="3019522" cy="138499"/>
          </a:xfrm>
        </p:spPr>
        <p:txBody>
          <a:bodyPr/>
          <a:lstStyle>
            <a:lvl1pPr marL="0" indent="0">
              <a:spcBef>
                <a:spcPts val="200"/>
              </a:spcBef>
              <a:buNone/>
              <a:defRPr>
                <a:solidFill>
                  <a:schemeClr val="tx1"/>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3" name="Line - decorative"/>
          <p:cNvCxnSpPr/>
          <p:nvPr userDrawn="1"/>
        </p:nvCxnSpPr>
        <p:spPr bwMode="gray">
          <a:xfrm>
            <a:off x="4086830" y="0"/>
            <a:ext cx="0" cy="4800600"/>
          </a:xfrm>
          <a:prstGeom prst="line">
            <a:avLst/>
          </a:prstGeom>
          <a:ln w="12700">
            <a:solidFill>
              <a:schemeClr val="bg2">
                <a:lumMod val="75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4" name="Full legal caveat - decorative">
            <a:extLst>
              <a:ext uri="{C183D7F6-B498-43B3-948B-1728B52AA6E4}">
                <adec:decorative xmlns:adec="http://schemas.microsoft.com/office/drawing/2017/decorative" val="1"/>
              </a:ext>
            </a:extLst>
          </p:cNvPr>
          <p:cNvSpPr txBox="1"/>
          <p:nvPr userDrawn="1"/>
        </p:nvSpPr>
        <p:spPr bwMode="gray">
          <a:xfrm>
            <a:off x="4173100" y="198787"/>
            <a:ext cx="1920240" cy="4514056"/>
          </a:xfrm>
          <a:prstGeom prst="rect">
            <a:avLst/>
          </a:prstGeom>
          <a:noFill/>
        </p:spPr>
        <p:txBody>
          <a:bodyPr wrap="square" lIns="0" tIns="0" rIns="0" bIns="0" rtlCol="0">
            <a:spAutoFit/>
          </a:bodyPr>
          <a:lstStyle/>
          <a:p>
            <a:pPr>
              <a:spcBef>
                <a:spcPts val="400"/>
              </a:spcBef>
            </a:pPr>
            <a:r>
              <a:rPr lang="en-US" sz="400" b="1" kern="1200" dirty="0">
                <a:solidFill>
                  <a:schemeClr val="tx1"/>
                </a:solidFill>
                <a:effectLst/>
                <a:latin typeface="+mn-lt"/>
                <a:ea typeface="+mn-ea"/>
                <a:cs typeface="+mn-cs"/>
              </a:rPr>
              <a:t>Legal Caveat</a:t>
            </a:r>
            <a:endParaRPr lang="en-US" sz="400" kern="1200" dirty="0">
              <a:solidFill>
                <a:schemeClr val="tx1"/>
              </a:solidFill>
              <a:effectLst/>
              <a:latin typeface="+mn-lt"/>
              <a:ea typeface="+mn-ea"/>
              <a:cs typeface="+mn-cs"/>
            </a:endParaRPr>
          </a:p>
          <a:p>
            <a:pPr>
              <a:spcBef>
                <a:spcPts val="400"/>
              </a:spcBef>
            </a:pPr>
            <a:r>
              <a:rPr lang="en-US" sz="400" kern="1200" dirty="0">
                <a:solidFill>
                  <a:schemeClr val="tx1"/>
                </a:solidFill>
                <a:effectLst/>
                <a:latin typeface="+mn-lt"/>
                <a:ea typeface="+mn-ea"/>
                <a:cs typeface="+mn-cs"/>
              </a:rPr>
              <a:t>EAB Global, Inc. (“EAB”) has made efforts to verify the accuracy of the information it provides to partners. This report relies 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partners should not rely on any legal commentary in this report as a basis for action, or assume that any tactics described herein would be permitted by applicable law or appropriate for a given partner’s situation. Partners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 whether caused by any EAB Organization, or any of their respective employees or agents, or sources or other third parties, (b) any recommendation by any EAB Organization, or (c) failure of partner and its employees and agents to abide by the terms set forth herein.</a:t>
            </a:r>
          </a:p>
          <a:p>
            <a:pPr>
              <a:spcBef>
                <a:spcPts val="400"/>
              </a:spcBef>
            </a:pPr>
            <a:r>
              <a:rPr lang="en-US" sz="400" kern="1200" dirty="0">
                <a:solidFill>
                  <a:schemeClr val="tx1"/>
                </a:solidFill>
                <a:effectLst/>
                <a:latin typeface="+mn-lt"/>
                <a:ea typeface="+mn-ea"/>
                <a:cs typeface="+mn-cs"/>
              </a:rPr>
              <a:t>EAB is a registered trademark of EAB Global, Inc. in the United States and other countries. Partners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 (b) an endorsement of the company or its products or services by an EAB Organization. No EAB Organization is affiliated with any such company.</a:t>
            </a:r>
            <a:endParaRPr lang="en-US" sz="400" b="1" kern="1200" dirty="0">
              <a:solidFill>
                <a:schemeClr val="tx1"/>
              </a:solidFill>
              <a:effectLst/>
              <a:latin typeface="+mn-lt"/>
              <a:ea typeface="+mn-ea"/>
              <a:cs typeface="+mn-cs"/>
            </a:endParaRPr>
          </a:p>
          <a:p>
            <a:pPr>
              <a:spcBef>
                <a:spcPts val="400"/>
              </a:spcBef>
            </a:pPr>
            <a:r>
              <a:rPr lang="en-US" sz="400" b="1" kern="1200" dirty="0">
                <a:solidFill>
                  <a:schemeClr val="tx1"/>
                </a:solidFill>
                <a:effectLst/>
                <a:latin typeface="+mn-lt"/>
                <a:ea typeface="+mn-ea"/>
                <a:cs typeface="+mn-cs"/>
              </a:rPr>
              <a:t>IMPORTANT: Please read the following.</a:t>
            </a:r>
            <a:endParaRPr lang="en-US" sz="400" kern="1200" dirty="0">
              <a:solidFill>
                <a:schemeClr val="tx1"/>
              </a:solidFill>
              <a:effectLst/>
              <a:latin typeface="+mn-lt"/>
              <a:ea typeface="+mn-ea"/>
              <a:cs typeface="+mn-cs"/>
            </a:endParaRPr>
          </a:p>
          <a:p>
            <a:pPr>
              <a:spcBef>
                <a:spcPts val="400"/>
              </a:spcBef>
            </a:pPr>
            <a:r>
              <a:rPr lang="en-US" sz="400" kern="1200" dirty="0">
                <a:solidFill>
                  <a:schemeClr val="tx1"/>
                </a:solidFill>
                <a:effectLst/>
                <a:latin typeface="+mn-lt"/>
                <a:ea typeface="+mn-ea"/>
                <a:cs typeface="+mn-cs"/>
              </a:rPr>
              <a:t>EAB has prepared this report for the exclusive use of its partners. Each partner acknowledges and agrees that this report and the information contained herein (collectively, the “Report”) are confidential and proprietary to EAB. By accepting delivery of this Report, each partner agrees to abide by the terms as stated herein, including the following:</a:t>
            </a:r>
          </a:p>
          <a:p>
            <a:pPr marL="114300" lvl="0" indent="-114300">
              <a:spcBef>
                <a:spcPts val="400"/>
              </a:spcBef>
              <a:buFont typeface="+mj-lt"/>
              <a:buAutoNum type="arabicPeriod"/>
            </a:pPr>
            <a:r>
              <a:rPr lang="en-US" sz="400" kern="1200" dirty="0">
                <a:solidFill>
                  <a:schemeClr val="tx1"/>
                </a:solidFill>
                <a:effectLst/>
                <a:latin typeface="+mn-lt"/>
                <a:ea typeface="+mn-ea"/>
                <a:cs typeface="+mn-cs"/>
              </a:rPr>
              <a:t>All right, title, and interest in and to this Report is owned by an EAB Organization. Except as stated herein, no right, license, permission, or interest of any kind in this Report is intended to be given, transferred to, or acquired by a partner. Each partner is authorized to use this Report only to the extent expressly authorized herein.</a:t>
            </a:r>
          </a:p>
          <a:p>
            <a:pPr marL="114300" lvl="0" indent="-114300">
              <a:spcBef>
                <a:spcPts val="400"/>
              </a:spcBef>
              <a:buFont typeface="+mj-lt"/>
              <a:buAutoNum type="arabicPeriod"/>
            </a:pPr>
            <a:r>
              <a:rPr lang="en-US" sz="400" kern="1200" dirty="0">
                <a:solidFill>
                  <a:schemeClr val="tx1"/>
                </a:solidFill>
                <a:effectLst/>
                <a:latin typeface="+mn-lt"/>
                <a:ea typeface="+mn-ea"/>
                <a:cs typeface="+mn-cs"/>
              </a:rPr>
              <a:t>Each partner shall not sell, license, republish, distribute, or post online or otherwise this Report, in part or in whole. Each partner shall not disseminate or permit the use of, and shall take reasonable precautions to prevent such dissemination or use of, this Report by (a) any of its employees and agents (except as stated below), or (b) any third party.</a:t>
            </a:r>
          </a:p>
          <a:p>
            <a:pPr marL="114300" lvl="0" indent="-114300">
              <a:spcBef>
                <a:spcPts val="400"/>
              </a:spcBef>
              <a:buFont typeface="+mj-lt"/>
              <a:buAutoNum type="arabicPeriod"/>
            </a:pPr>
            <a:r>
              <a:rPr lang="en-US" sz="400" kern="1200" dirty="0">
                <a:solidFill>
                  <a:schemeClr val="tx1"/>
                </a:solidFill>
                <a:effectLst/>
                <a:latin typeface="+mn-lt"/>
                <a:ea typeface="+mn-ea"/>
                <a:cs typeface="+mn-cs"/>
              </a:rPr>
              <a:t>Each partner may make this Report available solely to those of its </a:t>
            </a:r>
            <a:br>
              <a:rPr lang="en-US" sz="400" kern="1200" dirty="0">
                <a:solidFill>
                  <a:schemeClr val="tx1"/>
                </a:solidFill>
                <a:effectLst/>
                <a:latin typeface="+mn-lt"/>
                <a:ea typeface="+mn-ea"/>
                <a:cs typeface="+mn-cs"/>
              </a:rPr>
            </a:br>
            <a:r>
              <a:rPr lang="en-US" sz="400" kern="1200" dirty="0">
                <a:solidFill>
                  <a:schemeClr val="tx1"/>
                </a:solidFill>
                <a:effectLst/>
                <a:latin typeface="+mn-lt"/>
                <a:ea typeface="+mn-ea"/>
                <a:cs typeface="+mn-cs"/>
              </a:rPr>
              <a:t>employees and agents who (a) are registered for the workshop or program of which this Report is a part, (b) require access to this Report in order to learn from the information described herein, and (c) agree not to disclose this Report to other employees or agents or any third party. Each partner shall use, and shall ensure that its employees and agents use, this Report for its internal use only. Each partner may make a limited number of copies, solely as adequate for use by its employees and agents in accordance with the terms herein.</a:t>
            </a:r>
          </a:p>
          <a:p>
            <a:pPr marL="114300" lvl="0" indent="-114300">
              <a:spcBef>
                <a:spcPts val="400"/>
              </a:spcBef>
              <a:buFont typeface="+mj-lt"/>
              <a:buAutoNum type="arabicPeriod"/>
            </a:pPr>
            <a:r>
              <a:rPr lang="en-US" sz="400" kern="1200" dirty="0">
                <a:solidFill>
                  <a:schemeClr val="tx1"/>
                </a:solidFill>
                <a:effectLst/>
                <a:latin typeface="+mn-lt"/>
                <a:ea typeface="+mn-ea"/>
                <a:cs typeface="+mn-cs"/>
              </a:rPr>
              <a:t>Each partner shall not remove from this Report any confidential markings, copyright notices, and/or other similar indicia herein.</a:t>
            </a:r>
          </a:p>
          <a:p>
            <a:pPr marL="114300" lvl="0" indent="-114300">
              <a:spcBef>
                <a:spcPts val="400"/>
              </a:spcBef>
              <a:buFont typeface="+mj-lt"/>
              <a:buAutoNum type="arabicPeriod"/>
            </a:pPr>
            <a:r>
              <a:rPr lang="en-US" sz="400" kern="1200" dirty="0">
                <a:solidFill>
                  <a:schemeClr val="tx1"/>
                </a:solidFill>
                <a:effectLst/>
                <a:latin typeface="+mn-lt"/>
                <a:ea typeface="+mn-ea"/>
                <a:cs typeface="+mn-cs"/>
              </a:rPr>
              <a:t>Each partner is responsible for any breach of its obligations as stated herein by any of its employees or agents.</a:t>
            </a:r>
          </a:p>
          <a:p>
            <a:pPr marL="114300" indent="-114300">
              <a:spcBef>
                <a:spcPts val="400"/>
              </a:spcBef>
              <a:buFont typeface="+mj-lt"/>
              <a:buAutoNum type="arabicPeriod"/>
            </a:pPr>
            <a:r>
              <a:rPr lang="en-US" sz="400" kern="1200" dirty="0">
                <a:solidFill>
                  <a:schemeClr val="tx1"/>
                </a:solidFill>
                <a:effectLst/>
                <a:latin typeface="+mn-lt"/>
                <a:ea typeface="+mn-ea"/>
                <a:cs typeface="+mn-cs"/>
              </a:rPr>
              <a:t>If a partner is unwilling to abide by any of the foregoing obligations, then such partner shall promptly return this Report and all copies thereof to EAB.  </a:t>
            </a:r>
          </a:p>
        </p:txBody>
      </p:sp>
    </p:spTree>
    <p:custDataLst>
      <p:tags r:id="rId1"/>
    </p:custDataLst>
    <p:extLst>
      <p:ext uri="{BB962C8B-B14F-4D97-AF65-F5344CB8AC3E}">
        <p14:creationId xmlns:p14="http://schemas.microsoft.com/office/powerpoint/2010/main" val="1794712829"/>
      </p:ext>
    </p:extLst>
  </p:cSld>
  <p:clrMapOvr>
    <a:masterClrMapping/>
  </p:clrMapOvr>
  <p:extLst>
    <p:ext uri="{DCECCB84-F9BA-43D5-87BE-67443E8EF086}">
      <p15:sldGuideLst xmlns:p15="http://schemas.microsoft.com/office/powerpoint/2012/main">
        <p15:guide id="1" pos="370">
          <p15:clr>
            <a:srgbClr val="FBAE40"/>
          </p15:clr>
        </p15:guide>
        <p15:guide id="2" orient="horz" pos="195" userDrawn="1">
          <p15:clr>
            <a:srgbClr val="FBAE40"/>
          </p15:clr>
        </p15:guide>
        <p15:guide id="3" pos="2417"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ack Cover: Top Slide">
    <p:bg bwMode="gray">
      <p:bgRef idx="1001">
        <a:schemeClr val="bg1"/>
      </p:bgRef>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024113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ack Cover: Bottom Slide">
    <p:bg bwMode="gray">
      <p:bgRef idx="1001">
        <a:schemeClr val="bg1"/>
      </p:bgRef>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926E5CA-A0BC-4FD4-9AA7-3F69BED2F4CE}"/>
              </a:ext>
              <a:ext uri="{C183D7F6-B498-43B3-948B-1728B52AA6E4}">
                <adec:decorative xmlns:adec="http://schemas.microsoft.com/office/drawing/2017/decorative" val="1"/>
              </a:ext>
            </a:extLst>
          </p:cNvPr>
          <p:cNvGrpSpPr/>
          <p:nvPr userDrawn="1"/>
        </p:nvGrpSpPr>
        <p:grpSpPr>
          <a:xfrm>
            <a:off x="920983" y="3459989"/>
            <a:ext cx="4558834" cy="957891"/>
            <a:chOff x="920983" y="3459989"/>
            <a:chExt cx="4558834" cy="957891"/>
          </a:xfrm>
        </p:grpSpPr>
        <p:pic>
          <p:nvPicPr>
            <p:cNvPr id="18" name="EAB logo">
              <a:extLst>
                <a:ext uri="{FF2B5EF4-FFF2-40B4-BE49-F238E27FC236}">
                  <a16:creationId xmlns:a16="http://schemas.microsoft.com/office/drawing/2014/main" id="{11830F3E-1730-46F9-BAE2-7639072CD14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580402" y="3459989"/>
              <a:ext cx="1239997" cy="474433"/>
            </a:xfrm>
            <a:prstGeom prst="rect">
              <a:avLst/>
            </a:prstGeom>
          </p:spPr>
        </p:pic>
        <p:sp>
          <p:nvSpPr>
            <p:cNvPr id="19" name="EAb locations, phone, website">
              <a:extLst>
                <a:ext uri="{FF2B5EF4-FFF2-40B4-BE49-F238E27FC236}">
                  <a16:creationId xmlns:a16="http://schemas.microsoft.com/office/drawing/2014/main" id="{606B6337-5B50-4706-ADD8-79C4A4DD6399}"/>
                </a:ext>
                <a:ext uri="{C183D7F6-B498-43B3-948B-1728B52AA6E4}">
                  <adec:decorative xmlns:adec="http://schemas.microsoft.com/office/drawing/2017/decorative" val="1"/>
                </a:ext>
              </a:extLst>
            </p:cNvPr>
            <p:cNvSpPr txBox="1"/>
            <p:nvPr userDrawn="1"/>
          </p:nvSpPr>
          <p:spPr bwMode="gray">
            <a:xfrm>
              <a:off x="920983" y="4045983"/>
              <a:ext cx="4558834" cy="371897"/>
            </a:xfrm>
            <a:prstGeom prst="rect">
              <a:avLst/>
            </a:prstGeom>
            <a:noFill/>
          </p:spPr>
          <p:txBody>
            <a:bodyPr wrap="square" lIns="0" tIns="0" rIns="0" bIns="0" rtlCol="0">
              <a:spAutoFit/>
            </a:bodyPr>
            <a:lstStyle/>
            <a:p>
              <a:pPr algn="ctr">
                <a:spcBef>
                  <a:spcPts val="500"/>
                </a:spcBef>
              </a:pPr>
              <a:r>
                <a:rPr lang="en-US" sz="1000" spc="0" baseline="0" dirty="0">
                  <a:latin typeface="+mj-lt"/>
                </a:rPr>
                <a:t>Washington DC   Richmond   Birmingham   Minneapolis   New York</a:t>
              </a:r>
            </a:p>
            <a:p>
              <a:pPr algn="ctr">
                <a:spcBef>
                  <a:spcPts val="500"/>
                </a:spcBef>
              </a:pPr>
              <a:r>
                <a:rPr lang="en-US" sz="1000" spc="0" baseline="0" dirty="0">
                  <a:latin typeface="+mj-lt"/>
                </a:rPr>
                <a:t>202-747-1000   </a:t>
              </a:r>
              <a:r>
                <a:rPr lang="en-US" sz="1000" spc="0" baseline="0" dirty="0">
                  <a:solidFill>
                    <a:schemeClr val="accent4"/>
                  </a:solidFill>
                  <a:latin typeface="+mj-lt"/>
                </a:rPr>
                <a:t>eab.com</a:t>
              </a:r>
            </a:p>
          </p:txBody>
        </p:sp>
        <p:cxnSp>
          <p:nvCxnSpPr>
            <p:cNvPr id="20" name="Line 1">
              <a:extLst>
                <a:ext uri="{FF2B5EF4-FFF2-40B4-BE49-F238E27FC236}">
                  <a16:creationId xmlns:a16="http://schemas.microsoft.com/office/drawing/2014/main" id="{A342BB8D-843E-4891-946A-E4C027B90826}"/>
                </a:ext>
                <a:ext uri="{C183D7F6-B498-43B3-948B-1728B52AA6E4}">
                  <adec:decorative xmlns:adec="http://schemas.microsoft.com/office/drawing/2017/decorative" val="1"/>
                </a:ext>
              </a:extLst>
            </p:cNvPr>
            <p:cNvCxnSpPr/>
            <p:nvPr userDrawn="1"/>
          </p:nvCxnSpPr>
          <p:spPr bwMode="gray">
            <a:xfrm>
              <a:off x="2220711" y="4060920"/>
              <a:ext cx="0" cy="125644"/>
            </a:xfrm>
            <a:prstGeom prst="line">
              <a:avLst/>
            </a:prstGeom>
            <a:ln w="6350">
              <a:solidFill>
                <a:schemeClr val="tx1"/>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Line 2">
              <a:extLst>
                <a:ext uri="{FF2B5EF4-FFF2-40B4-BE49-F238E27FC236}">
                  <a16:creationId xmlns:a16="http://schemas.microsoft.com/office/drawing/2014/main" id="{74EA08BF-0877-44C7-811E-D8639D49DDFB}"/>
                </a:ext>
                <a:ext uri="{C183D7F6-B498-43B3-948B-1728B52AA6E4}">
                  <adec:decorative xmlns:adec="http://schemas.microsoft.com/office/drawing/2017/decorative" val="1"/>
                </a:ext>
              </a:extLst>
            </p:cNvPr>
            <p:cNvCxnSpPr/>
            <p:nvPr userDrawn="1"/>
          </p:nvCxnSpPr>
          <p:spPr bwMode="gray">
            <a:xfrm>
              <a:off x="2902186" y="4060920"/>
              <a:ext cx="0" cy="125644"/>
            </a:xfrm>
            <a:prstGeom prst="line">
              <a:avLst/>
            </a:prstGeom>
            <a:ln w="6350">
              <a:solidFill>
                <a:schemeClr val="tx1"/>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Line 3">
              <a:extLst>
                <a:ext uri="{FF2B5EF4-FFF2-40B4-BE49-F238E27FC236}">
                  <a16:creationId xmlns:a16="http://schemas.microsoft.com/office/drawing/2014/main" id="{7E58EE88-9279-4FE4-AC87-212BF67DF3E0}"/>
                </a:ext>
                <a:ext uri="{C183D7F6-B498-43B3-948B-1728B52AA6E4}">
                  <adec:decorative xmlns:adec="http://schemas.microsoft.com/office/drawing/2017/decorative" val="1"/>
                </a:ext>
              </a:extLst>
            </p:cNvPr>
            <p:cNvCxnSpPr/>
            <p:nvPr userDrawn="1"/>
          </p:nvCxnSpPr>
          <p:spPr bwMode="gray">
            <a:xfrm>
              <a:off x="3712111" y="4060920"/>
              <a:ext cx="0" cy="125644"/>
            </a:xfrm>
            <a:prstGeom prst="line">
              <a:avLst/>
            </a:prstGeom>
            <a:ln w="6350">
              <a:solidFill>
                <a:schemeClr val="tx1"/>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Line 4">
              <a:extLst>
                <a:ext uri="{FF2B5EF4-FFF2-40B4-BE49-F238E27FC236}">
                  <a16:creationId xmlns:a16="http://schemas.microsoft.com/office/drawing/2014/main" id="{9177791E-3255-429C-8849-D128EA6565FB}"/>
                </a:ext>
                <a:ext uri="{C183D7F6-B498-43B3-948B-1728B52AA6E4}">
                  <adec:decorative xmlns:adec="http://schemas.microsoft.com/office/drawing/2017/decorative" val="1"/>
                </a:ext>
              </a:extLst>
            </p:cNvPr>
            <p:cNvCxnSpPr/>
            <p:nvPr userDrawn="1"/>
          </p:nvCxnSpPr>
          <p:spPr bwMode="gray">
            <a:xfrm>
              <a:off x="3337336" y="4275232"/>
              <a:ext cx="0" cy="125644"/>
            </a:xfrm>
            <a:prstGeom prst="line">
              <a:avLst/>
            </a:prstGeom>
            <a:ln w="6350">
              <a:solidFill>
                <a:schemeClr val="tx1"/>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Line 3">
              <a:extLst>
                <a:ext uri="{FF2B5EF4-FFF2-40B4-BE49-F238E27FC236}">
                  <a16:creationId xmlns:a16="http://schemas.microsoft.com/office/drawing/2014/main" id="{A683C7B8-732B-4853-B78A-F2808BB1488D}"/>
                </a:ext>
                <a:ext uri="{C183D7F6-B498-43B3-948B-1728B52AA6E4}">
                  <adec:decorative xmlns:adec="http://schemas.microsoft.com/office/drawing/2017/decorative" val="1"/>
                </a:ext>
              </a:extLst>
            </p:cNvPr>
            <p:cNvCxnSpPr/>
            <p:nvPr userDrawn="1"/>
          </p:nvCxnSpPr>
          <p:spPr bwMode="gray">
            <a:xfrm>
              <a:off x="4520678" y="4060920"/>
              <a:ext cx="0" cy="125644"/>
            </a:xfrm>
            <a:prstGeom prst="line">
              <a:avLst/>
            </a:prstGeom>
            <a:ln w="6350">
              <a:solidFill>
                <a:schemeClr val="tx1"/>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231698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bg bwMode="gray">
      <p:bgPr>
        <a:solidFill>
          <a:schemeClr val="accent5"/>
        </a:solidFill>
        <a:effectLst/>
      </p:bgPr>
    </p:bg>
    <p:spTree>
      <p:nvGrpSpPr>
        <p:cNvPr id="1" name=""/>
        <p:cNvGrpSpPr/>
        <p:nvPr/>
      </p:nvGrpSpPr>
      <p:grpSpPr>
        <a:xfrm>
          <a:off x="0" y="0"/>
          <a:ext cx="0" cy="0"/>
          <a:chOff x="0" y="0"/>
          <a:chExt cx="0" cy="0"/>
        </a:xfrm>
      </p:grpSpPr>
      <p:sp>
        <p:nvSpPr>
          <p:cNvPr id="8" name="Header box white - decorative">
            <a:extLst>
              <a:ext uri="{C183D7F6-B498-43B3-948B-1728B52AA6E4}">
                <adec:decorative xmlns:adec="http://schemas.microsoft.com/office/drawing/2017/decorative" val="1"/>
              </a:ext>
            </a:extLst>
          </p:cNvPr>
          <p:cNvSpPr/>
          <p:nvPr userDrawn="1"/>
        </p:nvSpPr>
        <p:spPr bwMode="gray">
          <a:xfrm>
            <a:off x="1" y="1"/>
            <a:ext cx="6400800" cy="1065790"/>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10" name="Pattern - decorative">
            <a:extLst>
              <a:ext uri="{FF2B5EF4-FFF2-40B4-BE49-F238E27FC236}">
                <a16:creationId xmlns:a16="http://schemas.microsoft.com/office/drawing/2014/main" id="{2EDE8BEC-5F99-47FE-9914-D286B67EE2A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bwMode="gray">
          <a:xfrm>
            <a:off x="0" y="0"/>
            <a:ext cx="6400800" cy="4800600"/>
          </a:xfrm>
          <a:prstGeom prst="rect">
            <a:avLst/>
          </a:prstGeom>
        </p:spPr>
      </p:pic>
      <p:cxnSp>
        <p:nvCxnSpPr>
          <p:cNvPr id="9" name="Header line - decorative">
            <a:extLst>
              <a:ext uri="{C183D7F6-B498-43B3-948B-1728B52AA6E4}">
                <adec:decorative xmlns:adec="http://schemas.microsoft.com/office/drawing/2017/decorative" val="1"/>
              </a:ext>
            </a:extLst>
          </p:cNvPr>
          <p:cNvCxnSpPr/>
          <p:nvPr userDrawn="1"/>
        </p:nvCxnSpPr>
        <p:spPr bwMode="gray">
          <a:xfrm>
            <a:off x="0" y="1065791"/>
            <a:ext cx="6400799" cy="0"/>
          </a:xfrm>
          <a:prstGeom prst="line">
            <a:avLst/>
          </a:prstGeom>
          <a:noFill/>
          <a:ln w="38100" cap="flat" cmpd="sng" algn="ctr">
            <a:solidFill>
              <a:schemeClr val="accent6"/>
            </a:solidFill>
            <a:prstDash val="solid"/>
            <a:miter lim="800000"/>
          </a:ln>
          <a:effectLst/>
        </p:spPr>
      </p:cxnSp>
      <p:pic>
        <p:nvPicPr>
          <p:cNvPr id="11" name="EAB logo" descr="EAB 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280551" y="274987"/>
            <a:ext cx="1174986" cy="512064"/>
          </a:xfrm>
          <a:prstGeom prst="rect">
            <a:avLst/>
          </a:prstGeom>
        </p:spPr>
      </p:pic>
      <p:sp>
        <p:nvSpPr>
          <p:cNvPr id="2" name="Presentation title"/>
          <p:cNvSpPr>
            <a:spLocks noGrp="1"/>
          </p:cNvSpPr>
          <p:nvPr>
            <p:ph type="title" hasCustomPrompt="1"/>
          </p:nvPr>
        </p:nvSpPr>
        <p:spPr bwMode="gray">
          <a:xfrm>
            <a:off x="812800" y="2203377"/>
            <a:ext cx="438912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pPr lvl="0"/>
            <a:r>
              <a:rPr lang="en-US" dirty="0"/>
              <a:t>Presentation Title – Rockwell 25pt Regular, Title Case</a:t>
            </a:r>
          </a:p>
        </p:txBody>
      </p:sp>
      <p:sp>
        <p:nvSpPr>
          <p:cNvPr id="5" name="Presentation subtitle"/>
          <p:cNvSpPr>
            <a:spLocks noGrp="1"/>
          </p:cNvSpPr>
          <p:nvPr>
            <p:ph type="body" sz="quarter" idx="13" hasCustomPrompt="1"/>
          </p:nvPr>
        </p:nvSpPr>
        <p:spPr bwMode="gray">
          <a:xfrm>
            <a:off x="812800" y="3020406"/>
            <a:ext cx="4389120" cy="169277"/>
          </a:xfrm>
        </p:spPr>
        <p:txBody>
          <a:bodyPr/>
          <a:lstStyle>
            <a:lvl1pPr marL="0" indent="0">
              <a:spcBef>
                <a:spcPts val="0"/>
              </a:spcBef>
              <a:buNone/>
              <a:defRPr sz="1100" baseline="0">
                <a:solidFill>
                  <a:schemeClr val="bg1"/>
                </a:solidFill>
              </a:defRPr>
            </a:lvl1pPr>
            <a:lvl2pPr marL="114300" indent="0">
              <a:buNone/>
              <a:defRPr sz="1100">
                <a:solidFill>
                  <a:schemeClr val="accent1"/>
                </a:solidFill>
              </a:defRPr>
            </a:lvl2pPr>
            <a:lvl3pPr marL="228600" indent="0">
              <a:buNone/>
              <a:defRPr sz="1100">
                <a:solidFill>
                  <a:schemeClr val="accent1"/>
                </a:solidFill>
              </a:defRPr>
            </a:lvl3pPr>
            <a:lvl4pPr marL="342900" indent="0">
              <a:buNone/>
              <a:defRPr sz="1100">
                <a:solidFill>
                  <a:schemeClr val="accent1"/>
                </a:solidFill>
              </a:defRPr>
            </a:lvl4pPr>
            <a:lvl5pPr marL="457200" indent="0">
              <a:buNone/>
              <a:defRPr sz="1100">
                <a:solidFill>
                  <a:schemeClr val="accent1"/>
                </a:solidFill>
              </a:defRPr>
            </a:lvl5pPr>
          </a:lstStyle>
          <a:p>
            <a:pPr lvl="0"/>
            <a:r>
              <a:rPr lang="en-US" dirty="0"/>
              <a:t>Presentation Subtitle – Verdana 11pt Regular, Title Case</a:t>
            </a:r>
          </a:p>
        </p:txBody>
      </p:sp>
      <p:sp>
        <p:nvSpPr>
          <p:cNvPr id="7" name="Program name"/>
          <p:cNvSpPr>
            <a:spLocks noGrp="1"/>
          </p:cNvSpPr>
          <p:nvPr>
            <p:ph type="body" sz="quarter" idx="14" hasCustomPrompt="1"/>
          </p:nvPr>
        </p:nvSpPr>
        <p:spPr bwMode="gray">
          <a:xfrm>
            <a:off x="4294188" y="4384289"/>
            <a:ext cx="1828800" cy="138499"/>
          </a:xfrm>
        </p:spPr>
        <p:txBody>
          <a:bodyPr anchor="b" anchorCtr="0"/>
          <a:lstStyle>
            <a:lvl1pPr marL="0" indent="0" algn="r">
              <a:spcBef>
                <a:spcPts val="0"/>
              </a:spcBef>
              <a:buNone/>
              <a:defRPr>
                <a:solidFill>
                  <a:schemeClr val="bg1"/>
                </a:solidFill>
              </a:defRPr>
            </a:lvl1pPr>
            <a:lvl2pPr marL="114300" indent="0">
              <a:buNone/>
              <a:defRPr>
                <a:solidFill>
                  <a:schemeClr val="bg1"/>
                </a:solidFill>
              </a:defRPr>
            </a:lvl2pPr>
            <a:lvl3pPr marL="228600" indent="0">
              <a:buNone/>
              <a:defRPr>
                <a:solidFill>
                  <a:schemeClr val="bg1"/>
                </a:solidFill>
              </a:defRPr>
            </a:lvl3pPr>
            <a:lvl4pPr marL="342900" indent="0">
              <a:buNone/>
              <a:defRPr>
                <a:solidFill>
                  <a:schemeClr val="bg1"/>
                </a:solidFill>
              </a:defRPr>
            </a:lvl4pPr>
            <a:lvl5pPr marL="457200" indent="0">
              <a:buNone/>
              <a:defRPr>
                <a:solidFill>
                  <a:schemeClr val="bg1"/>
                </a:solidFill>
              </a:defRPr>
            </a:lvl5pPr>
          </a:lstStyle>
          <a:p>
            <a:pPr lvl="0"/>
            <a:r>
              <a:rPr lang="en-US" dirty="0"/>
              <a:t>Program Name Goes Here</a:t>
            </a:r>
          </a:p>
        </p:txBody>
      </p:sp>
    </p:spTree>
    <p:custDataLst>
      <p:tags r:id="rId1"/>
    </p:custDataLst>
    <p:extLst>
      <p:ext uri="{BB962C8B-B14F-4D97-AF65-F5344CB8AC3E}">
        <p14:creationId xmlns:p14="http://schemas.microsoft.com/office/powerpoint/2010/main" val="2909182305"/>
      </p:ext>
    </p:extLst>
  </p:cSld>
  <p:clrMapOvr>
    <a:masterClrMapping/>
  </p:clrMapOvr>
  <p:extLst>
    <p:ext uri="{DCECCB84-F9BA-43D5-87BE-67443E8EF086}">
      <p15:sldGuideLst xmlns:p15="http://schemas.microsoft.com/office/powerpoint/2012/main">
        <p15:guide id="0" orient="horz" pos="1824" userDrawn="1">
          <p15:clr>
            <a:srgbClr val="FBAE40"/>
          </p15:clr>
        </p15:guide>
        <p15:guide id="1" pos="512" userDrawn="1">
          <p15:clr>
            <a:srgbClr val="FBAE40"/>
          </p15:clr>
        </p15:guide>
        <p15:guide id="2" orient="horz" pos="189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AB In-Brief">
    <p:spTree>
      <p:nvGrpSpPr>
        <p:cNvPr id="1" name=""/>
        <p:cNvGrpSpPr/>
        <p:nvPr/>
      </p:nvGrpSpPr>
      <p:grpSpPr>
        <a:xfrm>
          <a:off x="0" y="0"/>
          <a:ext cx="0" cy="0"/>
          <a:chOff x="0" y="0"/>
          <a:chExt cx="0" cy="0"/>
        </a:xfrm>
      </p:grpSpPr>
      <p:pic>
        <p:nvPicPr>
          <p:cNvPr id="42" name="EAB logo">
            <a:extLst>
              <a:ext uri="{FF2B5EF4-FFF2-40B4-BE49-F238E27FC236}">
                <a16:creationId xmlns:a16="http://schemas.microsoft.com/office/drawing/2014/main" id="{DA1936B1-DEDD-4B3C-BA0F-E1EB6DE95BB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55892" y="182579"/>
            <a:ext cx="1090389" cy="417192"/>
          </a:xfrm>
          <a:prstGeom prst="rect">
            <a:avLst/>
          </a:prstGeom>
        </p:spPr>
      </p:pic>
      <p:cxnSp>
        <p:nvCxnSpPr>
          <p:cNvPr id="51" name="Line vertical">
            <a:extLst>
              <a:ext uri="{FF2B5EF4-FFF2-40B4-BE49-F238E27FC236}">
                <a16:creationId xmlns:a16="http://schemas.microsoft.com/office/drawing/2014/main" id="{44EEF69A-489C-42AA-9032-8F88FA1E30BF}"/>
              </a:ext>
            </a:extLst>
          </p:cNvPr>
          <p:cNvCxnSpPr>
            <a:cxnSpLocks/>
          </p:cNvCxnSpPr>
          <p:nvPr userDrawn="1"/>
        </p:nvCxnSpPr>
        <p:spPr bwMode="gray">
          <a:xfrm flipH="1" flipV="1">
            <a:off x="272283" y="933267"/>
            <a:ext cx="5530" cy="649399"/>
          </a:xfrm>
          <a:prstGeom prst="line">
            <a:avLst/>
          </a:prstGeom>
          <a:ln w="2222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50" name="EAB statement">
            <a:extLst>
              <a:ext uri="{FF2B5EF4-FFF2-40B4-BE49-F238E27FC236}">
                <a16:creationId xmlns:a16="http://schemas.microsoft.com/office/drawing/2014/main" id="{4D990C86-80E9-4035-B1A7-351539DA9C1D}"/>
              </a:ext>
            </a:extLst>
          </p:cNvPr>
          <p:cNvSpPr txBox="1"/>
          <p:nvPr userDrawn="1"/>
        </p:nvSpPr>
        <p:spPr bwMode="gray">
          <a:xfrm>
            <a:off x="335070" y="905558"/>
            <a:ext cx="1683395" cy="677108"/>
          </a:xfrm>
          <a:prstGeom prst="rect">
            <a:avLst/>
          </a:prstGeom>
          <a:noFill/>
        </p:spPr>
        <p:txBody>
          <a:bodyPr wrap="square" lIns="0" tIns="0" rIns="0" bIns="0" rtlCol="0">
            <a:spAutoFit/>
          </a:bodyPr>
          <a:lstStyle/>
          <a:p>
            <a:pPr>
              <a:spcBef>
                <a:spcPts val="500"/>
              </a:spcBef>
            </a:pPr>
            <a:r>
              <a:rPr lang="en-US" sz="1100" b="1" dirty="0">
                <a:solidFill>
                  <a:schemeClr val="tx1"/>
                </a:solidFill>
                <a:latin typeface="+mj-lt"/>
              </a:rPr>
              <a:t>We help schools </a:t>
            </a:r>
            <a:br>
              <a:rPr lang="en-US" sz="1100" b="1" dirty="0">
                <a:solidFill>
                  <a:schemeClr val="tx1"/>
                </a:solidFill>
                <a:latin typeface="+mj-lt"/>
              </a:rPr>
            </a:br>
            <a:r>
              <a:rPr lang="en-US" sz="1100" b="1" dirty="0">
                <a:solidFill>
                  <a:schemeClr val="tx1"/>
                </a:solidFill>
                <a:latin typeface="+mj-lt"/>
              </a:rPr>
              <a:t>support students </a:t>
            </a:r>
            <a:br>
              <a:rPr lang="en-US" sz="1100" b="1" dirty="0">
                <a:solidFill>
                  <a:schemeClr val="tx1"/>
                </a:solidFill>
                <a:latin typeface="+mj-lt"/>
              </a:rPr>
            </a:br>
            <a:r>
              <a:rPr lang="en-US" sz="1100" dirty="0">
                <a:solidFill>
                  <a:schemeClr val="tx1"/>
                </a:solidFill>
                <a:latin typeface="+mj-lt"/>
              </a:rPr>
              <a:t>from enrollment to </a:t>
            </a:r>
            <a:br>
              <a:rPr lang="en-US" sz="1100" dirty="0">
                <a:solidFill>
                  <a:schemeClr val="tx1"/>
                </a:solidFill>
                <a:latin typeface="+mj-lt"/>
              </a:rPr>
            </a:br>
            <a:r>
              <a:rPr lang="en-US" sz="1100" dirty="0">
                <a:solidFill>
                  <a:schemeClr val="tx1"/>
                </a:solidFill>
                <a:latin typeface="+mj-lt"/>
              </a:rPr>
              <a:t>graduation and beyond</a:t>
            </a:r>
          </a:p>
        </p:txBody>
      </p:sp>
      <p:sp>
        <p:nvSpPr>
          <p:cNvPr id="46" name="School types">
            <a:extLst>
              <a:ext uri="{FF2B5EF4-FFF2-40B4-BE49-F238E27FC236}">
                <a16:creationId xmlns:a16="http://schemas.microsoft.com/office/drawing/2014/main" id="{5208DA4E-BD80-49C6-8044-448E94C2BB74}"/>
              </a:ext>
            </a:extLst>
          </p:cNvPr>
          <p:cNvSpPr/>
          <p:nvPr userDrawn="1"/>
        </p:nvSpPr>
        <p:spPr bwMode="gray">
          <a:xfrm>
            <a:off x="1321255" y="360187"/>
            <a:ext cx="4843169" cy="96950"/>
          </a:xfrm>
          <a:prstGeom prst="rect">
            <a:avLst/>
          </a:prstGeom>
        </p:spPr>
        <p:txBody>
          <a:bodyPr wrap="square" lIns="0" tIns="0" rIns="0" bIns="0">
            <a:spAutoFit/>
          </a:bodyPr>
          <a:lstStyle/>
          <a:p>
            <a:pPr algn="r">
              <a:spcBef>
                <a:spcPts val="500"/>
              </a:spcBef>
            </a:pPr>
            <a:r>
              <a:rPr lang="en-US" sz="620" spc="0" baseline="0" dirty="0">
                <a:solidFill>
                  <a:schemeClr val="tx1"/>
                </a:solidFill>
              </a:rPr>
              <a:t>K-12   |   Community Colleges   |   Four-Year Colleges and Universities   |   Graduate and Adult Learning</a:t>
            </a:r>
          </a:p>
        </p:txBody>
      </p:sp>
      <p:sp>
        <p:nvSpPr>
          <p:cNvPr id="44" name="Stat background - decorative">
            <a:extLst>
              <a:ext uri="{FF2B5EF4-FFF2-40B4-BE49-F238E27FC236}">
                <a16:creationId xmlns:a16="http://schemas.microsoft.com/office/drawing/2014/main" id="{FD737D13-49C0-4D0C-9B09-F4698FB94EB9}"/>
              </a:ext>
            </a:extLst>
          </p:cNvPr>
          <p:cNvSpPr/>
          <p:nvPr userDrawn="1"/>
        </p:nvSpPr>
        <p:spPr bwMode="gray">
          <a:xfrm>
            <a:off x="0" y="1929942"/>
            <a:ext cx="2018465" cy="2870658"/>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rgbClr val="E0F1F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2" name="Circle graphic area">
            <a:extLst>
              <a:ext uri="{FF2B5EF4-FFF2-40B4-BE49-F238E27FC236}">
                <a16:creationId xmlns:a16="http://schemas.microsoft.com/office/drawing/2014/main" id="{353160B8-AA7B-479E-BE5F-814D4D7958CD}"/>
              </a:ext>
              <a:ext uri="{C183D7F6-B498-43B3-948B-1728B52AA6E4}">
                <adec:decorative xmlns:adec="http://schemas.microsoft.com/office/drawing/2017/decorative" val="1"/>
              </a:ext>
            </a:extLst>
          </p:cNvPr>
          <p:cNvGrpSpPr/>
          <p:nvPr userDrawn="1"/>
        </p:nvGrpSpPr>
        <p:grpSpPr bwMode="gray">
          <a:xfrm>
            <a:off x="2011680" y="603504"/>
            <a:ext cx="4389120" cy="4200153"/>
            <a:chOff x="2011680" y="603504"/>
            <a:chExt cx="4389120" cy="4200153"/>
          </a:xfrm>
        </p:grpSpPr>
        <p:sp>
          <p:nvSpPr>
            <p:cNvPr id="43" name="Dark blue background - decorative">
              <a:extLst>
                <a:ext uri="{FF2B5EF4-FFF2-40B4-BE49-F238E27FC236}">
                  <a16:creationId xmlns:a16="http://schemas.microsoft.com/office/drawing/2014/main" id="{B35C43AF-919F-4BAA-8EC4-638FB2640018}"/>
                </a:ext>
                <a:ext uri="{C183D7F6-B498-43B3-948B-1728B52AA6E4}">
                  <adec:decorative xmlns:adec="http://schemas.microsoft.com/office/drawing/2017/decorative" val="1"/>
                </a:ext>
              </a:extLst>
            </p:cNvPr>
            <p:cNvSpPr/>
            <p:nvPr userDrawn="1"/>
          </p:nvSpPr>
          <p:spPr bwMode="gray">
            <a:xfrm>
              <a:off x="2011680" y="603504"/>
              <a:ext cx="4389120" cy="4197096"/>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79" name="Pattern - decorative">
              <a:extLst>
                <a:ext uri="{FF2B5EF4-FFF2-40B4-BE49-F238E27FC236}">
                  <a16:creationId xmlns:a16="http://schemas.microsoft.com/office/drawing/2014/main" id="{14AA5082-E522-41B3-8A7A-5302BE19139B}"/>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bwMode="gray">
            <a:xfrm>
              <a:off x="2011680" y="603504"/>
              <a:ext cx="4379985" cy="4200153"/>
            </a:xfrm>
            <a:prstGeom prst="rect">
              <a:avLst/>
            </a:prstGeom>
          </p:spPr>
        </p:pic>
        <p:sp>
          <p:nvSpPr>
            <p:cNvPr id="80" name="Dark blue circle - decorative">
              <a:extLst>
                <a:ext uri="{FF2B5EF4-FFF2-40B4-BE49-F238E27FC236}">
                  <a16:creationId xmlns:a16="http://schemas.microsoft.com/office/drawing/2014/main" id="{388963E6-34AD-4B7F-B968-9AD41BBDB734}"/>
                </a:ext>
                <a:ext uri="{C183D7F6-B498-43B3-948B-1728B52AA6E4}">
                  <adec:decorative xmlns:adec="http://schemas.microsoft.com/office/drawing/2017/decorative" val="1"/>
                </a:ext>
              </a:extLst>
            </p:cNvPr>
            <p:cNvSpPr/>
            <p:nvPr userDrawn="1"/>
          </p:nvSpPr>
          <p:spPr bwMode="gray">
            <a:xfrm>
              <a:off x="2960180" y="1349833"/>
              <a:ext cx="2505205" cy="2505205"/>
            </a:xfrm>
            <a:prstGeom prst="ellips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45" name="Bright blue circle - decorative">
              <a:extLst>
                <a:ext uri="{FF2B5EF4-FFF2-40B4-BE49-F238E27FC236}">
                  <a16:creationId xmlns:a16="http://schemas.microsoft.com/office/drawing/2014/main" id="{8253B356-73C4-4A33-9FDB-18EBFACD2DC1}"/>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bwMode="gray">
            <a:xfrm>
              <a:off x="2643774" y="986010"/>
              <a:ext cx="3136584" cy="3139630"/>
            </a:xfrm>
            <a:prstGeom prst="rect">
              <a:avLst/>
            </a:prstGeom>
          </p:spPr>
        </p:pic>
      </p:grpSp>
      <p:sp>
        <p:nvSpPr>
          <p:cNvPr id="52" name="Find and enroll">
            <a:extLst>
              <a:ext uri="{FF2B5EF4-FFF2-40B4-BE49-F238E27FC236}">
                <a16:creationId xmlns:a16="http://schemas.microsoft.com/office/drawing/2014/main" id="{9FAD879C-AE39-4D8C-9572-A04525ABE03D}"/>
              </a:ext>
            </a:extLst>
          </p:cNvPr>
          <p:cNvSpPr txBox="1"/>
          <p:nvPr userDrawn="1"/>
        </p:nvSpPr>
        <p:spPr bwMode="gray">
          <a:xfrm>
            <a:off x="2288833" y="721806"/>
            <a:ext cx="1129389" cy="256737"/>
          </a:xfrm>
          <a:prstGeom prst="rect">
            <a:avLst/>
          </a:prstGeom>
          <a:noFill/>
        </p:spPr>
        <p:txBody>
          <a:bodyPr wrap="square" lIns="0" tIns="0" rIns="0" bIns="0" numCol="1" spcCol="457200" rtlCol="0">
            <a:spAutoFit/>
          </a:bodyPr>
          <a:lstStyle/>
          <a:p>
            <a:pPr marL="0" indent="0">
              <a:lnSpc>
                <a:spcPct val="108000"/>
              </a:lnSpc>
              <a:spcBef>
                <a:spcPts val="400"/>
              </a:spcBef>
              <a:buClr>
                <a:schemeClr val="tx2"/>
              </a:buClr>
              <a:buSzPct val="120000"/>
              <a:buFont typeface="Verdana" panose="020B0604030504040204" pitchFamily="34" charset="0"/>
              <a:buNone/>
            </a:pPr>
            <a:r>
              <a:rPr lang="en-US" sz="800" dirty="0">
                <a:solidFill>
                  <a:schemeClr val="bg1"/>
                </a:solidFill>
                <a:latin typeface="+mj-lt"/>
              </a:rPr>
              <a:t>Find and enroll your right-fit students</a:t>
            </a:r>
          </a:p>
        </p:txBody>
      </p:sp>
      <p:sp>
        <p:nvSpPr>
          <p:cNvPr id="54" name="Prepare your institution">
            <a:extLst>
              <a:ext uri="{FF2B5EF4-FFF2-40B4-BE49-F238E27FC236}">
                <a16:creationId xmlns:a16="http://schemas.microsoft.com/office/drawing/2014/main" id="{ADB7DC10-7703-4D6F-8172-B279CBFB82A0}"/>
              </a:ext>
            </a:extLst>
          </p:cNvPr>
          <p:cNvSpPr txBox="1"/>
          <p:nvPr userDrawn="1"/>
        </p:nvSpPr>
        <p:spPr bwMode="gray">
          <a:xfrm>
            <a:off x="3670402" y="4240173"/>
            <a:ext cx="1258401" cy="256737"/>
          </a:xfrm>
          <a:prstGeom prst="rect">
            <a:avLst/>
          </a:prstGeom>
          <a:noFill/>
        </p:spPr>
        <p:txBody>
          <a:bodyPr wrap="square" lIns="0" tIns="0" rIns="0" bIns="0" numCol="1" spcCol="457200" rtlCol="0">
            <a:spAutoFit/>
          </a:bodyPr>
          <a:lstStyle/>
          <a:p>
            <a:pPr marL="0" indent="0">
              <a:lnSpc>
                <a:spcPct val="108000"/>
              </a:lnSpc>
              <a:spcBef>
                <a:spcPts val="600"/>
              </a:spcBef>
              <a:buClr>
                <a:schemeClr val="tx2"/>
              </a:buClr>
              <a:buSzPct val="120000"/>
              <a:buFont typeface="Verdana" panose="020B0604030504040204" pitchFamily="34" charset="0"/>
              <a:buNone/>
            </a:pPr>
            <a:r>
              <a:rPr lang="en-US" sz="800" dirty="0">
                <a:solidFill>
                  <a:schemeClr val="bg1"/>
                </a:solidFill>
                <a:latin typeface="+mj-lt"/>
              </a:rPr>
              <a:t>Prepare your institution </a:t>
            </a:r>
            <a:br>
              <a:rPr lang="en-US" sz="800" dirty="0">
                <a:solidFill>
                  <a:schemeClr val="bg1"/>
                </a:solidFill>
                <a:latin typeface="+mj-lt"/>
              </a:rPr>
            </a:br>
            <a:r>
              <a:rPr lang="en-US" sz="800" dirty="0">
                <a:solidFill>
                  <a:schemeClr val="bg1"/>
                </a:solidFill>
                <a:latin typeface="+mj-lt"/>
              </a:rPr>
              <a:t>for the future</a:t>
            </a:r>
          </a:p>
        </p:txBody>
      </p:sp>
      <p:sp>
        <p:nvSpPr>
          <p:cNvPr id="53" name="Support and graduate">
            <a:extLst>
              <a:ext uri="{FF2B5EF4-FFF2-40B4-BE49-F238E27FC236}">
                <a16:creationId xmlns:a16="http://schemas.microsoft.com/office/drawing/2014/main" id="{18AB59BA-9156-48E0-AAFC-71176CA87C54}"/>
              </a:ext>
            </a:extLst>
          </p:cNvPr>
          <p:cNvSpPr txBox="1"/>
          <p:nvPr userDrawn="1"/>
        </p:nvSpPr>
        <p:spPr bwMode="gray">
          <a:xfrm>
            <a:off x="5119540" y="721806"/>
            <a:ext cx="1147566" cy="256737"/>
          </a:xfrm>
          <a:prstGeom prst="rect">
            <a:avLst/>
          </a:prstGeom>
          <a:noFill/>
        </p:spPr>
        <p:txBody>
          <a:bodyPr wrap="square" lIns="0" tIns="0" rIns="0" bIns="0" numCol="1" spcCol="457200" rtlCol="0">
            <a:spAutoFit/>
          </a:bodyPr>
          <a:lstStyle/>
          <a:p>
            <a:pPr marL="0" indent="0">
              <a:lnSpc>
                <a:spcPct val="108000"/>
              </a:lnSpc>
              <a:spcBef>
                <a:spcPts val="400"/>
              </a:spcBef>
              <a:buClr>
                <a:schemeClr val="tx2"/>
              </a:buClr>
              <a:buSzPct val="120000"/>
              <a:buFont typeface="Verdana" panose="020B0604030504040204" pitchFamily="34" charset="0"/>
              <a:buNone/>
            </a:pPr>
            <a:r>
              <a:rPr lang="en-US" sz="800" dirty="0">
                <a:solidFill>
                  <a:schemeClr val="bg1"/>
                </a:solidFill>
                <a:latin typeface="+mj-lt"/>
              </a:rPr>
              <a:t>Support and graduate more students</a:t>
            </a:r>
          </a:p>
        </p:txBody>
      </p:sp>
      <p:sp>
        <p:nvSpPr>
          <p:cNvPr id="56" name="Stat 1 title">
            <a:extLst>
              <a:ext uri="{FF2B5EF4-FFF2-40B4-BE49-F238E27FC236}">
                <a16:creationId xmlns:a16="http://schemas.microsoft.com/office/drawing/2014/main" id="{5E6B8A95-5375-4097-AA98-A002250613D5}"/>
              </a:ext>
            </a:extLst>
          </p:cNvPr>
          <p:cNvSpPr txBox="1"/>
          <p:nvPr userDrawn="1"/>
        </p:nvSpPr>
        <p:spPr bwMode="gray">
          <a:xfrm>
            <a:off x="444085" y="2188209"/>
            <a:ext cx="1162966"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ROOTED IN RESEARCH</a:t>
            </a:r>
          </a:p>
        </p:txBody>
      </p:sp>
      <p:sp>
        <p:nvSpPr>
          <p:cNvPr id="58" name="Stat 1">
            <a:extLst>
              <a:ext uri="{FF2B5EF4-FFF2-40B4-BE49-F238E27FC236}">
                <a16:creationId xmlns:a16="http://schemas.microsoft.com/office/drawing/2014/main" id="{5A220AAD-0796-4BB2-878F-73B9F64064AC}"/>
              </a:ext>
            </a:extLst>
          </p:cNvPr>
          <p:cNvSpPr txBox="1"/>
          <p:nvPr userDrawn="1"/>
        </p:nvSpPr>
        <p:spPr bwMode="gray">
          <a:xfrm>
            <a:off x="444085" y="2363411"/>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7,500</a:t>
            </a:r>
            <a:r>
              <a:rPr lang="en-US" sz="1100" baseline="30000" dirty="0">
                <a:solidFill>
                  <a:schemeClr val="accent4"/>
                </a:solidFill>
                <a:latin typeface="+mj-lt"/>
              </a:rPr>
              <a:t>+</a:t>
            </a:r>
          </a:p>
        </p:txBody>
      </p:sp>
      <p:sp>
        <p:nvSpPr>
          <p:cNvPr id="57" name="Stat 1 text">
            <a:extLst>
              <a:ext uri="{FF2B5EF4-FFF2-40B4-BE49-F238E27FC236}">
                <a16:creationId xmlns:a16="http://schemas.microsoft.com/office/drawing/2014/main" id="{D4B08A33-B51F-4921-B09D-EBDDC2DD2449}"/>
              </a:ext>
            </a:extLst>
          </p:cNvPr>
          <p:cNvSpPr txBox="1"/>
          <p:nvPr userDrawn="1"/>
        </p:nvSpPr>
        <p:spPr bwMode="gray">
          <a:xfrm>
            <a:off x="903359" y="2369028"/>
            <a:ext cx="732284" cy="200055"/>
          </a:xfrm>
          <a:prstGeom prst="rect">
            <a:avLst/>
          </a:prstGeom>
          <a:noFill/>
        </p:spPr>
        <p:txBody>
          <a:bodyPr wrap="square" lIns="0" tIns="0" rIns="0" bIns="0" rtlCol="0">
            <a:spAutoFit/>
          </a:bodyPr>
          <a:lstStyle/>
          <a:p>
            <a:pPr>
              <a:spcBef>
                <a:spcPts val="500"/>
              </a:spcBef>
            </a:pPr>
            <a:r>
              <a:rPr lang="en-US" sz="650" dirty="0">
                <a:solidFill>
                  <a:schemeClr val="tx1"/>
                </a:solidFill>
              </a:rPr>
              <a:t>Peer-tested </a:t>
            </a:r>
            <a:br>
              <a:rPr lang="en-US" sz="650" dirty="0">
                <a:solidFill>
                  <a:schemeClr val="tx1"/>
                </a:solidFill>
              </a:rPr>
            </a:br>
            <a:r>
              <a:rPr lang="en-US" sz="650" dirty="0">
                <a:solidFill>
                  <a:schemeClr val="tx1"/>
                </a:solidFill>
              </a:rPr>
              <a:t>best practices</a:t>
            </a:r>
          </a:p>
        </p:txBody>
      </p:sp>
      <p:sp>
        <p:nvSpPr>
          <p:cNvPr id="60" name="Stat 2">
            <a:extLst>
              <a:ext uri="{FF2B5EF4-FFF2-40B4-BE49-F238E27FC236}">
                <a16:creationId xmlns:a16="http://schemas.microsoft.com/office/drawing/2014/main" id="{1A72E09B-BAE9-4211-82CD-F3B75654241F}"/>
              </a:ext>
            </a:extLst>
          </p:cNvPr>
          <p:cNvSpPr txBox="1"/>
          <p:nvPr userDrawn="1"/>
        </p:nvSpPr>
        <p:spPr bwMode="gray">
          <a:xfrm>
            <a:off x="444085" y="2637769"/>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500</a:t>
            </a:r>
            <a:r>
              <a:rPr lang="en-US" sz="1100" baseline="30000" dirty="0">
                <a:solidFill>
                  <a:schemeClr val="accent4"/>
                </a:solidFill>
                <a:latin typeface="+mj-lt"/>
              </a:rPr>
              <a:t>+</a:t>
            </a:r>
          </a:p>
        </p:txBody>
      </p:sp>
      <p:sp>
        <p:nvSpPr>
          <p:cNvPr id="59" name="Stat 2 text">
            <a:extLst>
              <a:ext uri="{FF2B5EF4-FFF2-40B4-BE49-F238E27FC236}">
                <a16:creationId xmlns:a16="http://schemas.microsoft.com/office/drawing/2014/main" id="{7776F4A0-CB6C-4D2E-94C9-D15611A2B978}"/>
              </a:ext>
            </a:extLst>
          </p:cNvPr>
          <p:cNvSpPr txBox="1"/>
          <p:nvPr userDrawn="1"/>
        </p:nvSpPr>
        <p:spPr bwMode="gray">
          <a:xfrm>
            <a:off x="903359" y="2643386"/>
            <a:ext cx="968825" cy="200055"/>
          </a:xfrm>
          <a:prstGeom prst="rect">
            <a:avLst/>
          </a:prstGeom>
          <a:noFill/>
        </p:spPr>
        <p:txBody>
          <a:bodyPr wrap="square" lIns="0" tIns="0" rIns="0" bIns="0" rtlCol="0">
            <a:spAutoFit/>
          </a:bodyPr>
          <a:lstStyle/>
          <a:p>
            <a:pPr>
              <a:spcBef>
                <a:spcPts val="500"/>
              </a:spcBef>
            </a:pPr>
            <a:r>
              <a:rPr lang="en-US" sz="650" spc="-10" baseline="0" dirty="0">
                <a:solidFill>
                  <a:schemeClr val="tx1"/>
                </a:solidFill>
              </a:rPr>
              <a:t>Enrollment innovations </a:t>
            </a:r>
            <a:r>
              <a:rPr lang="en-US" sz="650" dirty="0">
                <a:solidFill>
                  <a:schemeClr val="tx1"/>
                </a:solidFill>
              </a:rPr>
              <a:t>tested annually</a:t>
            </a:r>
          </a:p>
        </p:txBody>
      </p:sp>
      <p:sp>
        <p:nvSpPr>
          <p:cNvPr id="64" name="Stat 3 title">
            <a:extLst>
              <a:ext uri="{FF2B5EF4-FFF2-40B4-BE49-F238E27FC236}">
                <a16:creationId xmlns:a16="http://schemas.microsoft.com/office/drawing/2014/main" id="{3EBD75B6-04FA-46CD-BCD2-EF09236F8FDA}"/>
              </a:ext>
            </a:extLst>
          </p:cNvPr>
          <p:cNvSpPr txBox="1"/>
          <p:nvPr userDrawn="1"/>
        </p:nvSpPr>
        <p:spPr bwMode="gray">
          <a:xfrm>
            <a:off x="444085" y="3092228"/>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ADVANTAGE OF SCALE</a:t>
            </a:r>
          </a:p>
        </p:txBody>
      </p:sp>
      <p:sp>
        <p:nvSpPr>
          <p:cNvPr id="66" name="Stat 3">
            <a:extLst>
              <a:ext uri="{FF2B5EF4-FFF2-40B4-BE49-F238E27FC236}">
                <a16:creationId xmlns:a16="http://schemas.microsoft.com/office/drawing/2014/main" id="{8F006172-9BFA-427D-9855-69216A673130}"/>
              </a:ext>
            </a:extLst>
          </p:cNvPr>
          <p:cNvSpPr txBox="1"/>
          <p:nvPr userDrawn="1"/>
        </p:nvSpPr>
        <p:spPr bwMode="gray">
          <a:xfrm>
            <a:off x="444085" y="3267430"/>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1,500</a:t>
            </a:r>
            <a:r>
              <a:rPr lang="en-US" sz="1100" baseline="30000" dirty="0">
                <a:solidFill>
                  <a:schemeClr val="accent4"/>
                </a:solidFill>
                <a:latin typeface="+mj-lt"/>
              </a:rPr>
              <a:t>+</a:t>
            </a:r>
          </a:p>
        </p:txBody>
      </p:sp>
      <p:sp>
        <p:nvSpPr>
          <p:cNvPr id="65" name="Stat 3 text">
            <a:extLst>
              <a:ext uri="{FF2B5EF4-FFF2-40B4-BE49-F238E27FC236}">
                <a16:creationId xmlns:a16="http://schemas.microsoft.com/office/drawing/2014/main" id="{881A8E26-7F89-4FA4-91A1-C0737D0A6CD0}"/>
              </a:ext>
            </a:extLst>
          </p:cNvPr>
          <p:cNvSpPr txBox="1"/>
          <p:nvPr userDrawn="1"/>
        </p:nvSpPr>
        <p:spPr bwMode="gray">
          <a:xfrm>
            <a:off x="903359" y="3273047"/>
            <a:ext cx="732284" cy="200055"/>
          </a:xfrm>
          <a:prstGeom prst="rect">
            <a:avLst/>
          </a:prstGeom>
          <a:noFill/>
        </p:spPr>
        <p:txBody>
          <a:bodyPr wrap="square" lIns="0" tIns="0" rIns="0" bIns="0" rtlCol="0">
            <a:spAutoFit/>
          </a:bodyPr>
          <a:lstStyle/>
          <a:p>
            <a:pPr>
              <a:spcBef>
                <a:spcPts val="500"/>
              </a:spcBef>
            </a:pPr>
            <a:r>
              <a:rPr lang="en-US" sz="650" dirty="0">
                <a:solidFill>
                  <a:schemeClr val="tx1"/>
                </a:solidFill>
              </a:rPr>
              <a:t>Institutions </a:t>
            </a:r>
            <a:br>
              <a:rPr lang="en-US" sz="650" dirty="0">
                <a:solidFill>
                  <a:schemeClr val="tx1"/>
                </a:solidFill>
              </a:rPr>
            </a:br>
            <a:r>
              <a:rPr lang="en-US" sz="650" dirty="0">
                <a:solidFill>
                  <a:schemeClr val="tx1"/>
                </a:solidFill>
              </a:rPr>
              <a:t>served</a:t>
            </a:r>
          </a:p>
        </p:txBody>
      </p:sp>
      <p:sp>
        <p:nvSpPr>
          <p:cNvPr id="68" name="Stat 4">
            <a:extLst>
              <a:ext uri="{FF2B5EF4-FFF2-40B4-BE49-F238E27FC236}">
                <a16:creationId xmlns:a16="http://schemas.microsoft.com/office/drawing/2014/main" id="{4DE21C5E-9D41-4B70-89CE-78ACE2601E1A}"/>
              </a:ext>
            </a:extLst>
          </p:cNvPr>
          <p:cNvSpPr txBox="1"/>
          <p:nvPr userDrawn="1"/>
        </p:nvSpPr>
        <p:spPr bwMode="gray">
          <a:xfrm>
            <a:off x="444085" y="3541788"/>
            <a:ext cx="460433" cy="169277"/>
          </a:xfrm>
          <a:prstGeom prst="rect">
            <a:avLst/>
          </a:prstGeom>
          <a:noFill/>
        </p:spPr>
        <p:txBody>
          <a:bodyPr wrap="square" lIns="0" tIns="0" rIns="0" bIns="0" rtlCol="0">
            <a:spAutoFit/>
          </a:bodyPr>
          <a:lstStyle/>
          <a:p>
            <a:pPr>
              <a:spcBef>
                <a:spcPts val="500"/>
              </a:spcBef>
            </a:pPr>
            <a:r>
              <a:rPr lang="en-US" sz="1100" kern="1200" baseline="0" dirty="0">
                <a:solidFill>
                  <a:schemeClr val="accent4"/>
                </a:solidFill>
                <a:latin typeface="+mn-lt"/>
                <a:ea typeface="+mn-ea"/>
                <a:cs typeface="+mn-cs"/>
              </a:rPr>
              <a:t>4 M</a:t>
            </a:r>
            <a:r>
              <a:rPr lang="en-US" sz="1100" kern="1200" baseline="30000" dirty="0">
                <a:solidFill>
                  <a:schemeClr val="accent4"/>
                </a:solidFill>
                <a:latin typeface="+mn-lt"/>
                <a:ea typeface="+mn-ea"/>
                <a:cs typeface="+mn-cs"/>
              </a:rPr>
              <a:t>+</a:t>
            </a:r>
          </a:p>
        </p:txBody>
      </p:sp>
      <p:sp>
        <p:nvSpPr>
          <p:cNvPr id="67" name="Stat 4 text">
            <a:extLst>
              <a:ext uri="{FF2B5EF4-FFF2-40B4-BE49-F238E27FC236}">
                <a16:creationId xmlns:a16="http://schemas.microsoft.com/office/drawing/2014/main" id="{3A211A68-C41E-49F2-A3A3-3228AEA24ED3}"/>
              </a:ext>
            </a:extLst>
          </p:cNvPr>
          <p:cNvSpPr txBox="1"/>
          <p:nvPr userDrawn="1"/>
        </p:nvSpPr>
        <p:spPr bwMode="gray">
          <a:xfrm>
            <a:off x="903359" y="3547405"/>
            <a:ext cx="933758" cy="200055"/>
          </a:xfrm>
          <a:prstGeom prst="rect">
            <a:avLst/>
          </a:prstGeom>
          <a:noFill/>
        </p:spPr>
        <p:txBody>
          <a:bodyPr wrap="square" lIns="0" tIns="0" rIns="0" bIns="0" rtlCol="0">
            <a:spAutoFit/>
          </a:bodyPr>
          <a:lstStyle/>
          <a:p>
            <a:pPr>
              <a:spcBef>
                <a:spcPts val="500"/>
              </a:spcBef>
            </a:pPr>
            <a:r>
              <a:rPr lang="en-US" sz="650" dirty="0">
                <a:solidFill>
                  <a:schemeClr val="tx1"/>
                </a:solidFill>
              </a:rPr>
              <a:t>Students supported by our SSMS</a:t>
            </a:r>
          </a:p>
        </p:txBody>
      </p:sp>
      <p:sp>
        <p:nvSpPr>
          <p:cNvPr id="72" name="Stat 5 title">
            <a:extLst>
              <a:ext uri="{FF2B5EF4-FFF2-40B4-BE49-F238E27FC236}">
                <a16:creationId xmlns:a16="http://schemas.microsoft.com/office/drawing/2014/main" id="{6725F3AA-084F-4FDE-A18F-3FCA6DA11B7B}"/>
              </a:ext>
            </a:extLst>
          </p:cNvPr>
          <p:cNvSpPr txBox="1"/>
          <p:nvPr userDrawn="1"/>
        </p:nvSpPr>
        <p:spPr bwMode="gray">
          <a:xfrm>
            <a:off x="444085" y="3983973"/>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WE DELIVER RESULTS</a:t>
            </a:r>
          </a:p>
        </p:txBody>
      </p:sp>
      <p:sp>
        <p:nvSpPr>
          <p:cNvPr id="74" name="Stat 5">
            <a:extLst>
              <a:ext uri="{FF2B5EF4-FFF2-40B4-BE49-F238E27FC236}">
                <a16:creationId xmlns:a16="http://schemas.microsoft.com/office/drawing/2014/main" id="{877BF29E-8075-4A86-9ABD-BAE20C853765}"/>
              </a:ext>
            </a:extLst>
          </p:cNvPr>
          <p:cNvSpPr txBox="1"/>
          <p:nvPr userDrawn="1"/>
        </p:nvSpPr>
        <p:spPr bwMode="gray">
          <a:xfrm>
            <a:off x="444085" y="4159175"/>
            <a:ext cx="338278" cy="169277"/>
          </a:xfrm>
          <a:prstGeom prst="rect">
            <a:avLst/>
          </a:prstGeom>
          <a:noFill/>
        </p:spPr>
        <p:txBody>
          <a:bodyPr wrap="square" lIns="0" tIns="0" rIns="0" bIns="0" rtlCol="0">
            <a:spAutoFit/>
          </a:bodyPr>
          <a:lstStyle/>
          <a:p>
            <a:pPr>
              <a:spcBef>
                <a:spcPts val="500"/>
              </a:spcBef>
            </a:pPr>
            <a:r>
              <a:rPr lang="en-US" sz="1100" baseline="0" dirty="0">
                <a:solidFill>
                  <a:schemeClr val="accent4"/>
                </a:solidFill>
                <a:latin typeface="+mj-lt"/>
              </a:rPr>
              <a:t>95%</a:t>
            </a:r>
            <a:endParaRPr lang="en-US" sz="1100" baseline="30000" dirty="0">
              <a:solidFill>
                <a:schemeClr val="accent4"/>
              </a:solidFill>
              <a:latin typeface="+mj-lt"/>
            </a:endParaRPr>
          </a:p>
        </p:txBody>
      </p:sp>
      <p:sp>
        <p:nvSpPr>
          <p:cNvPr id="73" name="Stat 5 text">
            <a:extLst>
              <a:ext uri="{FF2B5EF4-FFF2-40B4-BE49-F238E27FC236}">
                <a16:creationId xmlns:a16="http://schemas.microsoft.com/office/drawing/2014/main" id="{304BAB0A-6CBE-494B-9EB9-6704BDAF1D6F}"/>
              </a:ext>
            </a:extLst>
          </p:cNvPr>
          <p:cNvSpPr txBox="1"/>
          <p:nvPr userDrawn="1"/>
        </p:nvSpPr>
        <p:spPr bwMode="gray">
          <a:xfrm>
            <a:off x="903359" y="4164792"/>
            <a:ext cx="1048201" cy="400110"/>
          </a:xfrm>
          <a:prstGeom prst="rect">
            <a:avLst/>
          </a:prstGeom>
          <a:noFill/>
        </p:spPr>
        <p:txBody>
          <a:bodyPr wrap="square" lIns="0" tIns="0" rIns="0" bIns="0" rtlCol="0">
            <a:spAutoFit/>
          </a:bodyPr>
          <a:lstStyle/>
          <a:p>
            <a:pPr>
              <a:spcBef>
                <a:spcPts val="500"/>
              </a:spcBef>
            </a:pPr>
            <a:r>
              <a:rPr lang="en-US" sz="650" spc="-20" baseline="0" dirty="0">
                <a:solidFill>
                  <a:schemeClr val="tx1"/>
                </a:solidFill>
              </a:rPr>
              <a:t>Of our partners continue </a:t>
            </a:r>
            <a:r>
              <a:rPr lang="en-US" sz="650" spc="-10" baseline="0" dirty="0">
                <a:solidFill>
                  <a:schemeClr val="tx1"/>
                </a:solidFill>
              </a:rPr>
              <a:t>with us year after year, </a:t>
            </a:r>
            <a:r>
              <a:rPr lang="en-US" sz="650" dirty="0">
                <a:solidFill>
                  <a:schemeClr val="tx1"/>
                </a:solidFill>
              </a:rPr>
              <a:t>reflecting the goals we </a:t>
            </a:r>
            <a:br>
              <a:rPr lang="en-US" sz="650" dirty="0">
                <a:solidFill>
                  <a:schemeClr val="tx1"/>
                </a:solidFill>
              </a:rPr>
            </a:br>
            <a:r>
              <a:rPr lang="en-US" sz="650" b="1" dirty="0">
                <a:solidFill>
                  <a:schemeClr val="tx1"/>
                </a:solidFill>
              </a:rPr>
              <a:t>achieve together</a:t>
            </a:r>
          </a:p>
        </p:txBody>
      </p:sp>
      <p:sp>
        <p:nvSpPr>
          <p:cNvPr id="6" name="Green box fill - decorative"/>
          <p:cNvSpPr txBox="1">
            <a:spLocks/>
          </p:cNvSpPr>
          <p:nvPr userDrawn="1"/>
        </p:nvSpPr>
        <p:spPr bwMode="gray">
          <a:xfrm>
            <a:off x="6469574" y="-5582"/>
            <a:ext cx="1382195" cy="2120568"/>
          </a:xfrm>
          <a:prstGeom prst="rect">
            <a:avLst/>
          </a:prstGeom>
          <a:solidFill>
            <a:srgbClr val="0099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dirty="0">
              <a:solidFill>
                <a:schemeClr val="bg1"/>
              </a:solidFill>
              <a:latin typeface="Arial" panose="020B0604020202020204" pitchFamily="34" charset="0"/>
              <a:cs typeface="Arial" panose="020B0604020202020204" pitchFamily="34" charset="0"/>
            </a:endParaRPr>
          </a:p>
        </p:txBody>
      </p:sp>
      <p:sp>
        <p:nvSpPr>
          <p:cNvPr id="7" name="Green box text - decorative">
            <a:extLst>
              <a:ext uri="{C183D7F6-B498-43B3-948B-1728B52AA6E4}">
                <adec:decorative xmlns:adec="http://schemas.microsoft.com/office/drawing/2017/decorative" val="1"/>
              </a:ext>
            </a:extLst>
          </p:cNvPr>
          <p:cNvSpPr txBox="1"/>
          <p:nvPr userDrawn="1"/>
        </p:nvSpPr>
        <p:spPr bwMode="gray">
          <a:xfrm>
            <a:off x="6553161" y="50431"/>
            <a:ext cx="1267384" cy="1980029"/>
          </a:xfrm>
          <a:prstGeom prst="rect">
            <a:avLst/>
          </a:prstGeom>
          <a:noFill/>
        </p:spPr>
        <p:txBody>
          <a:bodyPr wrap="square" lIns="0" tIns="0" rIns="0" bIns="0" rtlCol="0">
            <a:spAutoFit/>
          </a:bodyPr>
          <a:lstStyle/>
          <a:p>
            <a:pPr>
              <a:spcBef>
                <a:spcPts val="500"/>
              </a:spcBef>
            </a:pPr>
            <a:r>
              <a:rPr lang="en-US" sz="1200" b="1" dirty="0">
                <a:solidFill>
                  <a:schemeClr val="bg1"/>
                </a:solidFill>
                <a:latin typeface="Arial" panose="020B0604020202020204" pitchFamily="34" charset="0"/>
                <a:cs typeface="Arial" panose="020B0604020202020204" pitchFamily="34" charset="0"/>
              </a:rPr>
              <a:t>DO NOT EDIT THIS SLIDE FOR ANY PURPOSE</a:t>
            </a:r>
          </a:p>
          <a:p>
            <a:pPr marL="0" marR="0" lvl="0" indent="0" algn="l" defTabSz="537667" rtl="0" eaLnBrk="1" fontAlgn="auto" latinLnBrk="0" hangingPunct="1">
              <a:lnSpc>
                <a:spcPct val="100000"/>
              </a:lnSpc>
              <a:spcBef>
                <a:spcPts val="50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If an edit is necessary,</a:t>
            </a:r>
            <a:b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please contact:</a:t>
            </a:r>
          </a:p>
          <a:p>
            <a:pPr marL="0" marR="0" lvl="0" indent="0" algn="l" defTabSz="537667" rtl="0" eaLnBrk="1" fontAlgn="auto" latinLnBrk="0" hangingPunct="1">
              <a:lnSpc>
                <a:spcPct val="100000"/>
              </a:lnSpc>
              <a:spcBef>
                <a:spcPts val="50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DSS-Requests@eab.com</a:t>
            </a:r>
            <a:endParaRPr kumimoji="0" lang="en-US" sz="8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a:spcBef>
                <a:spcPts val="500"/>
              </a:spcBef>
            </a:pPr>
            <a:endParaRPr lang="en-US" sz="1200" b="1" dirty="0">
              <a:solidFill>
                <a:schemeClr val="bg1"/>
              </a:solidFill>
              <a:latin typeface="Arial" panose="020B0604020202020204" pitchFamily="34" charset="0"/>
              <a:cs typeface="Arial" panose="020B0604020202020204" pitchFamily="34" charset="0"/>
            </a:endParaRPr>
          </a:p>
          <a:p>
            <a:pPr marL="0" marR="0" lvl="0" indent="0" algn="l" defTabSz="537667" rtl="0" eaLnBrk="1" fontAlgn="auto" latinLnBrk="0" hangingPunct="1">
              <a:lnSpc>
                <a:spcPct val="100000"/>
              </a:lnSpc>
              <a:spcBef>
                <a:spcPts val="0"/>
              </a:spcBef>
              <a:spcAft>
                <a:spcPts val="0"/>
              </a:spcAft>
              <a:buClrTx/>
              <a:buSzTx/>
              <a:buFont typeface="Arial" pitchFamily="34" charset="0"/>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Script can be found here:</a:t>
            </a:r>
            <a:endParaRPr kumimoji="0" lang="en-US" sz="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1018879" rtl="0" eaLnBrk="1" fontAlgn="auto" latinLnBrk="0" hangingPunct="1">
              <a:lnSpc>
                <a:spcPct val="100000"/>
              </a:lnSpc>
              <a:spcBef>
                <a:spcPts val="500"/>
              </a:spcBef>
              <a:spcAft>
                <a:spcPts val="0"/>
              </a:spcAft>
              <a:buClrTx/>
              <a:buSzTx/>
              <a:buFont typeface="Arial" pitchFamily="34" charset="0"/>
              <a:buNone/>
              <a:tabLst/>
              <a:defRPr/>
            </a:pPr>
            <a:r>
              <a:rPr lang="en-US" sz="800" dirty="0">
                <a:solidFill>
                  <a:schemeClr val="bg1"/>
                </a:solidFill>
                <a:latin typeface="+mn-lt"/>
                <a:cs typeface="Arial" panose="020B0604020202020204" pitchFamily="34" charset="0"/>
                <a:hlinkClick r:id="rId6">
                  <a:extLst>
                    <a:ext uri="{A12FA001-AC4F-418D-AE19-62706E023703}">
                      <ahyp:hlinkClr xmlns:ahyp="http://schemas.microsoft.com/office/drawing/2018/hyperlinkcolor" val="tx"/>
                    </a:ext>
                  </a:extLst>
                </a:hlinkClick>
              </a:rPr>
              <a:t>https://eab.box.com/v/EAB-Branding</a:t>
            </a:r>
            <a:r>
              <a:rPr lang="en-US" sz="800" dirty="0">
                <a:solidFill>
                  <a:schemeClr val="bg1"/>
                </a:solidFill>
                <a:latin typeface="+mn-lt"/>
                <a:cs typeface="Arial" panose="020B0604020202020204" pitchFamily="34" charset="0"/>
              </a:rPr>
              <a:t> </a:t>
            </a:r>
          </a:p>
        </p:txBody>
      </p:sp>
      <p:grpSp>
        <p:nvGrpSpPr>
          <p:cNvPr id="3" name="Group 2">
            <a:extLst>
              <a:ext uri="{FF2B5EF4-FFF2-40B4-BE49-F238E27FC236}">
                <a16:creationId xmlns:a16="http://schemas.microsoft.com/office/drawing/2014/main" id="{7A676659-A849-491F-ACC8-A33B68C70901}"/>
              </a:ext>
              <a:ext uri="{C183D7F6-B498-43B3-948B-1728B52AA6E4}">
                <adec:decorative xmlns:adec="http://schemas.microsoft.com/office/drawing/2017/decorative" val="1"/>
              </a:ext>
            </a:extLst>
          </p:cNvPr>
          <p:cNvGrpSpPr/>
          <p:nvPr userDrawn="1"/>
        </p:nvGrpSpPr>
        <p:grpSpPr>
          <a:xfrm>
            <a:off x="268325" y="3992046"/>
            <a:ext cx="108698" cy="108698"/>
            <a:chOff x="268325" y="3992046"/>
            <a:chExt cx="108698" cy="108698"/>
          </a:xfrm>
        </p:grpSpPr>
        <p:sp>
          <p:nvSpPr>
            <p:cNvPr id="76" name="circle 3  - decorative">
              <a:extLst>
                <a:ext uri="{FF2B5EF4-FFF2-40B4-BE49-F238E27FC236}">
                  <a16:creationId xmlns:a16="http://schemas.microsoft.com/office/drawing/2014/main" id="{2E1EAC39-2257-4FF3-BD47-F813F4EF02CF}"/>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47" name="Chev 1 - decorative">
              <a:extLst>
                <a:ext uri="{FF2B5EF4-FFF2-40B4-BE49-F238E27FC236}">
                  <a16:creationId xmlns:a16="http://schemas.microsoft.com/office/drawing/2014/main" id="{8BC6F6B7-40BC-4EC3-9E6B-53B2F3532EEB}"/>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grpSp>
        <p:nvGrpSpPr>
          <p:cNvPr id="48" name="Group 47">
            <a:extLst>
              <a:ext uri="{FF2B5EF4-FFF2-40B4-BE49-F238E27FC236}">
                <a16:creationId xmlns:a16="http://schemas.microsoft.com/office/drawing/2014/main" id="{DF82C985-3322-46F1-9429-8211B7067FF9}"/>
              </a:ext>
              <a:ext uri="{C183D7F6-B498-43B3-948B-1728B52AA6E4}">
                <adec:decorative xmlns:adec="http://schemas.microsoft.com/office/drawing/2017/decorative" val="1"/>
              </a:ext>
            </a:extLst>
          </p:cNvPr>
          <p:cNvGrpSpPr/>
          <p:nvPr userDrawn="1"/>
        </p:nvGrpSpPr>
        <p:grpSpPr>
          <a:xfrm>
            <a:off x="268325" y="3095651"/>
            <a:ext cx="108698" cy="108698"/>
            <a:chOff x="268325" y="3992046"/>
            <a:chExt cx="108698" cy="108698"/>
          </a:xfrm>
        </p:grpSpPr>
        <p:sp>
          <p:nvSpPr>
            <p:cNvPr id="49" name="circle 3  - decorative">
              <a:extLst>
                <a:ext uri="{FF2B5EF4-FFF2-40B4-BE49-F238E27FC236}">
                  <a16:creationId xmlns:a16="http://schemas.microsoft.com/office/drawing/2014/main" id="{F8CA3705-8F71-4006-B837-583D1C65AE2B}"/>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78" name="Chev 1 - decorative">
              <a:extLst>
                <a:ext uri="{FF2B5EF4-FFF2-40B4-BE49-F238E27FC236}">
                  <a16:creationId xmlns:a16="http://schemas.microsoft.com/office/drawing/2014/main" id="{685F217C-B254-475C-BD1A-BAB79ACA2FD6}"/>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grpSp>
        <p:nvGrpSpPr>
          <p:cNvPr id="81" name="Group 80">
            <a:extLst>
              <a:ext uri="{FF2B5EF4-FFF2-40B4-BE49-F238E27FC236}">
                <a16:creationId xmlns:a16="http://schemas.microsoft.com/office/drawing/2014/main" id="{58ABD6AC-7A7D-4DA4-ACCD-120DCACCC05D}"/>
              </a:ext>
              <a:ext uri="{C183D7F6-B498-43B3-948B-1728B52AA6E4}">
                <adec:decorative xmlns:adec="http://schemas.microsoft.com/office/drawing/2017/decorative" val="1"/>
              </a:ext>
            </a:extLst>
          </p:cNvPr>
          <p:cNvGrpSpPr/>
          <p:nvPr userDrawn="1"/>
        </p:nvGrpSpPr>
        <p:grpSpPr>
          <a:xfrm>
            <a:off x="268325" y="2191632"/>
            <a:ext cx="108698" cy="108698"/>
            <a:chOff x="268325" y="3992046"/>
            <a:chExt cx="108698" cy="108698"/>
          </a:xfrm>
        </p:grpSpPr>
        <p:sp>
          <p:nvSpPr>
            <p:cNvPr id="82" name="circle 3  - decorative">
              <a:extLst>
                <a:ext uri="{FF2B5EF4-FFF2-40B4-BE49-F238E27FC236}">
                  <a16:creationId xmlns:a16="http://schemas.microsoft.com/office/drawing/2014/main" id="{FAA3E443-0FA1-4856-B07F-8DC8F5926C47}"/>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83" name="Chev 1 - decorative">
              <a:extLst>
                <a:ext uri="{FF2B5EF4-FFF2-40B4-BE49-F238E27FC236}">
                  <a16:creationId xmlns:a16="http://schemas.microsoft.com/office/drawing/2014/main" id="{1EB3E9C8-EEDB-45EE-89DC-A258B982FA40}"/>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84" name="Chev 1 - decorative">
            <a:extLst>
              <a:ext uri="{FF2B5EF4-FFF2-40B4-BE49-F238E27FC236}">
                <a16:creationId xmlns:a16="http://schemas.microsoft.com/office/drawing/2014/main" id="{52EA1901-AD87-41A3-840B-C23918E55D53}"/>
              </a:ext>
              <a:ext uri="{C183D7F6-B498-43B3-948B-1728B52AA6E4}">
                <adec:decorative xmlns:adec="http://schemas.microsoft.com/office/drawing/2017/decorative" val="1"/>
              </a:ext>
            </a:extLst>
          </p:cNvPr>
          <p:cNvSpPr/>
          <p:nvPr userDrawn="1"/>
        </p:nvSpPr>
        <p:spPr bwMode="gray">
          <a:xfrm rot="8100000">
            <a:off x="2174982" y="761385"/>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
        <p:nvSpPr>
          <p:cNvPr id="97" name="Chev 1 - decorative">
            <a:extLst>
              <a:ext uri="{FF2B5EF4-FFF2-40B4-BE49-F238E27FC236}">
                <a16:creationId xmlns:a16="http://schemas.microsoft.com/office/drawing/2014/main" id="{9F576150-C736-4D70-924C-E40A4D693BA6}"/>
              </a:ext>
              <a:ext uri="{C183D7F6-B498-43B3-948B-1728B52AA6E4}">
                <adec:decorative xmlns:adec="http://schemas.microsoft.com/office/drawing/2017/decorative" val="1"/>
              </a:ext>
            </a:extLst>
          </p:cNvPr>
          <p:cNvSpPr/>
          <p:nvPr userDrawn="1"/>
        </p:nvSpPr>
        <p:spPr bwMode="gray">
          <a:xfrm rot="8100000">
            <a:off x="5012141" y="759102"/>
            <a:ext cx="45719" cy="45719"/>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
        <p:nvSpPr>
          <p:cNvPr id="98" name="Chev 1 - decorative">
            <a:extLst>
              <a:ext uri="{FF2B5EF4-FFF2-40B4-BE49-F238E27FC236}">
                <a16:creationId xmlns:a16="http://schemas.microsoft.com/office/drawing/2014/main" id="{C7A9C02B-1623-4B46-A4B9-D8581E9E4077}"/>
              </a:ext>
              <a:ext uri="{C183D7F6-B498-43B3-948B-1728B52AA6E4}">
                <adec:decorative xmlns:adec="http://schemas.microsoft.com/office/drawing/2017/decorative" val="1"/>
              </a:ext>
            </a:extLst>
          </p:cNvPr>
          <p:cNvSpPr/>
          <p:nvPr userDrawn="1"/>
        </p:nvSpPr>
        <p:spPr bwMode="gray">
          <a:xfrm rot="8100000">
            <a:off x="3566245" y="4279201"/>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Tree>
    <p:custDataLst>
      <p:tags r:id="rId1"/>
    </p:custDataLst>
    <p:extLst>
      <p:ext uri="{BB962C8B-B14F-4D97-AF65-F5344CB8AC3E}">
        <p14:creationId xmlns:p14="http://schemas.microsoft.com/office/powerpoint/2010/main" val="160528261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AB In-Brief: customizable">
    <p:spTree>
      <p:nvGrpSpPr>
        <p:cNvPr id="1" name=""/>
        <p:cNvGrpSpPr/>
        <p:nvPr/>
      </p:nvGrpSpPr>
      <p:grpSpPr>
        <a:xfrm>
          <a:off x="0" y="0"/>
          <a:ext cx="0" cy="0"/>
          <a:chOff x="0" y="0"/>
          <a:chExt cx="0" cy="0"/>
        </a:xfrm>
      </p:grpSpPr>
      <p:pic>
        <p:nvPicPr>
          <p:cNvPr id="42" name="EAB logo">
            <a:extLst>
              <a:ext uri="{FF2B5EF4-FFF2-40B4-BE49-F238E27FC236}">
                <a16:creationId xmlns:a16="http://schemas.microsoft.com/office/drawing/2014/main" id="{DA1936B1-DEDD-4B3C-BA0F-E1EB6DE95BB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55892" y="182579"/>
            <a:ext cx="1090389" cy="417192"/>
          </a:xfrm>
          <a:prstGeom prst="rect">
            <a:avLst/>
          </a:prstGeom>
        </p:spPr>
      </p:pic>
      <p:cxnSp>
        <p:nvCxnSpPr>
          <p:cNvPr id="51" name="Line vertical">
            <a:extLst>
              <a:ext uri="{FF2B5EF4-FFF2-40B4-BE49-F238E27FC236}">
                <a16:creationId xmlns:a16="http://schemas.microsoft.com/office/drawing/2014/main" id="{44EEF69A-489C-42AA-9032-8F88FA1E30BF}"/>
              </a:ext>
            </a:extLst>
          </p:cNvPr>
          <p:cNvCxnSpPr>
            <a:cxnSpLocks/>
          </p:cNvCxnSpPr>
          <p:nvPr userDrawn="1"/>
        </p:nvCxnSpPr>
        <p:spPr bwMode="gray">
          <a:xfrm flipH="1" flipV="1">
            <a:off x="272283" y="933267"/>
            <a:ext cx="5530" cy="649399"/>
          </a:xfrm>
          <a:prstGeom prst="line">
            <a:avLst/>
          </a:prstGeom>
          <a:ln w="2222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50" name="EAB statement">
            <a:extLst>
              <a:ext uri="{FF2B5EF4-FFF2-40B4-BE49-F238E27FC236}">
                <a16:creationId xmlns:a16="http://schemas.microsoft.com/office/drawing/2014/main" id="{4D990C86-80E9-4035-B1A7-351539DA9C1D}"/>
              </a:ext>
            </a:extLst>
          </p:cNvPr>
          <p:cNvSpPr txBox="1"/>
          <p:nvPr userDrawn="1"/>
        </p:nvSpPr>
        <p:spPr bwMode="gray">
          <a:xfrm>
            <a:off x="335070" y="905558"/>
            <a:ext cx="1683395" cy="677108"/>
          </a:xfrm>
          <a:prstGeom prst="rect">
            <a:avLst/>
          </a:prstGeom>
          <a:noFill/>
        </p:spPr>
        <p:txBody>
          <a:bodyPr wrap="square" lIns="0" tIns="0" rIns="0" bIns="0" rtlCol="0">
            <a:spAutoFit/>
          </a:bodyPr>
          <a:lstStyle/>
          <a:p>
            <a:pPr>
              <a:spcBef>
                <a:spcPts val="500"/>
              </a:spcBef>
            </a:pPr>
            <a:r>
              <a:rPr lang="en-US" sz="1100" b="1" dirty="0">
                <a:solidFill>
                  <a:schemeClr val="tx1"/>
                </a:solidFill>
                <a:latin typeface="+mj-lt"/>
              </a:rPr>
              <a:t>We help schools </a:t>
            </a:r>
            <a:br>
              <a:rPr lang="en-US" sz="1100" b="1" dirty="0">
                <a:solidFill>
                  <a:schemeClr val="tx1"/>
                </a:solidFill>
                <a:latin typeface="+mj-lt"/>
              </a:rPr>
            </a:br>
            <a:r>
              <a:rPr lang="en-US" sz="1100" b="1" dirty="0">
                <a:solidFill>
                  <a:schemeClr val="tx1"/>
                </a:solidFill>
                <a:latin typeface="+mj-lt"/>
              </a:rPr>
              <a:t>support students </a:t>
            </a:r>
            <a:br>
              <a:rPr lang="en-US" sz="1100" b="1" dirty="0">
                <a:solidFill>
                  <a:schemeClr val="tx1"/>
                </a:solidFill>
                <a:latin typeface="+mj-lt"/>
              </a:rPr>
            </a:br>
            <a:r>
              <a:rPr lang="en-US" sz="1100" dirty="0">
                <a:solidFill>
                  <a:schemeClr val="tx1"/>
                </a:solidFill>
                <a:latin typeface="+mj-lt"/>
              </a:rPr>
              <a:t>from enrollment to </a:t>
            </a:r>
            <a:br>
              <a:rPr lang="en-US" sz="1100" dirty="0">
                <a:solidFill>
                  <a:schemeClr val="tx1"/>
                </a:solidFill>
                <a:latin typeface="+mj-lt"/>
              </a:rPr>
            </a:br>
            <a:r>
              <a:rPr lang="en-US" sz="1100" dirty="0">
                <a:solidFill>
                  <a:schemeClr val="tx1"/>
                </a:solidFill>
                <a:latin typeface="+mj-lt"/>
              </a:rPr>
              <a:t>graduation and beyond</a:t>
            </a:r>
          </a:p>
        </p:txBody>
      </p:sp>
      <p:sp>
        <p:nvSpPr>
          <p:cNvPr id="46" name="School types">
            <a:extLst>
              <a:ext uri="{FF2B5EF4-FFF2-40B4-BE49-F238E27FC236}">
                <a16:creationId xmlns:a16="http://schemas.microsoft.com/office/drawing/2014/main" id="{5208DA4E-BD80-49C6-8044-448E94C2BB74}"/>
              </a:ext>
            </a:extLst>
          </p:cNvPr>
          <p:cNvSpPr/>
          <p:nvPr userDrawn="1"/>
        </p:nvSpPr>
        <p:spPr bwMode="gray">
          <a:xfrm>
            <a:off x="1321255" y="360187"/>
            <a:ext cx="4843169" cy="96950"/>
          </a:xfrm>
          <a:prstGeom prst="rect">
            <a:avLst/>
          </a:prstGeom>
        </p:spPr>
        <p:txBody>
          <a:bodyPr wrap="square" lIns="0" tIns="0" rIns="0" bIns="0">
            <a:spAutoFit/>
          </a:bodyPr>
          <a:lstStyle/>
          <a:p>
            <a:pPr algn="r">
              <a:spcBef>
                <a:spcPts val="500"/>
              </a:spcBef>
            </a:pPr>
            <a:r>
              <a:rPr lang="en-US" sz="620" spc="0" baseline="0" dirty="0">
                <a:solidFill>
                  <a:schemeClr val="tx1"/>
                </a:solidFill>
              </a:rPr>
              <a:t>K-12   |   Community Colleges   |   Four-Year Colleges and Universities   |   Graduate and Adult Learning</a:t>
            </a:r>
          </a:p>
        </p:txBody>
      </p:sp>
      <p:sp>
        <p:nvSpPr>
          <p:cNvPr id="44" name="Stat background - decorative">
            <a:extLst>
              <a:ext uri="{FF2B5EF4-FFF2-40B4-BE49-F238E27FC236}">
                <a16:creationId xmlns:a16="http://schemas.microsoft.com/office/drawing/2014/main" id="{FD737D13-49C0-4D0C-9B09-F4698FB94EB9}"/>
              </a:ext>
            </a:extLst>
          </p:cNvPr>
          <p:cNvSpPr/>
          <p:nvPr userDrawn="1"/>
        </p:nvSpPr>
        <p:spPr bwMode="gray">
          <a:xfrm>
            <a:off x="0" y="1929942"/>
            <a:ext cx="2018465" cy="2870658"/>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rgbClr val="E0F1F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2" name="Circle graphic area">
            <a:extLst>
              <a:ext uri="{FF2B5EF4-FFF2-40B4-BE49-F238E27FC236}">
                <a16:creationId xmlns:a16="http://schemas.microsoft.com/office/drawing/2014/main" id="{353160B8-AA7B-479E-BE5F-814D4D7958CD}"/>
              </a:ext>
              <a:ext uri="{C183D7F6-B498-43B3-948B-1728B52AA6E4}">
                <adec:decorative xmlns:adec="http://schemas.microsoft.com/office/drawing/2017/decorative" val="1"/>
              </a:ext>
            </a:extLst>
          </p:cNvPr>
          <p:cNvGrpSpPr/>
          <p:nvPr userDrawn="1"/>
        </p:nvGrpSpPr>
        <p:grpSpPr bwMode="gray">
          <a:xfrm>
            <a:off x="2011680" y="603504"/>
            <a:ext cx="4389120" cy="4200153"/>
            <a:chOff x="2011680" y="603504"/>
            <a:chExt cx="4389120" cy="4200153"/>
          </a:xfrm>
        </p:grpSpPr>
        <p:sp>
          <p:nvSpPr>
            <p:cNvPr id="43" name="Dark blue background - decorative">
              <a:extLst>
                <a:ext uri="{FF2B5EF4-FFF2-40B4-BE49-F238E27FC236}">
                  <a16:creationId xmlns:a16="http://schemas.microsoft.com/office/drawing/2014/main" id="{B35C43AF-919F-4BAA-8EC4-638FB2640018}"/>
                </a:ext>
                <a:ext uri="{C183D7F6-B498-43B3-948B-1728B52AA6E4}">
                  <adec:decorative xmlns:adec="http://schemas.microsoft.com/office/drawing/2017/decorative" val="1"/>
                </a:ext>
              </a:extLst>
            </p:cNvPr>
            <p:cNvSpPr/>
            <p:nvPr userDrawn="1"/>
          </p:nvSpPr>
          <p:spPr bwMode="gray">
            <a:xfrm>
              <a:off x="2011680" y="603504"/>
              <a:ext cx="4389120" cy="4197096"/>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79" name="Pattern - decorative">
              <a:extLst>
                <a:ext uri="{FF2B5EF4-FFF2-40B4-BE49-F238E27FC236}">
                  <a16:creationId xmlns:a16="http://schemas.microsoft.com/office/drawing/2014/main" id="{14AA5082-E522-41B3-8A7A-5302BE19139B}"/>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bwMode="gray">
            <a:xfrm>
              <a:off x="2011680" y="603504"/>
              <a:ext cx="4379985" cy="4200153"/>
            </a:xfrm>
            <a:prstGeom prst="rect">
              <a:avLst/>
            </a:prstGeom>
          </p:spPr>
        </p:pic>
        <p:sp>
          <p:nvSpPr>
            <p:cNvPr id="80" name="Dark blue circle - decorative">
              <a:extLst>
                <a:ext uri="{FF2B5EF4-FFF2-40B4-BE49-F238E27FC236}">
                  <a16:creationId xmlns:a16="http://schemas.microsoft.com/office/drawing/2014/main" id="{388963E6-34AD-4B7F-B968-9AD41BBDB734}"/>
                </a:ext>
                <a:ext uri="{C183D7F6-B498-43B3-948B-1728B52AA6E4}">
                  <adec:decorative xmlns:adec="http://schemas.microsoft.com/office/drawing/2017/decorative" val="1"/>
                </a:ext>
              </a:extLst>
            </p:cNvPr>
            <p:cNvSpPr/>
            <p:nvPr userDrawn="1"/>
          </p:nvSpPr>
          <p:spPr bwMode="gray">
            <a:xfrm>
              <a:off x="2960180" y="1349833"/>
              <a:ext cx="2505205" cy="2505205"/>
            </a:xfrm>
            <a:prstGeom prst="ellips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45" name="Bright blue circle - decorative">
              <a:extLst>
                <a:ext uri="{FF2B5EF4-FFF2-40B4-BE49-F238E27FC236}">
                  <a16:creationId xmlns:a16="http://schemas.microsoft.com/office/drawing/2014/main" id="{8253B356-73C4-4A33-9FDB-18EBFACD2DC1}"/>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bwMode="gray">
            <a:xfrm>
              <a:off x="2643774" y="986010"/>
              <a:ext cx="3136584" cy="3139630"/>
            </a:xfrm>
            <a:prstGeom prst="rect">
              <a:avLst/>
            </a:prstGeom>
          </p:spPr>
        </p:pic>
      </p:grpSp>
      <p:sp>
        <p:nvSpPr>
          <p:cNvPr id="52" name="Find and enroll">
            <a:extLst>
              <a:ext uri="{FF2B5EF4-FFF2-40B4-BE49-F238E27FC236}">
                <a16:creationId xmlns:a16="http://schemas.microsoft.com/office/drawing/2014/main" id="{9FAD879C-AE39-4D8C-9572-A04525ABE03D}"/>
              </a:ext>
            </a:extLst>
          </p:cNvPr>
          <p:cNvSpPr txBox="1"/>
          <p:nvPr userDrawn="1"/>
        </p:nvSpPr>
        <p:spPr bwMode="gray">
          <a:xfrm>
            <a:off x="2288833" y="721806"/>
            <a:ext cx="1129389" cy="256737"/>
          </a:xfrm>
          <a:prstGeom prst="rect">
            <a:avLst/>
          </a:prstGeom>
          <a:noFill/>
        </p:spPr>
        <p:txBody>
          <a:bodyPr wrap="square" lIns="0" tIns="0" rIns="0" bIns="0" numCol="1" spcCol="457200" rtlCol="0">
            <a:spAutoFit/>
          </a:bodyPr>
          <a:lstStyle/>
          <a:p>
            <a:pPr marL="0" indent="0">
              <a:lnSpc>
                <a:spcPct val="108000"/>
              </a:lnSpc>
              <a:spcBef>
                <a:spcPts val="400"/>
              </a:spcBef>
              <a:buClr>
                <a:schemeClr val="tx2"/>
              </a:buClr>
              <a:buSzPct val="120000"/>
              <a:buFont typeface="Verdana" panose="020B0604030504040204" pitchFamily="34" charset="0"/>
              <a:buNone/>
            </a:pPr>
            <a:r>
              <a:rPr lang="en-US" sz="800" dirty="0">
                <a:solidFill>
                  <a:schemeClr val="bg1"/>
                </a:solidFill>
                <a:latin typeface="+mj-lt"/>
              </a:rPr>
              <a:t>Find and enroll your right-fit students</a:t>
            </a:r>
          </a:p>
        </p:txBody>
      </p:sp>
      <p:sp>
        <p:nvSpPr>
          <p:cNvPr id="54" name="Prepare your institution">
            <a:extLst>
              <a:ext uri="{FF2B5EF4-FFF2-40B4-BE49-F238E27FC236}">
                <a16:creationId xmlns:a16="http://schemas.microsoft.com/office/drawing/2014/main" id="{ADB7DC10-7703-4D6F-8172-B279CBFB82A0}"/>
              </a:ext>
            </a:extLst>
          </p:cNvPr>
          <p:cNvSpPr txBox="1"/>
          <p:nvPr userDrawn="1"/>
        </p:nvSpPr>
        <p:spPr bwMode="gray">
          <a:xfrm>
            <a:off x="3670402" y="4240173"/>
            <a:ext cx="1258401" cy="256737"/>
          </a:xfrm>
          <a:prstGeom prst="rect">
            <a:avLst/>
          </a:prstGeom>
          <a:noFill/>
        </p:spPr>
        <p:txBody>
          <a:bodyPr wrap="square" lIns="0" tIns="0" rIns="0" bIns="0" numCol="1" spcCol="457200" rtlCol="0">
            <a:spAutoFit/>
          </a:bodyPr>
          <a:lstStyle/>
          <a:p>
            <a:pPr marL="0" indent="0">
              <a:lnSpc>
                <a:spcPct val="108000"/>
              </a:lnSpc>
              <a:spcBef>
                <a:spcPts val="600"/>
              </a:spcBef>
              <a:buClr>
                <a:schemeClr val="tx2"/>
              </a:buClr>
              <a:buSzPct val="120000"/>
              <a:buFont typeface="Verdana" panose="020B0604030504040204" pitchFamily="34" charset="0"/>
              <a:buNone/>
            </a:pPr>
            <a:r>
              <a:rPr lang="en-US" sz="800" dirty="0">
                <a:solidFill>
                  <a:schemeClr val="bg1"/>
                </a:solidFill>
                <a:latin typeface="+mj-lt"/>
              </a:rPr>
              <a:t>Prepare your institution </a:t>
            </a:r>
            <a:br>
              <a:rPr lang="en-US" sz="800" dirty="0">
                <a:solidFill>
                  <a:schemeClr val="bg1"/>
                </a:solidFill>
                <a:latin typeface="+mj-lt"/>
              </a:rPr>
            </a:br>
            <a:r>
              <a:rPr lang="en-US" sz="800" dirty="0">
                <a:solidFill>
                  <a:schemeClr val="bg1"/>
                </a:solidFill>
                <a:latin typeface="+mj-lt"/>
              </a:rPr>
              <a:t>for the future</a:t>
            </a:r>
          </a:p>
        </p:txBody>
      </p:sp>
      <p:sp>
        <p:nvSpPr>
          <p:cNvPr id="53" name="Support and graduate">
            <a:extLst>
              <a:ext uri="{FF2B5EF4-FFF2-40B4-BE49-F238E27FC236}">
                <a16:creationId xmlns:a16="http://schemas.microsoft.com/office/drawing/2014/main" id="{18AB59BA-9156-48E0-AAFC-71176CA87C54}"/>
              </a:ext>
            </a:extLst>
          </p:cNvPr>
          <p:cNvSpPr txBox="1"/>
          <p:nvPr userDrawn="1"/>
        </p:nvSpPr>
        <p:spPr bwMode="gray">
          <a:xfrm>
            <a:off x="5119540" y="721806"/>
            <a:ext cx="1147566" cy="256737"/>
          </a:xfrm>
          <a:prstGeom prst="rect">
            <a:avLst/>
          </a:prstGeom>
          <a:noFill/>
        </p:spPr>
        <p:txBody>
          <a:bodyPr wrap="square" lIns="0" tIns="0" rIns="0" bIns="0" numCol="1" spcCol="457200" rtlCol="0">
            <a:spAutoFit/>
          </a:bodyPr>
          <a:lstStyle/>
          <a:p>
            <a:pPr marL="0" indent="0">
              <a:lnSpc>
                <a:spcPct val="108000"/>
              </a:lnSpc>
              <a:spcBef>
                <a:spcPts val="400"/>
              </a:spcBef>
              <a:buClr>
                <a:schemeClr val="tx2"/>
              </a:buClr>
              <a:buSzPct val="120000"/>
              <a:buFont typeface="Verdana" panose="020B0604030504040204" pitchFamily="34" charset="0"/>
              <a:buNone/>
            </a:pPr>
            <a:r>
              <a:rPr lang="en-US" sz="800" dirty="0">
                <a:solidFill>
                  <a:schemeClr val="bg1"/>
                </a:solidFill>
                <a:latin typeface="+mj-lt"/>
              </a:rPr>
              <a:t>Support and graduate more students</a:t>
            </a:r>
          </a:p>
        </p:txBody>
      </p:sp>
      <p:sp>
        <p:nvSpPr>
          <p:cNvPr id="56" name="Stat 1 title">
            <a:extLst>
              <a:ext uri="{FF2B5EF4-FFF2-40B4-BE49-F238E27FC236}">
                <a16:creationId xmlns:a16="http://schemas.microsoft.com/office/drawing/2014/main" id="{5E6B8A95-5375-4097-AA98-A002250613D5}"/>
              </a:ext>
            </a:extLst>
          </p:cNvPr>
          <p:cNvSpPr txBox="1"/>
          <p:nvPr userDrawn="1"/>
        </p:nvSpPr>
        <p:spPr bwMode="gray">
          <a:xfrm>
            <a:off x="444085" y="2188209"/>
            <a:ext cx="1162966"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ROOTED IN RESEARCH</a:t>
            </a:r>
          </a:p>
        </p:txBody>
      </p:sp>
      <p:sp>
        <p:nvSpPr>
          <p:cNvPr id="58" name="Stat 1">
            <a:extLst>
              <a:ext uri="{FF2B5EF4-FFF2-40B4-BE49-F238E27FC236}">
                <a16:creationId xmlns:a16="http://schemas.microsoft.com/office/drawing/2014/main" id="{5A220AAD-0796-4BB2-878F-73B9F64064AC}"/>
              </a:ext>
            </a:extLst>
          </p:cNvPr>
          <p:cNvSpPr txBox="1"/>
          <p:nvPr userDrawn="1"/>
        </p:nvSpPr>
        <p:spPr bwMode="gray">
          <a:xfrm>
            <a:off x="444085" y="2363411"/>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7,500</a:t>
            </a:r>
            <a:r>
              <a:rPr lang="en-US" sz="1100" baseline="30000" dirty="0">
                <a:solidFill>
                  <a:schemeClr val="accent4"/>
                </a:solidFill>
                <a:latin typeface="+mj-lt"/>
              </a:rPr>
              <a:t>+</a:t>
            </a:r>
          </a:p>
        </p:txBody>
      </p:sp>
      <p:sp>
        <p:nvSpPr>
          <p:cNvPr id="57" name="Stat 1 text">
            <a:extLst>
              <a:ext uri="{FF2B5EF4-FFF2-40B4-BE49-F238E27FC236}">
                <a16:creationId xmlns:a16="http://schemas.microsoft.com/office/drawing/2014/main" id="{D4B08A33-B51F-4921-B09D-EBDDC2DD2449}"/>
              </a:ext>
            </a:extLst>
          </p:cNvPr>
          <p:cNvSpPr txBox="1"/>
          <p:nvPr userDrawn="1"/>
        </p:nvSpPr>
        <p:spPr bwMode="gray">
          <a:xfrm>
            <a:off x="903359" y="2369028"/>
            <a:ext cx="732284" cy="200055"/>
          </a:xfrm>
          <a:prstGeom prst="rect">
            <a:avLst/>
          </a:prstGeom>
          <a:noFill/>
        </p:spPr>
        <p:txBody>
          <a:bodyPr wrap="square" lIns="0" tIns="0" rIns="0" bIns="0" rtlCol="0">
            <a:spAutoFit/>
          </a:bodyPr>
          <a:lstStyle/>
          <a:p>
            <a:pPr>
              <a:spcBef>
                <a:spcPts val="500"/>
              </a:spcBef>
            </a:pPr>
            <a:r>
              <a:rPr lang="en-US" sz="650" dirty="0">
                <a:solidFill>
                  <a:schemeClr val="tx1"/>
                </a:solidFill>
              </a:rPr>
              <a:t>Peer-tested </a:t>
            </a:r>
            <a:br>
              <a:rPr lang="en-US" sz="650" dirty="0">
                <a:solidFill>
                  <a:schemeClr val="tx1"/>
                </a:solidFill>
              </a:rPr>
            </a:br>
            <a:r>
              <a:rPr lang="en-US" sz="650" dirty="0">
                <a:solidFill>
                  <a:schemeClr val="tx1"/>
                </a:solidFill>
              </a:rPr>
              <a:t>best practices</a:t>
            </a:r>
          </a:p>
        </p:txBody>
      </p:sp>
      <p:sp>
        <p:nvSpPr>
          <p:cNvPr id="60" name="Stat 2">
            <a:extLst>
              <a:ext uri="{FF2B5EF4-FFF2-40B4-BE49-F238E27FC236}">
                <a16:creationId xmlns:a16="http://schemas.microsoft.com/office/drawing/2014/main" id="{1A72E09B-BAE9-4211-82CD-F3B75654241F}"/>
              </a:ext>
            </a:extLst>
          </p:cNvPr>
          <p:cNvSpPr txBox="1"/>
          <p:nvPr userDrawn="1"/>
        </p:nvSpPr>
        <p:spPr bwMode="gray">
          <a:xfrm>
            <a:off x="444085" y="2637769"/>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500</a:t>
            </a:r>
            <a:r>
              <a:rPr lang="en-US" sz="1100" baseline="30000" dirty="0">
                <a:solidFill>
                  <a:schemeClr val="accent4"/>
                </a:solidFill>
                <a:latin typeface="+mj-lt"/>
              </a:rPr>
              <a:t>+</a:t>
            </a:r>
          </a:p>
        </p:txBody>
      </p:sp>
      <p:sp>
        <p:nvSpPr>
          <p:cNvPr id="59" name="Stat 2 text">
            <a:extLst>
              <a:ext uri="{FF2B5EF4-FFF2-40B4-BE49-F238E27FC236}">
                <a16:creationId xmlns:a16="http://schemas.microsoft.com/office/drawing/2014/main" id="{7776F4A0-CB6C-4D2E-94C9-D15611A2B978}"/>
              </a:ext>
            </a:extLst>
          </p:cNvPr>
          <p:cNvSpPr txBox="1"/>
          <p:nvPr userDrawn="1"/>
        </p:nvSpPr>
        <p:spPr bwMode="gray">
          <a:xfrm>
            <a:off x="903359" y="2643386"/>
            <a:ext cx="968825" cy="200055"/>
          </a:xfrm>
          <a:prstGeom prst="rect">
            <a:avLst/>
          </a:prstGeom>
          <a:noFill/>
        </p:spPr>
        <p:txBody>
          <a:bodyPr wrap="square" lIns="0" tIns="0" rIns="0" bIns="0" rtlCol="0">
            <a:spAutoFit/>
          </a:bodyPr>
          <a:lstStyle/>
          <a:p>
            <a:pPr>
              <a:spcBef>
                <a:spcPts val="500"/>
              </a:spcBef>
            </a:pPr>
            <a:r>
              <a:rPr lang="en-US" sz="650" spc="-10" baseline="0" dirty="0">
                <a:solidFill>
                  <a:schemeClr val="tx1"/>
                </a:solidFill>
              </a:rPr>
              <a:t>Enrollment innovations </a:t>
            </a:r>
            <a:r>
              <a:rPr lang="en-US" sz="650" dirty="0">
                <a:solidFill>
                  <a:schemeClr val="tx1"/>
                </a:solidFill>
              </a:rPr>
              <a:t>tested annually</a:t>
            </a:r>
          </a:p>
        </p:txBody>
      </p:sp>
      <p:sp>
        <p:nvSpPr>
          <p:cNvPr id="64" name="Stat 3 title">
            <a:extLst>
              <a:ext uri="{FF2B5EF4-FFF2-40B4-BE49-F238E27FC236}">
                <a16:creationId xmlns:a16="http://schemas.microsoft.com/office/drawing/2014/main" id="{3EBD75B6-04FA-46CD-BCD2-EF09236F8FDA}"/>
              </a:ext>
            </a:extLst>
          </p:cNvPr>
          <p:cNvSpPr txBox="1"/>
          <p:nvPr userDrawn="1"/>
        </p:nvSpPr>
        <p:spPr bwMode="gray">
          <a:xfrm>
            <a:off x="444085" y="3092228"/>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ADVANTAGE OF SCALE</a:t>
            </a:r>
          </a:p>
        </p:txBody>
      </p:sp>
      <p:sp>
        <p:nvSpPr>
          <p:cNvPr id="66" name="Stat 3">
            <a:extLst>
              <a:ext uri="{FF2B5EF4-FFF2-40B4-BE49-F238E27FC236}">
                <a16:creationId xmlns:a16="http://schemas.microsoft.com/office/drawing/2014/main" id="{8F006172-9BFA-427D-9855-69216A673130}"/>
              </a:ext>
            </a:extLst>
          </p:cNvPr>
          <p:cNvSpPr txBox="1"/>
          <p:nvPr userDrawn="1"/>
        </p:nvSpPr>
        <p:spPr bwMode="gray">
          <a:xfrm>
            <a:off x="444085" y="3267430"/>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1,500</a:t>
            </a:r>
            <a:r>
              <a:rPr lang="en-US" sz="1100" baseline="30000" dirty="0">
                <a:solidFill>
                  <a:schemeClr val="accent4"/>
                </a:solidFill>
                <a:latin typeface="+mj-lt"/>
              </a:rPr>
              <a:t>+</a:t>
            </a:r>
          </a:p>
        </p:txBody>
      </p:sp>
      <p:sp>
        <p:nvSpPr>
          <p:cNvPr id="65" name="Stat 3 text">
            <a:extLst>
              <a:ext uri="{FF2B5EF4-FFF2-40B4-BE49-F238E27FC236}">
                <a16:creationId xmlns:a16="http://schemas.microsoft.com/office/drawing/2014/main" id="{881A8E26-7F89-4FA4-91A1-C0737D0A6CD0}"/>
              </a:ext>
            </a:extLst>
          </p:cNvPr>
          <p:cNvSpPr txBox="1"/>
          <p:nvPr userDrawn="1"/>
        </p:nvSpPr>
        <p:spPr bwMode="gray">
          <a:xfrm>
            <a:off x="903359" y="3273047"/>
            <a:ext cx="732284" cy="200055"/>
          </a:xfrm>
          <a:prstGeom prst="rect">
            <a:avLst/>
          </a:prstGeom>
          <a:noFill/>
        </p:spPr>
        <p:txBody>
          <a:bodyPr wrap="square" lIns="0" tIns="0" rIns="0" bIns="0" rtlCol="0">
            <a:spAutoFit/>
          </a:bodyPr>
          <a:lstStyle/>
          <a:p>
            <a:pPr>
              <a:spcBef>
                <a:spcPts val="500"/>
              </a:spcBef>
            </a:pPr>
            <a:r>
              <a:rPr lang="en-US" sz="650" dirty="0">
                <a:solidFill>
                  <a:schemeClr val="tx1"/>
                </a:solidFill>
              </a:rPr>
              <a:t>Institutions </a:t>
            </a:r>
            <a:br>
              <a:rPr lang="en-US" sz="650" dirty="0">
                <a:solidFill>
                  <a:schemeClr val="tx1"/>
                </a:solidFill>
              </a:rPr>
            </a:br>
            <a:r>
              <a:rPr lang="en-US" sz="650" dirty="0">
                <a:solidFill>
                  <a:schemeClr val="tx1"/>
                </a:solidFill>
              </a:rPr>
              <a:t>served</a:t>
            </a:r>
          </a:p>
        </p:txBody>
      </p:sp>
      <p:sp>
        <p:nvSpPr>
          <p:cNvPr id="68" name="Stat 4">
            <a:extLst>
              <a:ext uri="{FF2B5EF4-FFF2-40B4-BE49-F238E27FC236}">
                <a16:creationId xmlns:a16="http://schemas.microsoft.com/office/drawing/2014/main" id="{4DE21C5E-9D41-4B70-89CE-78ACE2601E1A}"/>
              </a:ext>
            </a:extLst>
          </p:cNvPr>
          <p:cNvSpPr txBox="1"/>
          <p:nvPr userDrawn="1"/>
        </p:nvSpPr>
        <p:spPr bwMode="gray">
          <a:xfrm>
            <a:off x="444085" y="3541788"/>
            <a:ext cx="460433" cy="169277"/>
          </a:xfrm>
          <a:prstGeom prst="rect">
            <a:avLst/>
          </a:prstGeom>
          <a:noFill/>
        </p:spPr>
        <p:txBody>
          <a:bodyPr wrap="square" lIns="0" tIns="0" rIns="0" bIns="0" rtlCol="0">
            <a:spAutoFit/>
          </a:bodyPr>
          <a:lstStyle/>
          <a:p>
            <a:pPr>
              <a:spcBef>
                <a:spcPts val="500"/>
              </a:spcBef>
            </a:pPr>
            <a:r>
              <a:rPr lang="en-US" sz="1100" kern="1200" baseline="0" dirty="0">
                <a:solidFill>
                  <a:schemeClr val="accent4"/>
                </a:solidFill>
                <a:latin typeface="+mn-lt"/>
                <a:ea typeface="+mn-ea"/>
                <a:cs typeface="+mn-cs"/>
              </a:rPr>
              <a:t>4 M</a:t>
            </a:r>
            <a:r>
              <a:rPr lang="en-US" sz="1100" kern="1200" baseline="30000" dirty="0">
                <a:solidFill>
                  <a:schemeClr val="accent4"/>
                </a:solidFill>
                <a:latin typeface="+mn-lt"/>
                <a:ea typeface="+mn-ea"/>
                <a:cs typeface="+mn-cs"/>
              </a:rPr>
              <a:t>+</a:t>
            </a:r>
          </a:p>
        </p:txBody>
      </p:sp>
      <p:sp>
        <p:nvSpPr>
          <p:cNvPr id="67" name="Stat 4 text">
            <a:extLst>
              <a:ext uri="{FF2B5EF4-FFF2-40B4-BE49-F238E27FC236}">
                <a16:creationId xmlns:a16="http://schemas.microsoft.com/office/drawing/2014/main" id="{3A211A68-C41E-49F2-A3A3-3228AEA24ED3}"/>
              </a:ext>
            </a:extLst>
          </p:cNvPr>
          <p:cNvSpPr txBox="1"/>
          <p:nvPr userDrawn="1"/>
        </p:nvSpPr>
        <p:spPr bwMode="gray">
          <a:xfrm>
            <a:off x="903359" y="3547405"/>
            <a:ext cx="933758" cy="200055"/>
          </a:xfrm>
          <a:prstGeom prst="rect">
            <a:avLst/>
          </a:prstGeom>
          <a:noFill/>
        </p:spPr>
        <p:txBody>
          <a:bodyPr wrap="square" lIns="0" tIns="0" rIns="0" bIns="0" rtlCol="0">
            <a:spAutoFit/>
          </a:bodyPr>
          <a:lstStyle/>
          <a:p>
            <a:pPr>
              <a:spcBef>
                <a:spcPts val="500"/>
              </a:spcBef>
            </a:pPr>
            <a:r>
              <a:rPr lang="en-US" sz="650" dirty="0">
                <a:solidFill>
                  <a:schemeClr val="tx1"/>
                </a:solidFill>
              </a:rPr>
              <a:t>Students supported by our SSMS</a:t>
            </a:r>
          </a:p>
        </p:txBody>
      </p:sp>
      <p:sp>
        <p:nvSpPr>
          <p:cNvPr id="72" name="Stat 5 title">
            <a:extLst>
              <a:ext uri="{FF2B5EF4-FFF2-40B4-BE49-F238E27FC236}">
                <a16:creationId xmlns:a16="http://schemas.microsoft.com/office/drawing/2014/main" id="{6725F3AA-084F-4FDE-A18F-3FCA6DA11B7B}"/>
              </a:ext>
            </a:extLst>
          </p:cNvPr>
          <p:cNvSpPr txBox="1"/>
          <p:nvPr userDrawn="1"/>
        </p:nvSpPr>
        <p:spPr bwMode="gray">
          <a:xfrm>
            <a:off x="444085" y="3983973"/>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WE DELIVER RESULTS</a:t>
            </a:r>
          </a:p>
        </p:txBody>
      </p:sp>
      <p:sp>
        <p:nvSpPr>
          <p:cNvPr id="74" name="Stat 5">
            <a:extLst>
              <a:ext uri="{FF2B5EF4-FFF2-40B4-BE49-F238E27FC236}">
                <a16:creationId xmlns:a16="http://schemas.microsoft.com/office/drawing/2014/main" id="{877BF29E-8075-4A86-9ABD-BAE20C853765}"/>
              </a:ext>
            </a:extLst>
          </p:cNvPr>
          <p:cNvSpPr txBox="1"/>
          <p:nvPr userDrawn="1"/>
        </p:nvSpPr>
        <p:spPr bwMode="gray">
          <a:xfrm>
            <a:off x="444085" y="4159175"/>
            <a:ext cx="338278" cy="169277"/>
          </a:xfrm>
          <a:prstGeom prst="rect">
            <a:avLst/>
          </a:prstGeom>
          <a:noFill/>
        </p:spPr>
        <p:txBody>
          <a:bodyPr wrap="square" lIns="0" tIns="0" rIns="0" bIns="0" rtlCol="0">
            <a:spAutoFit/>
          </a:bodyPr>
          <a:lstStyle/>
          <a:p>
            <a:pPr>
              <a:spcBef>
                <a:spcPts val="500"/>
              </a:spcBef>
            </a:pPr>
            <a:r>
              <a:rPr lang="en-US" sz="1100" baseline="0" dirty="0">
                <a:solidFill>
                  <a:schemeClr val="accent4"/>
                </a:solidFill>
                <a:latin typeface="+mj-lt"/>
              </a:rPr>
              <a:t>95%</a:t>
            </a:r>
            <a:endParaRPr lang="en-US" sz="1100" baseline="30000" dirty="0">
              <a:solidFill>
                <a:schemeClr val="accent4"/>
              </a:solidFill>
              <a:latin typeface="+mj-lt"/>
            </a:endParaRPr>
          </a:p>
        </p:txBody>
      </p:sp>
      <p:sp>
        <p:nvSpPr>
          <p:cNvPr id="73" name="Stat 5 text">
            <a:extLst>
              <a:ext uri="{FF2B5EF4-FFF2-40B4-BE49-F238E27FC236}">
                <a16:creationId xmlns:a16="http://schemas.microsoft.com/office/drawing/2014/main" id="{304BAB0A-6CBE-494B-9EB9-6704BDAF1D6F}"/>
              </a:ext>
            </a:extLst>
          </p:cNvPr>
          <p:cNvSpPr txBox="1"/>
          <p:nvPr userDrawn="1"/>
        </p:nvSpPr>
        <p:spPr bwMode="gray">
          <a:xfrm>
            <a:off x="903359" y="4164792"/>
            <a:ext cx="1048201" cy="400110"/>
          </a:xfrm>
          <a:prstGeom prst="rect">
            <a:avLst/>
          </a:prstGeom>
          <a:noFill/>
        </p:spPr>
        <p:txBody>
          <a:bodyPr wrap="square" lIns="0" tIns="0" rIns="0" bIns="0" rtlCol="0">
            <a:spAutoFit/>
          </a:bodyPr>
          <a:lstStyle/>
          <a:p>
            <a:pPr>
              <a:spcBef>
                <a:spcPts val="500"/>
              </a:spcBef>
            </a:pPr>
            <a:r>
              <a:rPr lang="en-US" sz="650" spc="-20" baseline="0" dirty="0">
                <a:solidFill>
                  <a:schemeClr val="tx1"/>
                </a:solidFill>
              </a:rPr>
              <a:t>Of our partners continue </a:t>
            </a:r>
            <a:r>
              <a:rPr lang="en-US" sz="650" spc="-10" baseline="0" dirty="0">
                <a:solidFill>
                  <a:schemeClr val="tx1"/>
                </a:solidFill>
              </a:rPr>
              <a:t>with us year after year, </a:t>
            </a:r>
            <a:r>
              <a:rPr lang="en-US" sz="650" dirty="0">
                <a:solidFill>
                  <a:schemeClr val="tx1"/>
                </a:solidFill>
              </a:rPr>
              <a:t>reflecting the goals we </a:t>
            </a:r>
            <a:br>
              <a:rPr lang="en-US" sz="650" dirty="0">
                <a:solidFill>
                  <a:schemeClr val="tx1"/>
                </a:solidFill>
              </a:rPr>
            </a:br>
            <a:r>
              <a:rPr lang="en-US" sz="650" b="1" dirty="0">
                <a:solidFill>
                  <a:schemeClr val="tx1"/>
                </a:solidFill>
              </a:rPr>
              <a:t>achieve together</a:t>
            </a:r>
          </a:p>
        </p:txBody>
      </p:sp>
      <p:sp>
        <p:nvSpPr>
          <p:cNvPr id="6" name="Green box fill - decorative"/>
          <p:cNvSpPr txBox="1">
            <a:spLocks/>
          </p:cNvSpPr>
          <p:nvPr userDrawn="1"/>
        </p:nvSpPr>
        <p:spPr bwMode="gray">
          <a:xfrm>
            <a:off x="6469574" y="-5582"/>
            <a:ext cx="1382195" cy="2120568"/>
          </a:xfrm>
          <a:prstGeom prst="rect">
            <a:avLst/>
          </a:prstGeom>
          <a:solidFill>
            <a:srgbClr val="0099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dirty="0">
              <a:solidFill>
                <a:schemeClr val="bg1"/>
              </a:solidFill>
              <a:latin typeface="Arial" panose="020B0604020202020204" pitchFamily="34" charset="0"/>
              <a:cs typeface="Arial" panose="020B0604020202020204" pitchFamily="34" charset="0"/>
            </a:endParaRPr>
          </a:p>
        </p:txBody>
      </p:sp>
      <p:sp>
        <p:nvSpPr>
          <p:cNvPr id="7" name="Green box text - decorative">
            <a:extLst>
              <a:ext uri="{C183D7F6-B498-43B3-948B-1728B52AA6E4}">
                <adec:decorative xmlns:adec="http://schemas.microsoft.com/office/drawing/2017/decorative" val="1"/>
              </a:ext>
            </a:extLst>
          </p:cNvPr>
          <p:cNvSpPr txBox="1"/>
          <p:nvPr userDrawn="1"/>
        </p:nvSpPr>
        <p:spPr bwMode="gray">
          <a:xfrm>
            <a:off x="6553161" y="50431"/>
            <a:ext cx="1267384" cy="1980029"/>
          </a:xfrm>
          <a:prstGeom prst="rect">
            <a:avLst/>
          </a:prstGeom>
          <a:noFill/>
        </p:spPr>
        <p:txBody>
          <a:bodyPr wrap="square" lIns="0" tIns="0" rIns="0" bIns="0" rtlCol="0">
            <a:spAutoFit/>
          </a:bodyPr>
          <a:lstStyle/>
          <a:p>
            <a:pPr>
              <a:spcBef>
                <a:spcPts val="500"/>
              </a:spcBef>
            </a:pPr>
            <a:r>
              <a:rPr lang="en-US" sz="1200" b="1" dirty="0">
                <a:solidFill>
                  <a:schemeClr val="bg1"/>
                </a:solidFill>
                <a:latin typeface="Arial" panose="020B0604020202020204" pitchFamily="34" charset="0"/>
                <a:cs typeface="Arial" panose="020B0604020202020204" pitchFamily="34" charset="0"/>
              </a:rPr>
              <a:t>DO NOT EDIT THIS SLIDE FOR ANY PURPOSE</a:t>
            </a:r>
          </a:p>
          <a:p>
            <a:pPr marL="0" marR="0" lvl="0" indent="0" algn="l" defTabSz="537667" rtl="0" eaLnBrk="1" fontAlgn="auto" latinLnBrk="0" hangingPunct="1">
              <a:lnSpc>
                <a:spcPct val="100000"/>
              </a:lnSpc>
              <a:spcBef>
                <a:spcPts val="50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If an edit is necessary,</a:t>
            </a:r>
            <a:b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please contact:</a:t>
            </a:r>
          </a:p>
          <a:p>
            <a:pPr marL="0" marR="0" lvl="0" indent="0" algn="l" defTabSz="537667" rtl="0" eaLnBrk="1" fontAlgn="auto" latinLnBrk="0" hangingPunct="1">
              <a:lnSpc>
                <a:spcPct val="100000"/>
              </a:lnSpc>
              <a:spcBef>
                <a:spcPts val="50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DSS-Requests@eab.com</a:t>
            </a:r>
            <a:endParaRPr kumimoji="0" lang="en-US" sz="8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a:spcBef>
                <a:spcPts val="500"/>
              </a:spcBef>
            </a:pPr>
            <a:endParaRPr lang="en-US" sz="1200" b="1" dirty="0">
              <a:solidFill>
                <a:schemeClr val="bg1"/>
              </a:solidFill>
              <a:latin typeface="Arial" panose="020B0604020202020204" pitchFamily="34" charset="0"/>
              <a:cs typeface="Arial" panose="020B0604020202020204" pitchFamily="34" charset="0"/>
            </a:endParaRPr>
          </a:p>
          <a:p>
            <a:pPr marL="0" marR="0" lvl="0" indent="0" algn="l" defTabSz="537667" rtl="0" eaLnBrk="1" fontAlgn="auto" latinLnBrk="0" hangingPunct="1">
              <a:lnSpc>
                <a:spcPct val="100000"/>
              </a:lnSpc>
              <a:spcBef>
                <a:spcPts val="0"/>
              </a:spcBef>
              <a:spcAft>
                <a:spcPts val="0"/>
              </a:spcAft>
              <a:buClrTx/>
              <a:buSzTx/>
              <a:buFont typeface="Arial" pitchFamily="34" charset="0"/>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Script can be found here:</a:t>
            </a:r>
            <a:endParaRPr kumimoji="0" lang="en-US" sz="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1018879" rtl="0" eaLnBrk="1" fontAlgn="auto" latinLnBrk="0" hangingPunct="1">
              <a:lnSpc>
                <a:spcPct val="100000"/>
              </a:lnSpc>
              <a:spcBef>
                <a:spcPts val="500"/>
              </a:spcBef>
              <a:spcAft>
                <a:spcPts val="0"/>
              </a:spcAft>
              <a:buClrTx/>
              <a:buSzTx/>
              <a:buFont typeface="Arial" pitchFamily="34" charset="0"/>
              <a:buNone/>
              <a:tabLst/>
              <a:defRPr/>
            </a:pPr>
            <a:r>
              <a:rPr lang="en-US" sz="800" dirty="0">
                <a:solidFill>
                  <a:schemeClr val="bg1"/>
                </a:solidFill>
                <a:latin typeface="+mn-lt"/>
                <a:cs typeface="Arial" panose="020B0604020202020204" pitchFamily="34" charset="0"/>
                <a:hlinkClick r:id="rId6">
                  <a:extLst>
                    <a:ext uri="{A12FA001-AC4F-418D-AE19-62706E023703}">
                      <ahyp:hlinkClr xmlns:ahyp="http://schemas.microsoft.com/office/drawing/2018/hyperlinkcolor" val="tx"/>
                    </a:ext>
                  </a:extLst>
                </a:hlinkClick>
              </a:rPr>
              <a:t>https://eab.box.com/v/EAB-Branding</a:t>
            </a:r>
            <a:r>
              <a:rPr lang="en-US" sz="800" dirty="0">
                <a:solidFill>
                  <a:schemeClr val="bg1"/>
                </a:solidFill>
                <a:latin typeface="+mn-lt"/>
                <a:cs typeface="Arial" panose="020B0604020202020204" pitchFamily="34" charset="0"/>
              </a:rPr>
              <a:t> </a:t>
            </a:r>
          </a:p>
        </p:txBody>
      </p:sp>
      <p:grpSp>
        <p:nvGrpSpPr>
          <p:cNvPr id="3" name="Group 2">
            <a:extLst>
              <a:ext uri="{FF2B5EF4-FFF2-40B4-BE49-F238E27FC236}">
                <a16:creationId xmlns:a16="http://schemas.microsoft.com/office/drawing/2014/main" id="{7A676659-A849-491F-ACC8-A33B68C70901}"/>
              </a:ext>
              <a:ext uri="{C183D7F6-B498-43B3-948B-1728B52AA6E4}">
                <adec:decorative xmlns:adec="http://schemas.microsoft.com/office/drawing/2017/decorative" val="1"/>
              </a:ext>
            </a:extLst>
          </p:cNvPr>
          <p:cNvGrpSpPr/>
          <p:nvPr userDrawn="1"/>
        </p:nvGrpSpPr>
        <p:grpSpPr>
          <a:xfrm>
            <a:off x="268325" y="3992046"/>
            <a:ext cx="108698" cy="108698"/>
            <a:chOff x="268325" y="3992046"/>
            <a:chExt cx="108698" cy="108698"/>
          </a:xfrm>
        </p:grpSpPr>
        <p:sp>
          <p:nvSpPr>
            <p:cNvPr id="76" name="circle 3  - decorative">
              <a:extLst>
                <a:ext uri="{FF2B5EF4-FFF2-40B4-BE49-F238E27FC236}">
                  <a16:creationId xmlns:a16="http://schemas.microsoft.com/office/drawing/2014/main" id="{2E1EAC39-2257-4FF3-BD47-F813F4EF02CF}"/>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47" name="Chev 1 - decorative">
              <a:extLst>
                <a:ext uri="{FF2B5EF4-FFF2-40B4-BE49-F238E27FC236}">
                  <a16:creationId xmlns:a16="http://schemas.microsoft.com/office/drawing/2014/main" id="{8BC6F6B7-40BC-4EC3-9E6B-53B2F3532EEB}"/>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grpSp>
        <p:nvGrpSpPr>
          <p:cNvPr id="48" name="Group 47">
            <a:extLst>
              <a:ext uri="{FF2B5EF4-FFF2-40B4-BE49-F238E27FC236}">
                <a16:creationId xmlns:a16="http://schemas.microsoft.com/office/drawing/2014/main" id="{DF82C985-3322-46F1-9429-8211B7067FF9}"/>
              </a:ext>
              <a:ext uri="{C183D7F6-B498-43B3-948B-1728B52AA6E4}">
                <adec:decorative xmlns:adec="http://schemas.microsoft.com/office/drawing/2017/decorative" val="1"/>
              </a:ext>
            </a:extLst>
          </p:cNvPr>
          <p:cNvGrpSpPr/>
          <p:nvPr userDrawn="1"/>
        </p:nvGrpSpPr>
        <p:grpSpPr>
          <a:xfrm>
            <a:off x="268325" y="3095651"/>
            <a:ext cx="108698" cy="108698"/>
            <a:chOff x="268325" y="3992046"/>
            <a:chExt cx="108698" cy="108698"/>
          </a:xfrm>
        </p:grpSpPr>
        <p:sp>
          <p:nvSpPr>
            <p:cNvPr id="49" name="circle 3  - decorative">
              <a:extLst>
                <a:ext uri="{FF2B5EF4-FFF2-40B4-BE49-F238E27FC236}">
                  <a16:creationId xmlns:a16="http://schemas.microsoft.com/office/drawing/2014/main" id="{F8CA3705-8F71-4006-B837-583D1C65AE2B}"/>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78" name="Chev 1 - decorative">
              <a:extLst>
                <a:ext uri="{FF2B5EF4-FFF2-40B4-BE49-F238E27FC236}">
                  <a16:creationId xmlns:a16="http://schemas.microsoft.com/office/drawing/2014/main" id="{685F217C-B254-475C-BD1A-BAB79ACA2FD6}"/>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grpSp>
        <p:nvGrpSpPr>
          <p:cNvPr id="81" name="Group 80">
            <a:extLst>
              <a:ext uri="{FF2B5EF4-FFF2-40B4-BE49-F238E27FC236}">
                <a16:creationId xmlns:a16="http://schemas.microsoft.com/office/drawing/2014/main" id="{58ABD6AC-7A7D-4DA4-ACCD-120DCACCC05D}"/>
              </a:ext>
              <a:ext uri="{C183D7F6-B498-43B3-948B-1728B52AA6E4}">
                <adec:decorative xmlns:adec="http://schemas.microsoft.com/office/drawing/2017/decorative" val="1"/>
              </a:ext>
            </a:extLst>
          </p:cNvPr>
          <p:cNvGrpSpPr/>
          <p:nvPr userDrawn="1"/>
        </p:nvGrpSpPr>
        <p:grpSpPr>
          <a:xfrm>
            <a:off x="268325" y="2191632"/>
            <a:ext cx="108698" cy="108698"/>
            <a:chOff x="268325" y="3992046"/>
            <a:chExt cx="108698" cy="108698"/>
          </a:xfrm>
        </p:grpSpPr>
        <p:sp>
          <p:nvSpPr>
            <p:cNvPr id="82" name="circle 3  - decorative">
              <a:extLst>
                <a:ext uri="{FF2B5EF4-FFF2-40B4-BE49-F238E27FC236}">
                  <a16:creationId xmlns:a16="http://schemas.microsoft.com/office/drawing/2014/main" id="{FAA3E443-0FA1-4856-B07F-8DC8F5926C47}"/>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83" name="Chev 1 - decorative">
              <a:extLst>
                <a:ext uri="{FF2B5EF4-FFF2-40B4-BE49-F238E27FC236}">
                  <a16:creationId xmlns:a16="http://schemas.microsoft.com/office/drawing/2014/main" id="{1EB3E9C8-EEDB-45EE-89DC-A258B982FA40}"/>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84" name="Chev 1 - decorative">
            <a:extLst>
              <a:ext uri="{FF2B5EF4-FFF2-40B4-BE49-F238E27FC236}">
                <a16:creationId xmlns:a16="http://schemas.microsoft.com/office/drawing/2014/main" id="{52EA1901-AD87-41A3-840B-C23918E55D53}"/>
              </a:ext>
              <a:ext uri="{C183D7F6-B498-43B3-948B-1728B52AA6E4}">
                <adec:decorative xmlns:adec="http://schemas.microsoft.com/office/drawing/2017/decorative" val="1"/>
              </a:ext>
            </a:extLst>
          </p:cNvPr>
          <p:cNvSpPr/>
          <p:nvPr userDrawn="1"/>
        </p:nvSpPr>
        <p:spPr bwMode="gray">
          <a:xfrm rot="8100000">
            <a:off x="2174982" y="761385"/>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
        <p:nvSpPr>
          <p:cNvPr id="97" name="Chev 1 - decorative">
            <a:extLst>
              <a:ext uri="{FF2B5EF4-FFF2-40B4-BE49-F238E27FC236}">
                <a16:creationId xmlns:a16="http://schemas.microsoft.com/office/drawing/2014/main" id="{9F576150-C736-4D70-924C-E40A4D693BA6}"/>
              </a:ext>
              <a:ext uri="{C183D7F6-B498-43B3-948B-1728B52AA6E4}">
                <adec:decorative xmlns:adec="http://schemas.microsoft.com/office/drawing/2017/decorative" val="1"/>
              </a:ext>
            </a:extLst>
          </p:cNvPr>
          <p:cNvSpPr/>
          <p:nvPr userDrawn="1"/>
        </p:nvSpPr>
        <p:spPr bwMode="gray">
          <a:xfrm rot="8100000">
            <a:off x="5012141" y="759102"/>
            <a:ext cx="45719" cy="45719"/>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
        <p:nvSpPr>
          <p:cNvPr id="98" name="Chev 1 - decorative">
            <a:extLst>
              <a:ext uri="{FF2B5EF4-FFF2-40B4-BE49-F238E27FC236}">
                <a16:creationId xmlns:a16="http://schemas.microsoft.com/office/drawing/2014/main" id="{C7A9C02B-1623-4B46-A4B9-D8581E9E4077}"/>
              </a:ext>
              <a:ext uri="{C183D7F6-B498-43B3-948B-1728B52AA6E4}">
                <adec:decorative xmlns:adec="http://schemas.microsoft.com/office/drawing/2017/decorative" val="1"/>
              </a:ext>
            </a:extLst>
          </p:cNvPr>
          <p:cNvSpPr/>
          <p:nvPr userDrawn="1"/>
        </p:nvSpPr>
        <p:spPr bwMode="gray">
          <a:xfrm rot="8100000">
            <a:off x="3566245" y="4279201"/>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
        <p:nvSpPr>
          <p:cNvPr id="55" name="White circle - decorative">
            <a:extLst>
              <a:ext uri="{FF2B5EF4-FFF2-40B4-BE49-F238E27FC236}">
                <a16:creationId xmlns:a16="http://schemas.microsoft.com/office/drawing/2014/main" id="{EEEF8E1C-6C6A-462D-9500-64B620AF3544}"/>
              </a:ext>
              <a:ext uri="{C183D7F6-B498-43B3-948B-1728B52AA6E4}">
                <adec:decorative xmlns:adec="http://schemas.microsoft.com/office/drawing/2017/decorative" val="1"/>
              </a:ext>
            </a:extLst>
          </p:cNvPr>
          <p:cNvSpPr>
            <a:spLocks noChangeAspect="1"/>
          </p:cNvSpPr>
          <p:nvPr userDrawn="1"/>
        </p:nvSpPr>
        <p:spPr bwMode="gray">
          <a:xfrm>
            <a:off x="3532130" y="1874597"/>
            <a:ext cx="1362456" cy="13624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custDataLst>
      <p:tags r:id="rId1"/>
    </p:custDataLst>
    <p:extLst>
      <p:ext uri="{BB962C8B-B14F-4D97-AF65-F5344CB8AC3E}">
        <p14:creationId xmlns:p14="http://schemas.microsoft.com/office/powerpoint/2010/main" val="163700739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oad Map">
    <p:bg bwMode="gray">
      <p:bgPr>
        <a:solidFill>
          <a:schemeClr val="accent5"/>
        </a:solidFill>
        <a:effectLst/>
      </p:bgPr>
    </p:bg>
    <p:spTree>
      <p:nvGrpSpPr>
        <p:cNvPr id="1" name=""/>
        <p:cNvGrpSpPr/>
        <p:nvPr/>
      </p:nvGrpSpPr>
      <p:grpSpPr>
        <a:xfrm>
          <a:off x="0" y="0"/>
          <a:ext cx="0" cy="0"/>
          <a:chOff x="0" y="0"/>
          <a:chExt cx="0" cy="0"/>
        </a:xfrm>
      </p:grpSpPr>
      <p:sp>
        <p:nvSpPr>
          <p:cNvPr id="11" name="Roadmap tab - decorative">
            <a:extLst>
              <a:ext uri="{C183D7F6-B498-43B3-948B-1728B52AA6E4}">
                <adec:decorative xmlns:adec="http://schemas.microsoft.com/office/drawing/2017/decorative" val="1"/>
              </a:ext>
            </a:extLst>
          </p:cNvPr>
          <p:cNvSpPr/>
          <p:nvPr userDrawn="1"/>
        </p:nvSpPr>
        <p:spPr bwMode="gray">
          <a:xfrm rot="10800000">
            <a:off x="5015828" y="1"/>
            <a:ext cx="843487" cy="296918"/>
          </a:xfrm>
          <a:prstGeom prst="round2SameRect">
            <a:avLst>
              <a:gd name="adj1" fmla="val 27409"/>
              <a:gd name="adj2" fmla="val 0"/>
            </a:avLst>
          </a:prstGeom>
          <a:solidFill>
            <a:schemeClr val="tx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27" name="Roadmap tab text"/>
          <p:cNvSpPr txBox="1"/>
          <p:nvPr userDrawn="1"/>
        </p:nvSpPr>
        <p:spPr bwMode="gray">
          <a:xfrm>
            <a:off x="5015829" y="85851"/>
            <a:ext cx="843487" cy="138499"/>
          </a:xfrm>
          <a:prstGeom prst="rect">
            <a:avLst/>
          </a:prstGeom>
          <a:noFill/>
        </p:spPr>
        <p:txBody>
          <a:bodyPr wrap="square" lIns="0" tIns="0" rIns="0" bIns="0" rtlCol="0">
            <a:spAutoFit/>
          </a:bodyPr>
          <a:lstStyle/>
          <a:p>
            <a:pPr algn="ctr">
              <a:spcBef>
                <a:spcPts val="500"/>
              </a:spcBef>
            </a:pPr>
            <a:r>
              <a:rPr lang="en-US" sz="900" spc="50" baseline="0" dirty="0">
                <a:solidFill>
                  <a:schemeClr val="bg1"/>
                </a:solidFill>
                <a:latin typeface="+mj-lt"/>
              </a:rPr>
              <a:t>ROAD MAP</a:t>
            </a:r>
          </a:p>
        </p:txBody>
      </p:sp>
      <p:sp>
        <p:nvSpPr>
          <p:cNvPr id="18" name="#1 number"/>
          <p:cNvSpPr>
            <a:spLocks noGrp="1"/>
          </p:cNvSpPr>
          <p:nvPr>
            <p:ph type="title" hasCustomPrompt="1"/>
          </p:nvPr>
        </p:nvSpPr>
        <p:spPr bwMode="gray">
          <a:xfrm>
            <a:off x="863781" y="1123710"/>
            <a:ext cx="274320" cy="274320"/>
          </a:xfrm>
          <a:prstGeom prst="ellipse">
            <a:avLst/>
          </a:prstGeom>
          <a:solidFill>
            <a:schemeClr val="accent6"/>
          </a:solidFill>
        </p:spPr>
        <p:txBody>
          <a:bodyPr wrap="none" anchor="ctr" anchorCtr="1">
            <a:noAutofit/>
          </a:bodyPr>
          <a:lstStyle>
            <a:lvl1pPr>
              <a:defRPr>
                <a:solidFill>
                  <a:schemeClr val="bg1"/>
                </a:solidFill>
              </a:defRPr>
            </a:lvl1pPr>
          </a:lstStyle>
          <a:p>
            <a:r>
              <a:rPr lang="en-US" dirty="0"/>
              <a:t>#</a:t>
            </a:r>
          </a:p>
        </p:txBody>
      </p:sp>
      <p:sp>
        <p:nvSpPr>
          <p:cNvPr id="32" name="#1 title"/>
          <p:cNvSpPr>
            <a:spLocks noGrp="1"/>
          </p:cNvSpPr>
          <p:nvPr>
            <p:ph type="body" sz="quarter" idx="13" hasCustomPrompt="1"/>
          </p:nvPr>
        </p:nvSpPr>
        <p:spPr bwMode="gray">
          <a:xfrm>
            <a:off x="1363152" y="1130780"/>
            <a:ext cx="3749040" cy="246221"/>
          </a:xfrm>
        </p:spPr>
        <p:txBody>
          <a:bodyPr anchor="ctr" anchorCtr="0"/>
          <a:lstStyle>
            <a:lvl1pPr marL="0" indent="0">
              <a:spcBef>
                <a:spcPts val="0"/>
              </a:spcBef>
              <a:buNone/>
              <a:defRPr sz="1600" b="0" baseline="0">
                <a:solidFill>
                  <a:schemeClr val="bg1"/>
                </a:solidFill>
                <a:latin typeface="+mj-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Rockwell 14pt, Title Case</a:t>
            </a:r>
          </a:p>
        </p:txBody>
      </p:sp>
      <p:sp>
        <p:nvSpPr>
          <p:cNvPr id="20" name="#2 number"/>
          <p:cNvSpPr>
            <a:spLocks noGrp="1"/>
          </p:cNvSpPr>
          <p:nvPr>
            <p:ph type="body" sz="quarter" idx="17" hasCustomPrompt="1"/>
          </p:nvPr>
        </p:nvSpPr>
        <p:spPr bwMode="gray">
          <a:xfrm>
            <a:off x="863781" y="1703081"/>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39" name="#2 title"/>
          <p:cNvSpPr>
            <a:spLocks noGrp="1"/>
          </p:cNvSpPr>
          <p:nvPr>
            <p:ph type="body" sz="quarter" idx="18" hasCustomPrompt="1"/>
          </p:nvPr>
        </p:nvSpPr>
        <p:spPr bwMode="gray">
          <a:xfrm>
            <a:off x="1363152" y="1772331"/>
            <a:ext cx="3749040" cy="138499"/>
          </a:xfrm>
        </p:spPr>
        <p:txBody>
          <a:bodyPr anchor="ctr" anchorCtr="0"/>
          <a:lstStyle>
            <a:lvl1pPr marL="0" indent="0">
              <a:spcBef>
                <a:spcPts val="0"/>
              </a:spcBef>
              <a:buNone/>
              <a:defRPr sz="900">
                <a:solidFill>
                  <a:schemeClr val="bg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0" name="#3 number"/>
          <p:cNvSpPr>
            <a:spLocks noGrp="1"/>
          </p:cNvSpPr>
          <p:nvPr>
            <p:ph type="body" sz="quarter" idx="19" hasCustomPrompt="1"/>
          </p:nvPr>
        </p:nvSpPr>
        <p:spPr bwMode="gray">
          <a:xfrm>
            <a:off x="863781" y="2285131"/>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1" name="#3 title"/>
          <p:cNvSpPr>
            <a:spLocks noGrp="1"/>
          </p:cNvSpPr>
          <p:nvPr>
            <p:ph type="body" sz="quarter" idx="20" hasCustomPrompt="1"/>
          </p:nvPr>
        </p:nvSpPr>
        <p:spPr bwMode="gray">
          <a:xfrm>
            <a:off x="1363152" y="2354381"/>
            <a:ext cx="3749040" cy="138499"/>
          </a:xfrm>
        </p:spPr>
        <p:txBody>
          <a:bodyPr anchor="ctr" anchorCtr="0"/>
          <a:lstStyle>
            <a:lvl1pPr marL="0" indent="0">
              <a:spcBef>
                <a:spcPts val="0"/>
              </a:spcBef>
              <a:buNone/>
              <a:defRPr sz="900">
                <a:solidFill>
                  <a:schemeClr val="bg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2" name="#4 number"/>
          <p:cNvSpPr>
            <a:spLocks noGrp="1"/>
          </p:cNvSpPr>
          <p:nvPr>
            <p:ph type="body" sz="quarter" idx="21" hasCustomPrompt="1"/>
          </p:nvPr>
        </p:nvSpPr>
        <p:spPr bwMode="gray">
          <a:xfrm>
            <a:off x="863781" y="2867181"/>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3" name="#4 title"/>
          <p:cNvSpPr>
            <a:spLocks noGrp="1"/>
          </p:cNvSpPr>
          <p:nvPr>
            <p:ph type="body" sz="quarter" idx="22" hasCustomPrompt="1"/>
          </p:nvPr>
        </p:nvSpPr>
        <p:spPr bwMode="gray">
          <a:xfrm>
            <a:off x="1363152" y="2936431"/>
            <a:ext cx="3749040" cy="138499"/>
          </a:xfrm>
        </p:spPr>
        <p:txBody>
          <a:bodyPr anchor="ctr" anchorCtr="0"/>
          <a:lstStyle>
            <a:lvl1pPr marL="0" indent="0">
              <a:spcBef>
                <a:spcPts val="0"/>
              </a:spcBef>
              <a:buNone/>
              <a:defRPr sz="900">
                <a:solidFill>
                  <a:schemeClr val="bg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4" name="#5 number"/>
          <p:cNvSpPr>
            <a:spLocks noGrp="1"/>
          </p:cNvSpPr>
          <p:nvPr>
            <p:ph type="body" sz="quarter" idx="23" hasCustomPrompt="1"/>
          </p:nvPr>
        </p:nvSpPr>
        <p:spPr bwMode="gray">
          <a:xfrm>
            <a:off x="863781" y="3449230"/>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5" name="#5 title"/>
          <p:cNvSpPr>
            <a:spLocks noGrp="1"/>
          </p:cNvSpPr>
          <p:nvPr>
            <p:ph type="body" sz="quarter" idx="24" hasCustomPrompt="1"/>
          </p:nvPr>
        </p:nvSpPr>
        <p:spPr bwMode="gray">
          <a:xfrm>
            <a:off x="1363152" y="3518480"/>
            <a:ext cx="3749040" cy="138499"/>
          </a:xfrm>
        </p:spPr>
        <p:txBody>
          <a:bodyPr anchor="ctr" anchorCtr="0"/>
          <a:lstStyle>
            <a:lvl1pPr marL="0" indent="0">
              <a:spcBef>
                <a:spcPts val="0"/>
              </a:spcBef>
              <a:buNone/>
              <a:defRPr sz="900">
                <a:solidFill>
                  <a:schemeClr val="bg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19" name="Green box directions - decorative">
            <a:extLst>
              <a:ext uri="{C183D7F6-B498-43B3-948B-1728B52AA6E4}">
                <adec:decorative xmlns:adec="http://schemas.microsoft.com/office/drawing/2017/decorative" val="1"/>
              </a:ext>
            </a:extLst>
          </p:cNvPr>
          <p:cNvSpPr txBox="1">
            <a:spLocks/>
          </p:cNvSpPr>
          <p:nvPr userDrawn="1"/>
        </p:nvSpPr>
        <p:spPr bwMode="gray">
          <a:xfrm>
            <a:off x="6469576" y="0"/>
            <a:ext cx="1426069" cy="4296048"/>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How to Use this</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Editable Road Map</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Determine how many sections are needed.</a:t>
            </a:r>
          </a:p>
          <a:p>
            <a:pPr marL="168275" lvl="1" indent="0">
              <a:buNone/>
            </a:pPr>
            <a:r>
              <a:rPr lang="en-US" sz="800" dirty="0">
                <a:solidFill>
                  <a:schemeClr val="bg1"/>
                </a:solidFill>
                <a:latin typeface="Arial" panose="020B0604020202020204" pitchFamily="34" charset="0"/>
                <a:cs typeface="Arial" panose="020B0604020202020204" pitchFamily="34" charset="0"/>
              </a:rPr>
              <a:t>If rows aren’t needed delete from the bottom (for accessibility purposes). Select all rows and move down to visually align on slide. </a:t>
            </a:r>
          </a:p>
          <a:p>
            <a:pPr marL="168275" lvl="1" indent="0">
              <a:buNone/>
            </a:pPr>
            <a:r>
              <a:rPr lang="en-US" sz="800" dirty="0">
                <a:solidFill>
                  <a:schemeClr val="bg1"/>
                </a:solidFill>
                <a:latin typeface="Arial" panose="020B0604020202020204" pitchFamily="34" charset="0"/>
                <a:cs typeface="Arial" panose="020B0604020202020204" pitchFamily="34" charset="0"/>
              </a:rPr>
              <a:t>If more rows are needed copy and paste rows to the bottom (for accessibility purposes). Distribute and align as necessary. </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Change the first section title to Verdana</a:t>
            </a:r>
            <a:r>
              <a:rPr lang="en-US" sz="800" baseline="0" dirty="0">
                <a:solidFill>
                  <a:schemeClr val="bg1"/>
                </a:solidFill>
                <a:latin typeface="Arial" panose="020B0604020202020204" pitchFamily="34" charset="0"/>
                <a:cs typeface="Arial" panose="020B0604020202020204" pitchFamily="34" charset="0"/>
              </a:rPr>
              <a:t> 9</a:t>
            </a:r>
            <a:r>
              <a:rPr lang="en-US" sz="800" dirty="0">
                <a:solidFill>
                  <a:schemeClr val="bg1"/>
                </a:solidFill>
                <a:latin typeface="Arial" panose="020B0604020202020204" pitchFamily="34" charset="0"/>
                <a:cs typeface="Arial" panose="020B0604020202020204" pitchFamily="34" charset="0"/>
              </a:rPr>
              <a:t>pt Regular, so all the titles are the exact same</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font style.</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Type in #’s and section titles for all levels.</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Duplicate the slide so you have a slide for each section.</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On each slide, change the highlighted section title to Rockwell 14pt Regular.</a:t>
            </a:r>
          </a:p>
        </p:txBody>
      </p:sp>
      <p:sp>
        <p:nvSpPr>
          <p:cNvPr id="47" name="Slide number - decorative">
            <a:extLst>
              <a:ext uri="{C183D7F6-B498-43B3-948B-1728B52AA6E4}">
                <adec:decorative xmlns:adec="http://schemas.microsoft.com/office/drawing/2017/decorative" val="1"/>
              </a:ext>
            </a:extLst>
          </p:cNvPr>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2582425629"/>
      </p:ext>
    </p:extLst>
  </p:cSld>
  <p:clrMapOvr>
    <a:masterClrMapping/>
  </p:clrMapOvr>
  <p:extLst>
    <p:ext uri="{DCECCB84-F9BA-43D5-87BE-67443E8EF086}">
      <p15:sldGuideLst xmlns:p15="http://schemas.microsoft.com/office/powerpoint/2012/main">
        <p15:guide id="1" pos="85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p:bg bwMode="gray">
      <p:bgPr>
        <a:solidFill>
          <a:schemeClr val="accent5"/>
        </a:solidFill>
        <a:effectLst/>
      </p:bgPr>
    </p:bg>
    <p:spTree>
      <p:nvGrpSpPr>
        <p:cNvPr id="1" name=""/>
        <p:cNvGrpSpPr/>
        <p:nvPr/>
      </p:nvGrpSpPr>
      <p:grpSpPr>
        <a:xfrm>
          <a:off x="0" y="0"/>
          <a:ext cx="0" cy="0"/>
          <a:chOff x="0" y="0"/>
          <a:chExt cx="0" cy="0"/>
        </a:xfrm>
      </p:grpSpPr>
      <p:pic>
        <p:nvPicPr>
          <p:cNvPr id="14" name="EAB logo - decorative">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60600" y="683511"/>
            <a:ext cx="1128820" cy="433532"/>
          </a:xfrm>
          <a:prstGeom prst="rect">
            <a:avLst/>
          </a:prstGeom>
        </p:spPr>
      </p:pic>
      <p:sp>
        <p:nvSpPr>
          <p:cNvPr id="16" name="Section name"/>
          <p:cNvSpPr>
            <a:spLocks noGrp="1"/>
          </p:cNvSpPr>
          <p:nvPr>
            <p:ph type="body" sz="quarter" idx="21" hasCustomPrompt="1"/>
          </p:nvPr>
        </p:nvSpPr>
        <p:spPr bwMode="gray">
          <a:xfrm>
            <a:off x="4136076" y="3494256"/>
            <a:ext cx="1299013" cy="205151"/>
          </a:xfrm>
          <a:prstGeom prst="round2SameRect">
            <a:avLst>
              <a:gd name="adj1" fmla="val 0"/>
              <a:gd name="adj2" fmla="val 19914"/>
            </a:avLst>
          </a:prstGeom>
          <a:solidFill>
            <a:schemeClr val="tx2"/>
          </a:solidFill>
        </p:spPr>
        <p:txBody>
          <a:bodyPr wrap="none" lIns="45720" tIns="27432" rIns="45720" bIns="27432">
            <a:spAutoFit/>
          </a:bodyPr>
          <a:lstStyle>
            <a:lvl1pPr marL="0" indent="0" algn="r">
              <a:spcBef>
                <a:spcPts val="0"/>
              </a:spcBef>
              <a:buNone/>
              <a:defRPr sz="900" cap="all" spc="50" baseline="0">
                <a:solidFill>
                  <a:schemeClr val="bg1"/>
                </a:solidFill>
                <a:latin typeface="+mj-lt"/>
              </a:defRPr>
            </a:lvl1pPr>
          </a:lstStyle>
          <a:p>
            <a:pPr lvl="0"/>
            <a:r>
              <a:rPr lang="en-US" dirty="0"/>
              <a:t>Insert break type</a:t>
            </a:r>
          </a:p>
        </p:txBody>
      </p:sp>
      <p:cxnSp>
        <p:nvCxnSpPr>
          <p:cNvPr id="11" name="Line - decorative">
            <a:extLst>
              <a:ext uri="{C183D7F6-B498-43B3-948B-1728B52AA6E4}">
                <adec:decorative xmlns:adec="http://schemas.microsoft.com/office/drawing/2017/decorative" val="1"/>
              </a:ext>
            </a:extLst>
          </p:cNvPr>
          <p:cNvCxnSpPr/>
          <p:nvPr userDrawn="1"/>
        </p:nvCxnSpPr>
        <p:spPr bwMode="gray">
          <a:xfrm>
            <a:off x="457200" y="3486806"/>
            <a:ext cx="4977889" cy="0"/>
          </a:xfrm>
          <a:prstGeom prst="line">
            <a:avLst/>
          </a:prstGeom>
          <a:ln w="6350">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8" name="Section number"/>
          <p:cNvSpPr>
            <a:spLocks noGrp="1"/>
          </p:cNvSpPr>
          <p:nvPr>
            <p:ph type="body" sz="quarter" idx="22" hasCustomPrompt="1"/>
          </p:nvPr>
        </p:nvSpPr>
        <p:spPr bwMode="gray">
          <a:xfrm>
            <a:off x="5459586" y="3171239"/>
            <a:ext cx="740664" cy="1384995"/>
          </a:xfrm>
        </p:spPr>
        <p:txBody>
          <a:bodyPr/>
          <a:lstStyle>
            <a:lvl1pPr marL="0" indent="0" algn="r">
              <a:spcBef>
                <a:spcPts val="0"/>
              </a:spcBef>
              <a:buNone/>
              <a:defRPr sz="9000">
                <a:solidFill>
                  <a:schemeClr val="accent6"/>
                </a:solidFill>
                <a:latin typeface="+mj-lt"/>
              </a:defRPr>
            </a:lvl1pPr>
          </a:lstStyle>
          <a:p>
            <a:pPr lvl="0"/>
            <a:r>
              <a:rPr lang="en-US" dirty="0"/>
              <a:t>#</a:t>
            </a:r>
          </a:p>
        </p:txBody>
      </p:sp>
      <p:sp>
        <p:nvSpPr>
          <p:cNvPr id="2" name="Divider title"/>
          <p:cNvSpPr>
            <a:spLocks noGrp="1"/>
          </p:cNvSpPr>
          <p:nvPr>
            <p:ph type="title" hasCustomPrompt="1"/>
          </p:nvPr>
        </p:nvSpPr>
        <p:spPr bwMode="gray">
          <a:xfrm>
            <a:off x="457200" y="2033730"/>
            <a:ext cx="411480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r>
              <a:rPr lang="en-US" dirty="0"/>
              <a:t>Divider Title – Rockwell 25pt Regular, Title Case</a:t>
            </a:r>
          </a:p>
        </p:txBody>
      </p:sp>
      <p:sp>
        <p:nvSpPr>
          <p:cNvPr id="4" name="Divider subtitle"/>
          <p:cNvSpPr>
            <a:spLocks noGrp="1"/>
          </p:cNvSpPr>
          <p:nvPr>
            <p:ph type="body" sz="quarter" idx="19" hasCustomPrompt="1"/>
          </p:nvPr>
        </p:nvSpPr>
        <p:spPr bwMode="gray">
          <a:xfrm>
            <a:off x="457200" y="2827417"/>
            <a:ext cx="4114800" cy="169277"/>
          </a:xfrm>
        </p:spPr>
        <p:txBody>
          <a:bodyPr/>
          <a:lstStyle>
            <a:lvl1pPr marL="0" indent="0">
              <a:spcBef>
                <a:spcPts val="0"/>
              </a:spcBef>
              <a:buNone/>
              <a:defRPr sz="1100">
                <a:solidFill>
                  <a:schemeClr val="accent1"/>
                </a:solidFill>
              </a:defRPr>
            </a:lvl1pPr>
            <a:lvl2pPr marL="114300" indent="0">
              <a:spcBef>
                <a:spcPts val="0"/>
              </a:spcBef>
              <a:buNone/>
              <a:defRPr sz="1100">
                <a:solidFill>
                  <a:schemeClr val="accent1"/>
                </a:solidFill>
              </a:defRPr>
            </a:lvl2pPr>
            <a:lvl3pPr marL="228600" indent="0">
              <a:spcBef>
                <a:spcPts val="0"/>
              </a:spcBef>
              <a:buNone/>
              <a:defRPr sz="1100">
                <a:solidFill>
                  <a:schemeClr val="accent1"/>
                </a:solidFill>
              </a:defRPr>
            </a:lvl3pPr>
            <a:lvl4pPr marL="342900" indent="0">
              <a:spcBef>
                <a:spcPts val="0"/>
              </a:spcBef>
              <a:buNone/>
              <a:defRPr sz="1100">
                <a:solidFill>
                  <a:schemeClr val="accent1"/>
                </a:solidFill>
              </a:defRPr>
            </a:lvl4pPr>
            <a:lvl5pPr marL="457200" indent="0">
              <a:spcBef>
                <a:spcPts val="0"/>
              </a:spcBef>
              <a:buNone/>
              <a:defRPr sz="1100">
                <a:solidFill>
                  <a:schemeClr val="accent1"/>
                </a:solidFill>
              </a:defRPr>
            </a:lvl5pPr>
          </a:lstStyle>
          <a:p>
            <a:pPr lvl="0"/>
            <a:r>
              <a:rPr lang="en-US" dirty="0"/>
              <a:t>Divider Subtitle – Verdana 11pt Regular, Title Case</a:t>
            </a:r>
          </a:p>
        </p:txBody>
      </p:sp>
      <p:sp>
        <p:nvSpPr>
          <p:cNvPr id="7" name="Bullets"/>
          <p:cNvSpPr>
            <a:spLocks noGrp="1"/>
          </p:cNvSpPr>
          <p:nvPr>
            <p:ph type="body" sz="quarter" idx="20" hasCustomPrompt="1"/>
          </p:nvPr>
        </p:nvSpPr>
        <p:spPr bwMode="gray">
          <a:xfrm>
            <a:off x="457200" y="3711659"/>
            <a:ext cx="2286000" cy="446276"/>
          </a:xfrm>
        </p:spPr>
        <p:txBody>
          <a:bodyPr/>
          <a:lstStyle>
            <a:lvl1pPr>
              <a:spcBef>
                <a:spcPts val="300"/>
              </a:spcBef>
              <a:defRPr sz="800">
                <a:solidFill>
                  <a:schemeClr val="bg1"/>
                </a:solidFill>
              </a:defRPr>
            </a:lvl1pPr>
            <a:lvl2pPr>
              <a:spcBef>
                <a:spcPts val="300"/>
              </a:spcBef>
              <a:defRPr sz="800">
                <a:solidFill>
                  <a:schemeClr val="bg1"/>
                </a:solidFill>
              </a:defRPr>
            </a:lvl2pPr>
            <a:lvl3pPr>
              <a:spcBef>
                <a:spcPts val="300"/>
              </a:spcBef>
              <a:defRPr sz="800">
                <a:solidFill>
                  <a:schemeClr val="bg1"/>
                </a:solidFill>
              </a:defRPr>
            </a:lvl3pPr>
            <a:lvl4pPr>
              <a:spcBef>
                <a:spcPts val="300"/>
              </a:spcBef>
              <a:defRPr sz="800">
                <a:solidFill>
                  <a:schemeClr val="bg1"/>
                </a:solidFill>
              </a:defRPr>
            </a:lvl4pPr>
            <a:lvl5pPr>
              <a:spcBef>
                <a:spcPts val="300"/>
              </a:spcBef>
              <a:defRPr sz="800">
                <a:solidFill>
                  <a:schemeClr val="bg1"/>
                </a:solidFill>
              </a:defRPr>
            </a:lvl5pPr>
          </a:lstStyle>
          <a:p>
            <a:pPr lvl="0"/>
            <a:r>
              <a:rPr lang="en-US" dirty="0"/>
              <a:t>Divider Bullet Placement (if needed)</a:t>
            </a:r>
          </a:p>
          <a:p>
            <a:pPr lvl="0"/>
            <a:r>
              <a:rPr lang="en-US" dirty="0"/>
              <a:t>Divider Bullet Placement (if needed)</a:t>
            </a:r>
          </a:p>
          <a:p>
            <a:pPr lvl="0"/>
            <a:r>
              <a:rPr lang="en-US" dirty="0"/>
              <a:t>Divider Bullet Placement (if needed)</a:t>
            </a:r>
          </a:p>
        </p:txBody>
      </p:sp>
      <p:sp>
        <p:nvSpPr>
          <p:cNvPr id="12" name="Green box directions - decorative">
            <a:extLst>
              <a:ext uri="{C183D7F6-B498-43B3-948B-1728B52AA6E4}">
                <adec:decorative xmlns:adec="http://schemas.microsoft.com/office/drawing/2017/decorative" val="1"/>
              </a:ext>
            </a:extLst>
          </p:cNvPr>
          <p:cNvSpPr txBox="1">
            <a:spLocks/>
          </p:cNvSpPr>
          <p:nvPr userDrawn="1"/>
        </p:nvSpPr>
        <p:spPr bwMode="gray">
          <a:xfrm>
            <a:off x="6469577" y="3287365"/>
            <a:ext cx="1470912" cy="1513235"/>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What’s a Break Type?</a:t>
            </a:r>
          </a:p>
          <a:p>
            <a:pPr marL="0" indent="0">
              <a:spcBef>
                <a:spcPts val="300"/>
              </a:spcBef>
              <a:buFont typeface="+mj-lt"/>
              <a:buNone/>
            </a:pPr>
            <a:r>
              <a:rPr lang="en-US" sz="800" b="0" dirty="0">
                <a:solidFill>
                  <a:schemeClr val="bg1"/>
                </a:solidFill>
                <a:latin typeface="Arial" panose="020B0604020202020204" pitchFamily="34" charset="0"/>
                <a:cs typeface="Arial" panose="020B0604020202020204" pitchFamily="34" charset="0"/>
              </a:rPr>
              <a:t>Here are some examples:</a:t>
            </a:r>
            <a:endParaRPr lang="en-US" sz="800" b="0" baseline="0" dirty="0">
              <a:solidFill>
                <a:schemeClr val="bg1"/>
              </a:solidFill>
              <a:latin typeface="Arial" panose="020B0604020202020204" pitchFamily="34" charset="0"/>
              <a:cs typeface="Arial" panose="020B0604020202020204" pitchFamily="34" charset="0"/>
            </a:endParaRPr>
          </a:p>
          <a:p>
            <a:pPr marL="117475" indent="-117475">
              <a:spcBef>
                <a:spcPts val="5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Section</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Chapter</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Tool</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Appendix</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0" indent="0">
              <a:spcBef>
                <a:spcPts val="6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If not needed, you may delete the break type box.</a:t>
            </a:r>
            <a:endParaRPr lang="en-US" sz="800" b="0" i="1" dirty="0">
              <a:solidFill>
                <a:schemeClr val="bg1"/>
              </a:solidFill>
              <a:latin typeface="Arial" panose="020B0604020202020204" pitchFamily="34" charset="0"/>
              <a:cs typeface="Arial" panose="020B0604020202020204" pitchFamily="34" charset="0"/>
            </a:endParaRPr>
          </a:p>
        </p:txBody>
      </p:sp>
      <p:sp>
        <p:nvSpPr>
          <p:cNvPr id="17" name="Slide number - decorative">
            <a:extLst>
              <a:ext uri="{C183D7F6-B498-43B3-948B-1728B52AA6E4}">
                <adec:decorative xmlns:adec="http://schemas.microsoft.com/office/drawing/2017/decorative" val="1"/>
              </a:ext>
            </a:extLst>
          </p:cNvPr>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2931385124"/>
      </p:ext>
    </p:extLst>
  </p:cSld>
  <p:clrMapOvr>
    <a:masterClrMapping/>
  </p:clrMapOvr>
  <p:extLst>
    <p:ext uri="{DCECCB84-F9BA-43D5-87BE-67443E8EF086}">
      <p15:sldGuideLst xmlns:p15="http://schemas.microsoft.com/office/powerpoint/2012/main">
        <p15:guide id="1" pos="288" userDrawn="1">
          <p15:clr>
            <a:srgbClr val="FBAE40"/>
          </p15:clr>
        </p15:guide>
        <p15:guide id="2" orient="horz" pos="1718">
          <p15:clr>
            <a:srgbClr val="FBAE40"/>
          </p15:clr>
        </p15:guide>
        <p15:guide id="3" orient="horz" pos="17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4" name="Header box - decorative">
            <a:extLst>
              <a:ext uri="{C183D7F6-B498-43B3-948B-1728B52AA6E4}">
                <adec:decorative xmlns:adec="http://schemas.microsoft.com/office/drawing/2017/decorative" val="1"/>
              </a:ext>
            </a:extLst>
          </p:cNvPr>
          <p:cNvSpPr/>
          <p:nvPr userDrawn="1"/>
        </p:nvSpPr>
        <p:spPr bwMode="gray">
          <a:xfrm>
            <a:off x="1" y="0"/>
            <a:ext cx="6400799" cy="601181"/>
          </a:xfrm>
          <a:prstGeom prst="rect">
            <a:avLst/>
          </a:prstGeom>
          <a:solidFill>
            <a:schemeClr val="accent5"/>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2" name="Building - decorative">
            <a:extLst>
              <a:ext uri="{FF2B5EF4-FFF2-40B4-BE49-F238E27FC236}">
                <a16:creationId xmlns:a16="http://schemas.microsoft.com/office/drawing/2014/main" id="{0411916B-513C-4328-B806-924E9F6F8466}"/>
              </a:ext>
            </a:extLst>
          </p:cNvPr>
          <p:cNvGrpSpPr/>
          <p:nvPr userDrawn="1"/>
        </p:nvGrpSpPr>
        <p:grpSpPr>
          <a:xfrm>
            <a:off x="5596490" y="0"/>
            <a:ext cx="750245" cy="601181"/>
            <a:chOff x="5596490" y="0"/>
            <a:chExt cx="750245" cy="601181"/>
          </a:xfrm>
          <a:solidFill>
            <a:schemeClr val="accent3"/>
          </a:solidFill>
        </p:grpSpPr>
        <p:sp>
          <p:nvSpPr>
            <p:cNvPr id="19" name="Building shape 1">
              <a:extLst>
                <a:ext uri="{C183D7F6-B498-43B3-948B-1728B52AA6E4}">
                  <adec:decorative xmlns:adec="http://schemas.microsoft.com/office/drawing/2017/decorative" val="1"/>
                </a:ext>
              </a:extLst>
            </p:cNvPr>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7" name="Building shape 2">
              <a:extLst>
                <a:ext uri="{C183D7F6-B498-43B3-948B-1728B52AA6E4}">
                  <adec:decorative xmlns:adec="http://schemas.microsoft.com/office/drawing/2017/decorative" val="1"/>
                </a:ext>
              </a:extLst>
            </p:cNvPr>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Building shape 3">
              <a:extLst>
                <a:ext uri="{C183D7F6-B498-43B3-948B-1728B52AA6E4}">
                  <adec:decorative xmlns:adec="http://schemas.microsoft.com/office/drawing/2017/decorative" val="1"/>
                </a:ext>
              </a:extLst>
            </p:cNvPr>
            <p:cNvSpPr>
              <a:spLocks noChangeArrowheads="1"/>
            </p:cNvSpPr>
            <p:nvPr/>
          </p:nvSpPr>
          <p:spPr bwMode="gray">
            <a:xfrm>
              <a:off x="5888334" y="469154"/>
              <a:ext cx="458401" cy="38446"/>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Building shape 4">
              <a:extLst>
                <a:ext uri="{C183D7F6-B498-43B3-948B-1728B52AA6E4}">
                  <adec:decorative xmlns:adec="http://schemas.microsoft.com/office/drawing/2017/decorative" val="1"/>
                </a:ext>
              </a:extLst>
            </p:cNvPr>
            <p:cNvSpPr>
              <a:spLocks noChangeArrowheads="1"/>
            </p:cNvSpPr>
            <p:nvPr/>
          </p:nvSpPr>
          <p:spPr bwMode="gray">
            <a:xfrm>
              <a:off x="6163373"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Building shape 5">
              <a:extLst>
                <a:ext uri="{C183D7F6-B498-43B3-948B-1728B52AA6E4}">
                  <adec:decorative xmlns:adec="http://schemas.microsoft.com/office/drawing/2017/decorative" val="1"/>
                </a:ext>
              </a:extLst>
            </p:cNvPr>
            <p:cNvSpPr>
              <a:spLocks noChangeArrowheads="1"/>
            </p:cNvSpPr>
            <p:nvPr/>
          </p:nvSpPr>
          <p:spPr bwMode="gray">
            <a:xfrm>
              <a:off x="6027332" y="247346"/>
              <a:ext cx="44362"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Building shape 6">
              <a:extLst>
                <a:ext uri="{C183D7F6-B498-43B3-948B-1728B52AA6E4}">
                  <adec:decorative xmlns:adec="http://schemas.microsoft.com/office/drawing/2017/decorative" val="1"/>
                </a:ext>
              </a:extLst>
            </p:cNvPr>
            <p:cNvSpPr>
              <a:spLocks noChangeArrowheads="1"/>
            </p:cNvSpPr>
            <p:nvPr/>
          </p:nvSpPr>
          <p:spPr bwMode="gray">
            <a:xfrm>
              <a:off x="5888334"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Building shape 7">
              <a:extLst>
                <a:ext uri="{C183D7F6-B498-43B3-948B-1728B52AA6E4}">
                  <adec:decorative xmlns:adec="http://schemas.microsoft.com/office/drawing/2017/decorative" val="1"/>
                </a:ext>
              </a:extLst>
            </p:cNvPr>
            <p:cNvSpPr>
              <a:spLocks noChangeArrowheads="1"/>
            </p:cNvSpPr>
            <p:nvPr/>
          </p:nvSpPr>
          <p:spPr bwMode="gray">
            <a:xfrm>
              <a:off x="6299415"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 name="Building shape 8">
              <a:extLst>
                <a:ext uri="{FF2B5EF4-FFF2-40B4-BE49-F238E27FC236}">
                  <a16:creationId xmlns:a16="http://schemas.microsoft.com/office/drawing/2014/main" id="{D9E3C7B5-3FCF-4E6A-A488-60E8959A0ECA}"/>
                </a:ext>
              </a:extLst>
            </p:cNvPr>
            <p:cNvSpPr/>
            <p:nvPr userDrawn="1"/>
          </p:nvSpPr>
          <p:spPr bwMode="gray">
            <a:xfrm>
              <a:off x="5596490" y="0"/>
              <a:ext cx="202217" cy="601181"/>
            </a:xfrm>
            <a:custGeom>
              <a:avLst/>
              <a:gdLst>
                <a:gd name="connsiteX0" fmla="*/ 65744 w 202217"/>
                <a:gd name="connsiteY0" fmla="*/ 0 h 601181"/>
                <a:gd name="connsiteX1" fmla="*/ 109746 w 202217"/>
                <a:gd name="connsiteY1" fmla="*/ 0 h 601181"/>
                <a:gd name="connsiteX2" fmla="*/ 74734 w 202217"/>
                <a:gd name="connsiteY2" fmla="*/ 65770 h 601181"/>
                <a:gd name="connsiteX3" fmla="*/ 181051 w 202217"/>
                <a:gd name="connsiteY3" fmla="*/ 584089 h 601181"/>
                <a:gd name="connsiteX4" fmla="*/ 202217 w 202217"/>
                <a:gd name="connsiteY4" fmla="*/ 601181 h 601181"/>
                <a:gd name="connsiteX5" fmla="*/ 144931 w 202217"/>
                <a:gd name="connsiteY5" fmla="*/ 601181 h 601181"/>
                <a:gd name="connsiteX6" fmla="*/ 89496 w 202217"/>
                <a:gd name="connsiteY6" fmla="*/ 534792 h 601181"/>
                <a:gd name="connsiteX7" fmla="*/ 0 w 202217"/>
                <a:gd name="connsiteY7" fmla="*/ 245795 h 601181"/>
                <a:gd name="connsiteX8" fmla="*/ 41191 w 202217"/>
                <a:gd name="connsiteY8" fmla="*/ 44657 h 60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217" h="601181">
                  <a:moveTo>
                    <a:pt x="65744" y="0"/>
                  </a:moveTo>
                  <a:lnTo>
                    <a:pt x="109746" y="0"/>
                  </a:lnTo>
                  <a:lnTo>
                    <a:pt x="74734" y="65770"/>
                  </a:lnTo>
                  <a:cubicBezTo>
                    <a:pt x="3855" y="238543"/>
                    <a:pt x="39295" y="443953"/>
                    <a:pt x="181051" y="584089"/>
                  </a:cubicBezTo>
                  <a:lnTo>
                    <a:pt x="202217" y="601181"/>
                  </a:lnTo>
                  <a:lnTo>
                    <a:pt x="144931" y="601181"/>
                  </a:lnTo>
                  <a:lnTo>
                    <a:pt x="89496" y="534792"/>
                  </a:lnTo>
                  <a:cubicBezTo>
                    <a:pt x="33015" y="452220"/>
                    <a:pt x="0" y="352741"/>
                    <a:pt x="0" y="245795"/>
                  </a:cubicBezTo>
                  <a:cubicBezTo>
                    <a:pt x="0" y="174498"/>
                    <a:pt x="14673" y="106520"/>
                    <a:pt x="41191" y="44657"/>
                  </a:cubicBezTo>
                  <a:close/>
                </a:path>
              </a:pathLst>
            </a:custGeom>
            <a:grp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537667" rtl="0" eaLnBrk="1" latinLnBrk="0" hangingPunct="1">
                <a:defRPr sz="1058" kern="1200">
                  <a:solidFill>
                    <a:schemeClr val="tx1"/>
                  </a:solidFill>
                  <a:latin typeface="+mn-lt"/>
                  <a:ea typeface="+mn-ea"/>
                  <a:cs typeface="+mn-cs"/>
                </a:defRPr>
              </a:lvl1pPr>
              <a:lvl2pPr marL="268834" algn="l" defTabSz="537667" rtl="0" eaLnBrk="1" latinLnBrk="0" hangingPunct="1">
                <a:defRPr sz="1058" kern="1200">
                  <a:solidFill>
                    <a:schemeClr val="tx1"/>
                  </a:solidFill>
                  <a:latin typeface="+mn-lt"/>
                  <a:ea typeface="+mn-ea"/>
                  <a:cs typeface="+mn-cs"/>
                </a:defRPr>
              </a:lvl2pPr>
              <a:lvl3pPr marL="537667" algn="l" defTabSz="537667" rtl="0" eaLnBrk="1" latinLnBrk="0" hangingPunct="1">
                <a:defRPr sz="1058" kern="1200">
                  <a:solidFill>
                    <a:schemeClr val="tx1"/>
                  </a:solidFill>
                  <a:latin typeface="+mn-lt"/>
                  <a:ea typeface="+mn-ea"/>
                  <a:cs typeface="+mn-cs"/>
                </a:defRPr>
              </a:lvl3pPr>
              <a:lvl4pPr marL="806501" algn="l" defTabSz="537667" rtl="0" eaLnBrk="1" latinLnBrk="0" hangingPunct="1">
                <a:defRPr sz="1058" kern="1200">
                  <a:solidFill>
                    <a:schemeClr val="tx1"/>
                  </a:solidFill>
                  <a:latin typeface="+mn-lt"/>
                  <a:ea typeface="+mn-ea"/>
                  <a:cs typeface="+mn-cs"/>
                </a:defRPr>
              </a:lvl4pPr>
              <a:lvl5pPr marL="1075334" algn="l" defTabSz="537667" rtl="0" eaLnBrk="1" latinLnBrk="0" hangingPunct="1">
                <a:defRPr sz="1058" kern="1200">
                  <a:solidFill>
                    <a:schemeClr val="tx1"/>
                  </a:solidFill>
                  <a:latin typeface="+mn-lt"/>
                  <a:ea typeface="+mn-ea"/>
                  <a:cs typeface="+mn-cs"/>
                </a:defRPr>
              </a:lvl5pPr>
              <a:lvl6pPr marL="1344168" algn="l" defTabSz="537667" rtl="0" eaLnBrk="1" latinLnBrk="0" hangingPunct="1">
                <a:defRPr sz="1058" kern="1200">
                  <a:solidFill>
                    <a:schemeClr val="tx1"/>
                  </a:solidFill>
                  <a:latin typeface="+mn-lt"/>
                  <a:ea typeface="+mn-ea"/>
                  <a:cs typeface="+mn-cs"/>
                </a:defRPr>
              </a:lvl6pPr>
              <a:lvl7pPr marL="1613002" algn="l" defTabSz="537667" rtl="0" eaLnBrk="1" latinLnBrk="0" hangingPunct="1">
                <a:defRPr sz="1058" kern="1200">
                  <a:solidFill>
                    <a:schemeClr val="tx1"/>
                  </a:solidFill>
                  <a:latin typeface="+mn-lt"/>
                  <a:ea typeface="+mn-ea"/>
                  <a:cs typeface="+mn-cs"/>
                </a:defRPr>
              </a:lvl7pPr>
              <a:lvl8pPr marL="1881835" algn="l" defTabSz="537667" rtl="0" eaLnBrk="1" latinLnBrk="0" hangingPunct="1">
                <a:defRPr sz="1058" kern="1200">
                  <a:solidFill>
                    <a:schemeClr val="tx1"/>
                  </a:solidFill>
                  <a:latin typeface="+mn-lt"/>
                  <a:ea typeface="+mn-ea"/>
                  <a:cs typeface="+mn-cs"/>
                </a:defRPr>
              </a:lvl8pPr>
              <a:lvl9pPr marL="2150669" algn="l" defTabSz="537667" rtl="0" eaLnBrk="1" latinLnBrk="0" hangingPunct="1">
                <a:defRPr sz="1058" kern="1200">
                  <a:solidFill>
                    <a:schemeClr val="tx1"/>
                  </a:solidFill>
                  <a:latin typeface="+mn-lt"/>
                  <a:ea typeface="+mn-ea"/>
                  <a:cs typeface="+mn-cs"/>
                </a:defRPr>
              </a:lvl9pPr>
            </a:lstStyle>
            <a:p>
              <a:pPr algn="ctr"/>
              <a:endParaRPr lang="en-US" sz="1000" dirty="0"/>
            </a:p>
          </p:txBody>
        </p:sp>
      </p:grpSp>
      <p:cxnSp>
        <p:nvCxnSpPr>
          <p:cNvPr id="14" name="Header line - decorative">
            <a:extLst>
              <a:ext uri="{C183D7F6-B498-43B3-948B-1728B52AA6E4}">
                <adec:decorative xmlns:adec="http://schemas.microsoft.com/office/drawing/2017/decorative" val="1"/>
              </a:ext>
            </a:extLst>
          </p:cNvPr>
          <p:cNvCxnSpPr/>
          <p:nvPr userDrawn="1"/>
        </p:nvCxnSpPr>
        <p:spPr bwMode="gray">
          <a:xfrm>
            <a:off x="0" y="613882"/>
            <a:ext cx="6400800" cy="0"/>
          </a:xfrm>
          <a:prstGeom prst="line">
            <a:avLst/>
          </a:prstGeom>
          <a:noFill/>
          <a:ln w="28575" cap="flat" cmpd="sng" algn="ctr">
            <a:solidFill>
              <a:schemeClr val="accent2"/>
            </a:solidFill>
            <a:prstDash val="solid"/>
            <a:miter lim="800000"/>
          </a:ln>
          <a:effectLst/>
        </p:spPr>
      </p:cxnSp>
      <p:sp>
        <p:nvSpPr>
          <p:cNvPr id="16" name="Top kicker"/>
          <p:cNvSpPr>
            <a:spLocks noGrp="1"/>
          </p:cNvSpPr>
          <p:nvPr userDrawn="1">
            <p:ph type="body" sz="quarter" idx="16" hasCustomPrompt="1"/>
          </p:nvPr>
        </p:nvSpPr>
        <p:spPr bwMode="gray">
          <a:xfrm>
            <a:off x="280194" y="99782"/>
            <a:ext cx="2560320" cy="123111"/>
          </a:xfrm>
        </p:spPr>
        <p:txBody>
          <a:bodyPr anchor="ctr" anchorCtr="0"/>
          <a:lstStyle>
            <a:lvl1pPr marL="0" indent="0">
              <a:spcBef>
                <a:spcPts val="0"/>
              </a:spcBef>
              <a:buNone/>
              <a:defRPr sz="800">
                <a:solidFill>
                  <a:schemeClr val="bg1"/>
                </a:solidFill>
              </a:defRPr>
            </a:lvl1pPr>
            <a:lvl2pPr marL="114300" indent="0">
              <a:spcBef>
                <a:spcPts val="0"/>
              </a:spcBef>
              <a:buNone/>
              <a:defRPr sz="800"/>
            </a:lvl2pPr>
            <a:lvl3pPr marL="228600" indent="0">
              <a:spcBef>
                <a:spcPts val="0"/>
              </a:spcBef>
              <a:buNone/>
              <a:defRPr sz="800"/>
            </a:lvl3pPr>
            <a:lvl4pPr marL="342900" indent="0">
              <a:spcBef>
                <a:spcPts val="0"/>
              </a:spcBef>
              <a:buNone/>
              <a:defRPr sz="800"/>
            </a:lvl4pPr>
            <a:lvl5pPr marL="457200" indent="0">
              <a:spcBef>
                <a:spcPts val="0"/>
              </a:spcBef>
              <a:buNone/>
              <a:defRPr sz="800"/>
            </a:lvl5pPr>
          </a:lstStyle>
          <a:p>
            <a:pPr lvl="0"/>
            <a:r>
              <a:rPr lang="en-US" dirty="0"/>
              <a:t>Top Kicker – Verdana 8pt Regular, Title Case</a:t>
            </a:r>
          </a:p>
        </p:txBody>
      </p:sp>
      <p:sp>
        <p:nvSpPr>
          <p:cNvPr id="3" name="Slide title"/>
          <p:cNvSpPr>
            <a:spLocks noGrp="1"/>
          </p:cNvSpPr>
          <p:nvPr userDrawn="1">
            <p:ph type="title" hasCustomPrompt="1"/>
          </p:nvPr>
        </p:nvSpPr>
        <p:spPr bwMode="gray">
          <a:xfrm>
            <a:off x="280194" y="309824"/>
            <a:ext cx="5212080" cy="256480"/>
          </a:xfrm>
        </p:spPr>
        <p:txBody>
          <a:bodyPr/>
          <a:lstStyle>
            <a:lvl1pPr>
              <a:defRPr baseline="0">
                <a:solidFill>
                  <a:schemeClr val="bg1"/>
                </a:solidFill>
              </a:defRPr>
            </a:lvl1pPr>
          </a:lstStyle>
          <a:p>
            <a:r>
              <a:rPr lang="en-US" dirty="0"/>
              <a:t>Slide Title – Rockwell 18pt Regular, Title Case</a:t>
            </a:r>
          </a:p>
        </p:txBody>
      </p:sp>
      <p:sp>
        <p:nvSpPr>
          <p:cNvPr id="13" name="Slide subtitle"/>
          <p:cNvSpPr>
            <a:spLocks noGrp="1"/>
          </p:cNvSpPr>
          <p:nvPr userDrawn="1">
            <p:ph type="body" sz="quarter" idx="15" hasCustomPrompt="1"/>
          </p:nvPr>
        </p:nvSpPr>
        <p:spPr bwMode="gray">
          <a:xfrm>
            <a:off x="280195" y="657732"/>
            <a:ext cx="5842794" cy="184666"/>
          </a:xfrm>
        </p:spPr>
        <p:txBody>
          <a:bodyPr/>
          <a:lstStyle>
            <a:lvl1pPr marL="0" indent="0">
              <a:spcBef>
                <a:spcPts val="0"/>
              </a:spcBef>
              <a:buNone/>
              <a:defRPr sz="1200">
                <a:solidFill>
                  <a:schemeClr val="tx1"/>
                </a:solidFill>
              </a:defRPr>
            </a:lvl1pPr>
            <a:lvl2pPr>
              <a:spcBef>
                <a:spcPts val="0"/>
              </a:spcBef>
              <a:defRPr sz="1200"/>
            </a:lvl2pPr>
            <a:lvl3pPr>
              <a:spcBef>
                <a:spcPts val="0"/>
              </a:spcBef>
              <a:defRPr sz="1200"/>
            </a:lvl3pPr>
            <a:lvl4pPr>
              <a:spcBef>
                <a:spcPts val="0"/>
              </a:spcBef>
              <a:defRPr sz="1200"/>
            </a:lvl4pPr>
            <a:lvl5pPr>
              <a:spcBef>
                <a:spcPts val="0"/>
              </a:spcBef>
              <a:defRPr sz="1200"/>
            </a:lvl5pPr>
          </a:lstStyle>
          <a:p>
            <a:pPr lvl="0"/>
            <a:r>
              <a:rPr lang="en-US" dirty="0"/>
              <a:t>Slide Subtitle – Verdana 12pt Regular, Title Case</a:t>
            </a:r>
          </a:p>
        </p:txBody>
      </p:sp>
      <p:sp>
        <p:nvSpPr>
          <p:cNvPr id="15" name="Footnote"/>
          <p:cNvSpPr>
            <a:spLocks noGrp="1"/>
          </p:cNvSpPr>
          <p:nvPr userDrawn="1">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tx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box to the right as needed.</a:t>
            </a:r>
          </a:p>
        </p:txBody>
      </p:sp>
      <p:sp>
        <p:nvSpPr>
          <p:cNvPr id="22" name="Source - decorative">
            <a:extLst>
              <a:ext uri="{C183D7F6-B498-43B3-948B-1728B52AA6E4}">
                <adec:decorative xmlns:adec="http://schemas.microsoft.com/office/drawing/2017/decorative" val="1"/>
              </a:ext>
            </a:extLst>
          </p:cNvPr>
          <p:cNvSpPr>
            <a:spLocks noGrp="1"/>
          </p:cNvSpPr>
          <p:nvPr userDrawn="1">
            <p:ph type="body" sz="quarter" idx="18" hasCustomPrompt="1"/>
          </p:nvPr>
        </p:nvSpPr>
        <p:spPr bwMode="gray">
          <a:xfrm>
            <a:off x="4111256" y="4598895"/>
            <a:ext cx="2289544" cy="201705"/>
          </a:xfrm>
        </p:spPr>
        <p:txBody>
          <a:bodyPr rIns="64008" bIns="45720" anchor="b" anchorCtr="0"/>
          <a:lstStyle>
            <a:lvl1pPr marL="0" indent="0">
              <a:spcBef>
                <a:spcPts val="200"/>
              </a:spcBef>
              <a:buNone/>
              <a:defRPr sz="500">
                <a:solidFill>
                  <a:schemeClr val="tx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8" name="Slide number - decorative">
            <a:extLst>
              <a:ext uri="{C183D7F6-B498-43B3-948B-1728B52AA6E4}">
                <adec:decorative xmlns:adec="http://schemas.microsoft.com/office/drawing/2017/decorative" val="1"/>
              </a:ext>
            </a:extLst>
          </p:cNvPr>
          <p:cNvSpPr txBox="1"/>
          <p:nvPr userDrawn="1"/>
        </p:nvSpPr>
        <p:spPr bwMode="gray">
          <a:xfrm>
            <a:off x="6163373" y="444101"/>
            <a:ext cx="237427" cy="100027"/>
          </a:xfrm>
          <a:prstGeom prst="rect">
            <a:avLst/>
          </a:prstGeom>
          <a:solidFill>
            <a:schemeClr val="accent5"/>
          </a:solidFill>
        </p:spPr>
        <p:txBody>
          <a:bodyPr wrap="square" lIns="0" tIns="0"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2842800116"/>
      </p:ext>
    </p:extLst>
  </p:cSld>
  <p:clrMapOvr>
    <a:masterClrMapping/>
  </p:clrMapOvr>
  <p:extLst>
    <p:ext uri="{DCECCB84-F9BA-43D5-87BE-67443E8EF086}">
      <p15:sldGuideLst xmlns:p15="http://schemas.microsoft.com/office/powerpoint/2012/main">
        <p15:guide id="1" orient="horz" pos="6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pact Slide">
    <p:bg bwMode="gray">
      <p:bgPr>
        <a:solidFill>
          <a:schemeClr val="accent5"/>
        </a:solidFill>
        <a:effectLst/>
      </p:bgPr>
    </p:bg>
    <p:spTree>
      <p:nvGrpSpPr>
        <p:cNvPr id="1" name=""/>
        <p:cNvGrpSpPr/>
        <p:nvPr/>
      </p:nvGrpSpPr>
      <p:grpSpPr>
        <a:xfrm>
          <a:off x="0" y="0"/>
          <a:ext cx="0" cy="0"/>
          <a:chOff x="0" y="0"/>
          <a:chExt cx="0" cy="0"/>
        </a:xfrm>
      </p:grpSpPr>
      <p:sp>
        <p:nvSpPr>
          <p:cNvPr id="2" name="Slide title"/>
          <p:cNvSpPr>
            <a:spLocks noGrp="1"/>
          </p:cNvSpPr>
          <p:nvPr>
            <p:ph type="title" hasCustomPrompt="1"/>
          </p:nvPr>
        </p:nvSpPr>
        <p:spPr bwMode="gray">
          <a:xfrm>
            <a:off x="279056" y="309824"/>
            <a:ext cx="3902242" cy="256480"/>
          </a:xfrm>
          <a:prstGeom prst="rect">
            <a:avLst/>
          </a:prstGeom>
        </p:spPr>
        <p:txBody>
          <a:bodyPr wrap="square" lIns="0" tIns="0" rIns="0" bIns="0" anchor="b" anchorCtr="0">
            <a:spAutoFit/>
          </a:bodyPr>
          <a:lstStyle>
            <a:lvl1pPr>
              <a:lnSpc>
                <a:spcPct val="90000"/>
              </a:lnSpc>
              <a:defRPr b="0" baseline="0">
                <a:solidFill>
                  <a:schemeClr val="bg1"/>
                </a:solidFill>
              </a:defRPr>
            </a:lvl1pPr>
          </a:lstStyle>
          <a:p>
            <a:r>
              <a:rPr lang="en-US" dirty="0"/>
              <a:t>Impact Slide Title – Rockwell 18pt</a:t>
            </a:r>
          </a:p>
        </p:txBody>
      </p:sp>
      <p:sp>
        <p:nvSpPr>
          <p:cNvPr id="6" name="Slide subtitle"/>
          <p:cNvSpPr>
            <a:spLocks noGrp="1"/>
          </p:cNvSpPr>
          <p:nvPr>
            <p:ph type="body" sz="quarter" idx="16" hasCustomPrompt="1"/>
          </p:nvPr>
        </p:nvSpPr>
        <p:spPr bwMode="gray">
          <a:xfrm>
            <a:off x="531293" y="604599"/>
            <a:ext cx="4025123" cy="256480"/>
          </a:xfrm>
        </p:spPr>
        <p:txBody>
          <a:bodyPr/>
          <a:lstStyle>
            <a:lvl1pPr marL="0" indent="0">
              <a:lnSpc>
                <a:spcPct val="90000"/>
              </a:lnSpc>
              <a:spcBef>
                <a:spcPts val="0"/>
              </a:spcBef>
              <a:buNone/>
              <a:defRPr sz="1800" spc="50" baseline="0">
                <a:solidFill>
                  <a:schemeClr val="bg1"/>
                </a:solidFill>
                <a:latin typeface="+mj-lt"/>
              </a:defRPr>
            </a:lvl1pPr>
          </a:lstStyle>
          <a:p>
            <a:pPr lvl="0"/>
            <a:r>
              <a:rPr lang="en-US" dirty="0"/>
              <a:t>Title Continued Here If Needed</a:t>
            </a:r>
          </a:p>
        </p:txBody>
      </p:sp>
      <p:sp>
        <p:nvSpPr>
          <p:cNvPr id="15" name="Text box"/>
          <p:cNvSpPr>
            <a:spLocks noGrp="1"/>
          </p:cNvSpPr>
          <p:nvPr>
            <p:ph type="body" sz="quarter" idx="17" hasCustomPrompt="1"/>
          </p:nvPr>
        </p:nvSpPr>
        <p:spPr bwMode="gray">
          <a:xfrm>
            <a:off x="1079874" y="1727589"/>
            <a:ext cx="4241053" cy="1523815"/>
          </a:xfrm>
        </p:spPr>
        <p:txBody>
          <a:bodyPr/>
          <a:lstStyle>
            <a:lvl1pPr marL="0" indent="0">
              <a:lnSpc>
                <a:spcPct val="120000"/>
              </a:lnSpc>
              <a:spcBef>
                <a:spcPts val="1200"/>
              </a:spcBef>
              <a:buNone/>
              <a:defRPr sz="1400">
                <a:solidFill>
                  <a:schemeClr val="bg1"/>
                </a:solidFill>
              </a:defRPr>
            </a:lvl1pPr>
            <a:lvl2pPr marL="114300" indent="0">
              <a:lnSpc>
                <a:spcPct val="110000"/>
              </a:lnSpc>
              <a:spcBef>
                <a:spcPts val="1200"/>
              </a:spcBef>
              <a:buNone/>
              <a:defRPr sz="1400">
                <a:solidFill>
                  <a:schemeClr val="bg1"/>
                </a:solidFill>
              </a:defRPr>
            </a:lvl2pPr>
            <a:lvl3pPr marL="228600" indent="0">
              <a:lnSpc>
                <a:spcPct val="110000"/>
              </a:lnSpc>
              <a:spcBef>
                <a:spcPts val="1200"/>
              </a:spcBef>
              <a:buNone/>
              <a:defRPr sz="1400">
                <a:solidFill>
                  <a:schemeClr val="bg1"/>
                </a:solidFill>
              </a:defRPr>
            </a:lvl3pPr>
            <a:lvl4pPr marL="342900" indent="0">
              <a:lnSpc>
                <a:spcPct val="110000"/>
              </a:lnSpc>
              <a:spcBef>
                <a:spcPts val="1200"/>
              </a:spcBef>
              <a:buNone/>
              <a:defRPr sz="1400">
                <a:solidFill>
                  <a:schemeClr val="bg1"/>
                </a:solidFill>
              </a:defRPr>
            </a:lvl4pPr>
            <a:lvl5pPr marL="457200" indent="0">
              <a:lnSpc>
                <a:spcPct val="110000"/>
              </a:lnSpc>
              <a:spcBef>
                <a:spcPts val="1200"/>
              </a:spcBef>
              <a:buNone/>
              <a:defRPr sz="1400">
                <a:solidFill>
                  <a:schemeClr val="bg1"/>
                </a:solidFill>
              </a:defRPr>
            </a:lvl5pPr>
          </a:lstStyle>
          <a:p>
            <a:pPr lvl="0"/>
            <a:r>
              <a:rPr lang="en-US" dirty="0"/>
              <a:t>Use dark background (impact) slides sparingly (ex: a single quote, statistic, or large image). See sample impact slides in the EAB On-screen Graphic and Layout Guide. Impact quote text – Verdana 14pt Regular. Keep quote short and minimize slide titling. </a:t>
            </a:r>
          </a:p>
        </p:txBody>
      </p:sp>
      <p:sp>
        <p:nvSpPr>
          <p:cNvPr id="17" name="Footnote"/>
          <p:cNvSpPr>
            <a:spLocks noGrp="1"/>
          </p:cNvSpPr>
          <p:nvPr>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accent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box to the right as needed.</a:t>
            </a:r>
          </a:p>
        </p:txBody>
      </p:sp>
      <p:sp>
        <p:nvSpPr>
          <p:cNvPr id="16" name="Source - decorative">
            <a:extLst>
              <a:ext uri="{C183D7F6-B498-43B3-948B-1728B52AA6E4}">
                <adec:decorative xmlns:adec="http://schemas.microsoft.com/office/drawing/2017/decorative" val="1"/>
              </a:ext>
            </a:extLst>
          </p:cNvPr>
          <p:cNvSpPr>
            <a:spLocks noGrp="1"/>
          </p:cNvSpPr>
          <p:nvPr>
            <p:ph type="body" sz="quarter" idx="18" hasCustomPrompt="1"/>
          </p:nvPr>
        </p:nvSpPr>
        <p:spPr bwMode="gray">
          <a:xfrm>
            <a:off x="4114800" y="4599432"/>
            <a:ext cx="2286000" cy="201168"/>
          </a:xfrm>
        </p:spPr>
        <p:txBody>
          <a:bodyPr rIns="64008" bIns="45720" anchor="b" anchorCtr="0"/>
          <a:lstStyle>
            <a:lvl1pPr marL="0" indent="0">
              <a:spcBef>
                <a:spcPts val="200"/>
              </a:spcBef>
              <a:buNone/>
              <a:defRPr sz="500">
                <a:solidFill>
                  <a:schemeClr val="accent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9" name="Slide number - decorative">
            <a:extLst>
              <a:ext uri="{C183D7F6-B498-43B3-948B-1728B52AA6E4}">
                <adec:decorative xmlns:adec="http://schemas.microsoft.com/office/drawing/2017/decorative" val="1"/>
              </a:ext>
            </a:extLst>
          </p:cNvPr>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1614469931"/>
      </p:ext>
    </p:extLst>
  </p:cSld>
  <p:clrMapOvr>
    <a:masterClrMapping/>
  </p:clrMapOvr>
  <p:extLst>
    <p:ext uri="{DCECCB84-F9BA-43D5-87BE-67443E8EF086}">
      <p15:sldGuideLst xmlns:p15="http://schemas.microsoft.com/office/powerpoint/2012/main">
        <p15:guide id="1" orient="horz" pos="6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Copyright)">
    <p:spTree>
      <p:nvGrpSpPr>
        <p:cNvPr id="1" name=""/>
        <p:cNvGrpSpPr/>
        <p:nvPr/>
      </p:nvGrpSpPr>
      <p:grpSpPr>
        <a:xfrm>
          <a:off x="0" y="0"/>
          <a:ext cx="0" cy="0"/>
          <a:chOff x="0" y="0"/>
          <a:chExt cx="0" cy="0"/>
        </a:xfrm>
      </p:grpSpPr>
      <p:sp>
        <p:nvSpPr>
          <p:cNvPr id="20" name="Slide number - decorative">
            <a:extLst>
              <a:ext uri="{C183D7F6-B498-43B3-948B-1728B52AA6E4}">
                <adec:decorative xmlns:adec="http://schemas.microsoft.com/office/drawing/2017/decorative" val="1"/>
              </a:ext>
            </a:extLst>
          </p:cNvPr>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tx1"/>
                </a:solidFill>
                <a:latin typeface="+mj-lt"/>
              </a:rPr>
              <a:t>‹#›</a:t>
            </a:fld>
            <a:endParaRPr lang="en-US" sz="650" dirty="0">
              <a:solidFill>
                <a:schemeClr val="tx1"/>
              </a:solidFill>
              <a:latin typeface="+mj-lt"/>
            </a:endParaRPr>
          </a:p>
        </p:txBody>
      </p:sp>
    </p:spTree>
    <p:custDataLst>
      <p:tags r:id="rId1"/>
    </p:custDataLst>
    <p:extLst>
      <p:ext uri="{BB962C8B-B14F-4D97-AF65-F5344CB8AC3E}">
        <p14:creationId xmlns:p14="http://schemas.microsoft.com/office/powerpoint/2010/main" val="968989333"/>
      </p:ext>
    </p:extLst>
  </p:cSld>
  <p:clrMapOvr>
    <a:masterClrMapping/>
  </p:clrMapOvr>
  <p:extLst>
    <p:ext uri="{DCECCB84-F9BA-43D5-87BE-67443E8EF086}">
      <p15:sldGuideLst xmlns:p15="http://schemas.microsoft.com/office/powerpoint/2012/main">
        <p15:guide id="1" orient="horz" pos="6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www.eab.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8" name="Master: copyright - decorative">
            <a:hlinkClick r:id="rId20"/>
            <a:extLst>
              <a:ext uri="{C183D7F6-B498-43B3-948B-1728B52AA6E4}">
                <adec:decorative xmlns:adec="http://schemas.microsoft.com/office/drawing/2017/decorative" val="1"/>
              </a:ext>
            </a:extLst>
          </p:cNvPr>
          <p:cNvSpPr txBox="1"/>
          <p:nvPr userDrawn="1"/>
        </p:nvSpPr>
        <p:spPr bwMode="gray">
          <a:xfrm>
            <a:off x="-1" y="4677489"/>
            <a:ext cx="2074069" cy="123111"/>
          </a:xfrm>
          <a:prstGeom prst="rect">
            <a:avLst/>
          </a:prstGeom>
          <a:noFill/>
        </p:spPr>
        <p:txBody>
          <a:bodyPr wrap="square" lIns="64008" tIns="0" rIns="64008" bIns="45720" rtlCol="0" anchor="b" anchorCtr="0">
            <a:spAutoFit/>
          </a:bodyPr>
          <a:lstStyle/>
          <a:p>
            <a:pPr marL="0" marR="0" lvl="0" indent="0" algn="l" defTabSz="64008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chemeClr val="bg2">
                    <a:lumMod val="75000"/>
                  </a:schemeClr>
                </a:solidFill>
                <a:effectLst/>
                <a:uLnTx/>
                <a:uFillTx/>
                <a:latin typeface="+mn-lt"/>
                <a:ea typeface="Verdana" panose="020B0604030504040204" pitchFamily="34" charset="0"/>
                <a:cs typeface="Verdana" panose="020B0604030504040204" pitchFamily="34" charset="0"/>
              </a:rPr>
              <a:t>©2020 by EAB. </a:t>
            </a:r>
            <a:r>
              <a:rPr kumimoji="0" lang="en-US" sz="500" b="0" i="0" u="none" strike="noStrike" kern="1200" cap="none" spc="0" normalizeH="0" baseline="0" noProof="0" dirty="0">
                <a:ln>
                  <a:noFill/>
                </a:ln>
                <a:solidFill>
                  <a:schemeClr val="bg2">
                    <a:lumMod val="75000"/>
                  </a:schemeClr>
                </a:solidFill>
                <a:effectLst/>
                <a:uLnTx/>
                <a:uFillTx/>
                <a:latin typeface="+mn-lt"/>
                <a:ea typeface="Verdana" panose="020B0604030504040204" pitchFamily="34" charset="0"/>
                <a:cs typeface="Arial"/>
              </a:rPr>
              <a:t>All Rights Reserved.</a:t>
            </a:r>
            <a:r>
              <a:rPr kumimoji="0" lang="en-US" sz="500" b="0" i="0" u="none" strike="noStrike" kern="1200" cap="none" spc="0" normalizeH="0" baseline="0" noProof="0" dirty="0">
                <a:ln>
                  <a:noFill/>
                </a:ln>
                <a:solidFill>
                  <a:schemeClr val="bg2">
                    <a:lumMod val="75000"/>
                  </a:schemeClr>
                </a:solidFill>
                <a:effectLst/>
                <a:uLnTx/>
                <a:uFillTx/>
                <a:latin typeface="+mn-lt"/>
                <a:ea typeface="Verdana" panose="020B0604030504040204" pitchFamily="34" charset="0"/>
                <a:cs typeface="Verdana" panose="020B0604030504040204" pitchFamily="34" charset="0"/>
              </a:rPr>
              <a:t> </a:t>
            </a:r>
            <a:r>
              <a:rPr kumimoji="0" lang="en-US" sz="500" b="1" i="0" u="none" strike="noStrike" kern="1200" cap="none" spc="0" normalizeH="0" baseline="0" noProof="0" dirty="0">
                <a:ln>
                  <a:noFill/>
                </a:ln>
                <a:solidFill>
                  <a:schemeClr val="bg2">
                    <a:lumMod val="75000"/>
                  </a:schemeClr>
                </a:solidFill>
                <a:effectLst/>
                <a:uLnTx/>
                <a:uFillTx/>
                <a:latin typeface="+mn-lt"/>
                <a:ea typeface="Verdana" panose="020B0604030504040204" pitchFamily="34" charset="0"/>
                <a:cs typeface="Verdana" panose="020B0604030504040204" pitchFamily="34" charset="0"/>
              </a:rPr>
              <a:t>eab.com</a:t>
            </a:r>
            <a:endParaRPr kumimoji="0" lang="en-US" sz="500" b="0" i="0" u="none" strike="noStrike" kern="1200" cap="none" spc="0" normalizeH="0" baseline="0" noProof="0" dirty="0">
              <a:ln>
                <a:noFill/>
              </a:ln>
              <a:solidFill>
                <a:schemeClr val="bg2">
                  <a:lumMod val="75000"/>
                </a:schemeClr>
              </a:solidFill>
              <a:effectLst/>
              <a:uLnTx/>
              <a:uFillTx/>
              <a:latin typeface="+mn-lt"/>
              <a:ea typeface="Verdana" panose="020B0604030504040204" pitchFamily="34" charset="0"/>
              <a:cs typeface="Verdana" panose="020B0604030504040204" pitchFamily="34" charset="0"/>
            </a:endParaRPr>
          </a:p>
        </p:txBody>
      </p:sp>
      <p:sp>
        <p:nvSpPr>
          <p:cNvPr id="10" name="Master: slide title"/>
          <p:cNvSpPr>
            <a:spLocks noGrp="1"/>
          </p:cNvSpPr>
          <p:nvPr>
            <p:ph type="title"/>
          </p:nvPr>
        </p:nvSpPr>
        <p:spPr bwMode="gray">
          <a:xfrm>
            <a:off x="277813" y="309824"/>
            <a:ext cx="5486400" cy="256480"/>
          </a:xfrm>
          <a:prstGeom prst="rect">
            <a:avLst/>
          </a:prstGeom>
        </p:spPr>
        <p:txBody>
          <a:bodyPr vert="horz" lIns="0" tIns="0" rIns="0" bIns="0" rtlCol="0" anchor="b" anchorCtr="0">
            <a:spAutoFit/>
          </a:bodyPr>
          <a:lstStyle/>
          <a:p>
            <a:r>
              <a:rPr lang="en-US" dirty="0"/>
              <a:t>Slide Title – Rockwell 18pt Regular, Title Case</a:t>
            </a:r>
          </a:p>
        </p:txBody>
      </p:sp>
      <p:sp>
        <p:nvSpPr>
          <p:cNvPr id="12" name="Master: bullets"/>
          <p:cNvSpPr>
            <a:spLocks noGrp="1"/>
          </p:cNvSpPr>
          <p:nvPr>
            <p:ph type="body" idx="1"/>
          </p:nvPr>
        </p:nvSpPr>
        <p:spPr bwMode="gray">
          <a:xfrm>
            <a:off x="2361804" y="1587129"/>
            <a:ext cx="1677192" cy="1759456"/>
          </a:xfrm>
          <a:prstGeom prst="rect">
            <a:avLst/>
          </a:prstGeom>
        </p:spPr>
        <p:txBody>
          <a:bodyPr vert="horz" wrap="square" lIns="0" tIns="0" rIns="0" bIns="0" rtlCol="0">
            <a:sp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Tree>
    <p:custDataLst>
      <p:tags r:id="rId19"/>
    </p:custDataLst>
    <p:extLst>
      <p:ext uri="{BB962C8B-B14F-4D97-AF65-F5344CB8AC3E}">
        <p14:creationId xmlns:p14="http://schemas.microsoft.com/office/powerpoint/2010/main" val="4058021105"/>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2" r:id="rId3"/>
    <p:sldLayoutId id="2147483674" r:id="rId4"/>
    <p:sldLayoutId id="2147483657" r:id="rId5"/>
    <p:sldLayoutId id="2147483658" r:id="rId6"/>
    <p:sldLayoutId id="2147483659" r:id="rId7"/>
    <p:sldLayoutId id="2147483661" r:id="rId8"/>
    <p:sldLayoutId id="2147483662" r:id="rId9"/>
    <p:sldLayoutId id="2147483663" r:id="rId10"/>
    <p:sldLayoutId id="2147483664" r:id="rId11"/>
    <p:sldLayoutId id="2147483666" r:id="rId12"/>
    <p:sldLayoutId id="2147483667" r:id="rId13"/>
    <p:sldLayoutId id="2147483668" r:id="rId14"/>
    <p:sldLayoutId id="2147483669" r:id="rId15"/>
    <p:sldLayoutId id="2147483670" r:id="rId16"/>
    <p:sldLayoutId id="2147483671" r:id="rId17"/>
  </p:sldLayoutIdLst>
  <p:hf hdr="0" ftr="0" dt="0"/>
  <p:txStyles>
    <p:titleStyle>
      <a:lvl1pPr algn="l" defTabSz="480060" rtl="0" eaLnBrk="1" latinLnBrk="0" hangingPunct="1">
        <a:lnSpc>
          <a:spcPct val="90000"/>
        </a:lnSpc>
        <a:spcBef>
          <a:spcPct val="0"/>
        </a:spcBef>
        <a:buNone/>
        <a:defRPr sz="1800" kern="1200" spc="50" baseline="0">
          <a:solidFill>
            <a:schemeClr val="tx1"/>
          </a:solidFill>
          <a:latin typeface="+mj-lt"/>
          <a:ea typeface="+mj-ea"/>
          <a:cs typeface="+mj-cs"/>
        </a:defRPr>
      </a:lvl1pPr>
    </p:titleStyle>
    <p:bodyStyle>
      <a:lvl1pPr marL="117475" indent="-117475"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1pPr>
      <a:lvl2pPr marL="228600" indent="-114300" algn="l" defTabSz="480060" rtl="0" eaLnBrk="1" latinLnBrk="0" hangingPunct="1">
        <a:lnSpc>
          <a:spcPct val="100000"/>
        </a:lnSpc>
        <a:spcBef>
          <a:spcPts val="500"/>
        </a:spcBef>
        <a:buClrTx/>
        <a:buFont typeface="Verdana" panose="020B0604030504040204" pitchFamily="34" charset="0"/>
        <a:buChar char="–"/>
        <a:defRPr sz="900" kern="1200">
          <a:solidFill>
            <a:schemeClr val="tx1"/>
          </a:solidFill>
          <a:latin typeface="+mn-lt"/>
          <a:ea typeface="+mn-ea"/>
          <a:cs typeface="+mn-cs"/>
        </a:defRPr>
      </a:lvl2pPr>
      <a:lvl3pPr marL="342900" indent="-114300"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3pPr>
      <a:lvl4pPr marL="4572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48006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p:bodyStyle>
    <p:otherStyle>
      <a:defPPr>
        <a:defRPr lang="en-US"/>
      </a:defPPr>
      <a:lvl1pPr marL="0" algn="l" defTabSz="-114300" rtl="0" eaLnBrk="1" latinLnBrk="0" hangingPunct="1">
        <a:lnSpc>
          <a:spcPct val="100000"/>
        </a:lnSpc>
        <a:spcBef>
          <a:spcPts val="300"/>
        </a:spcBef>
        <a:defRPr sz="800" kern="1200">
          <a:solidFill>
            <a:schemeClr val="tx1"/>
          </a:solidFill>
          <a:latin typeface="+mn-lt"/>
          <a:ea typeface="+mn-ea"/>
          <a:cs typeface="+mn-cs"/>
        </a:defRPr>
      </a:lvl1pPr>
      <a:lvl2pPr marL="0" algn="l" defTabSz="-114300" rtl="0" eaLnBrk="1" latinLnBrk="0" hangingPunct="1">
        <a:lnSpc>
          <a:spcPct val="100000"/>
        </a:lnSpc>
        <a:spcBef>
          <a:spcPts val="300"/>
        </a:spcBef>
        <a:defRPr sz="800" kern="1200">
          <a:solidFill>
            <a:schemeClr val="tx1"/>
          </a:solidFill>
          <a:latin typeface="+mn-lt"/>
          <a:ea typeface="+mn-ea"/>
          <a:cs typeface="+mn-cs"/>
        </a:defRPr>
      </a:lvl2pPr>
      <a:lvl3pPr marL="0" algn="l" defTabSz="-114300" rtl="0" eaLnBrk="1" latinLnBrk="0" hangingPunct="1">
        <a:lnSpc>
          <a:spcPct val="100000"/>
        </a:lnSpc>
        <a:spcBef>
          <a:spcPts val="300"/>
        </a:spcBef>
        <a:defRPr sz="800" kern="1200">
          <a:solidFill>
            <a:schemeClr val="tx1"/>
          </a:solidFill>
          <a:latin typeface="+mn-lt"/>
          <a:ea typeface="+mn-ea"/>
          <a:cs typeface="+mn-cs"/>
        </a:defRPr>
      </a:lvl3pPr>
      <a:lvl4pPr marL="0" algn="l" defTabSz="-114300" rtl="0" eaLnBrk="1" latinLnBrk="0" hangingPunct="1">
        <a:lnSpc>
          <a:spcPct val="100000"/>
        </a:lnSpc>
        <a:spcBef>
          <a:spcPts val="300"/>
        </a:spcBef>
        <a:defRPr sz="800" kern="1200">
          <a:solidFill>
            <a:schemeClr val="tx1"/>
          </a:solidFill>
          <a:latin typeface="+mn-lt"/>
          <a:ea typeface="+mn-ea"/>
          <a:cs typeface="+mn-cs"/>
        </a:defRPr>
      </a:lvl4pPr>
      <a:lvl5pPr marL="0" algn="l" defTabSz="-114300" rtl="0" eaLnBrk="1" latinLnBrk="0" hangingPunct="1">
        <a:lnSpc>
          <a:spcPct val="100000"/>
        </a:lnSpc>
        <a:spcBef>
          <a:spcPts val="300"/>
        </a:spcBef>
        <a:defRPr sz="800" kern="1200">
          <a:solidFill>
            <a:schemeClr val="tx1"/>
          </a:solidFill>
          <a:latin typeface="+mn-lt"/>
          <a:ea typeface="+mn-ea"/>
          <a:cs typeface="+mn-cs"/>
        </a:defRPr>
      </a:lvl5pPr>
      <a:lvl6pPr marL="0" algn="l" defTabSz="-114300" rtl="0" eaLnBrk="1" latinLnBrk="0" hangingPunct="1">
        <a:lnSpc>
          <a:spcPct val="100000"/>
        </a:lnSpc>
        <a:spcBef>
          <a:spcPts val="300"/>
        </a:spcBef>
        <a:defRPr sz="800" kern="1200">
          <a:solidFill>
            <a:schemeClr val="tx1"/>
          </a:solidFill>
          <a:latin typeface="+mn-lt"/>
          <a:ea typeface="+mn-ea"/>
          <a:cs typeface="+mn-cs"/>
        </a:defRPr>
      </a:lvl6pPr>
      <a:lvl7pPr marL="0" algn="l" defTabSz="-114300" rtl="0" eaLnBrk="1" latinLnBrk="0" hangingPunct="1">
        <a:lnSpc>
          <a:spcPct val="100000"/>
        </a:lnSpc>
        <a:spcBef>
          <a:spcPts val="300"/>
        </a:spcBef>
        <a:defRPr sz="800" kern="1200">
          <a:solidFill>
            <a:schemeClr val="tx1"/>
          </a:solidFill>
          <a:latin typeface="+mn-lt"/>
          <a:ea typeface="+mn-ea"/>
          <a:cs typeface="+mn-cs"/>
        </a:defRPr>
      </a:lvl7pPr>
      <a:lvl8pPr marL="0" algn="l" defTabSz="-114300" rtl="0" eaLnBrk="1" latinLnBrk="0" hangingPunct="1">
        <a:lnSpc>
          <a:spcPct val="100000"/>
        </a:lnSpc>
        <a:spcBef>
          <a:spcPts val="300"/>
        </a:spcBef>
        <a:defRPr sz="800" kern="1200">
          <a:solidFill>
            <a:schemeClr val="tx1"/>
          </a:solidFill>
          <a:latin typeface="+mn-lt"/>
          <a:ea typeface="+mn-ea"/>
          <a:cs typeface="+mn-cs"/>
        </a:defRPr>
      </a:lvl8pPr>
      <a:lvl9pPr marL="0" algn="l" defTabSz="-114300" rtl="0" eaLnBrk="1" latinLnBrk="0" hangingPunct="1">
        <a:lnSpc>
          <a:spcPct val="100000"/>
        </a:lnSpc>
        <a:spcBef>
          <a:spcPts val="300"/>
        </a:spcBef>
        <a:defRPr sz="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57" userDrawn="1">
          <p15:clr>
            <a:srgbClr val="C35EA4"/>
          </p15:clr>
        </p15:guide>
        <p15:guide id="2" pos="175" userDrawn="1">
          <p15:clr>
            <a:srgbClr val="C35EA4"/>
          </p15:clr>
        </p15:guide>
        <p15:guide id="3" orient="horz" pos="2849" userDrawn="1">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columbian.com/news/2020/aug/04/ridgefield-voters-say-no-to-40-5-million-school-bond/" TargetMode="External"/><Relationship Id="rId2" Type="http://schemas.openxmlformats.org/officeDocument/2006/relationships/hyperlink" Target="https://www.civisanalytics.com/blog/covid-19-impact-on-the-american-population/" TargetMode="Externa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43.png"/><Relationship Id="rId4" Type="http://schemas.openxmlformats.org/officeDocument/2006/relationships/hyperlink" Target="https://www.mprnews.org/story/2020/08/12/interest-in-homeschooling-has-exploded-amid-pandemic"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openxmlformats.org/officeDocument/2006/relationships/hyperlink" Target="https://www.netsmartzkids.org/" TargetMode="External"/><Relationship Id="rId3" Type="http://schemas.openxmlformats.org/officeDocument/2006/relationships/image" Target="../media/image52.png"/><Relationship Id="rId7" Type="http://schemas.openxmlformats.org/officeDocument/2006/relationships/hyperlink" Target="https://bootcamp.berkeley.edu/blog/cybersecurity-in-education-what-teachers-parents-and-students-should-know/#cybersecurity-at-home" TargetMode="External"/><Relationship Id="rId2" Type="http://schemas.openxmlformats.org/officeDocument/2006/relationships/hyperlink" Target="https://edtechmagazine.com/higher/article/2020/07/it-investments-securing-future-higher-education" TargetMode="External"/><Relationship Id="rId1" Type="http://schemas.openxmlformats.org/officeDocument/2006/relationships/slideLayout" Target="../slideLayouts/slideLayout7.xml"/><Relationship Id="rId6" Type="http://schemas.openxmlformats.org/officeDocument/2006/relationships/hyperlink" Target="https://www.connectsafely.org/quickguides/" TargetMode="External"/><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hyperlink" Target="https://www.pbs.org/wgbh/nova/labs/lab/cyber/"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6.png"/><Relationship Id="rId7" Type="http://schemas.microsoft.com/office/2007/relationships/hdphoto" Target="../media/hdphoto3.wdp"/><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8.png"/><Relationship Id="rId5" Type="http://schemas.microsoft.com/office/2007/relationships/hdphoto" Target="../media/hdphoto2.wdp"/><Relationship Id="rId4" Type="http://schemas.openxmlformats.org/officeDocument/2006/relationships/image" Target="../media/image57.png"/><Relationship Id="rId9" Type="http://schemas.openxmlformats.org/officeDocument/2006/relationships/image" Target="../media/image60.png"/></Relationships>
</file>

<file path=ppt/slides/_rels/slide14.xml.rels><?xml version="1.0" encoding="UTF-8" standalone="yes"?>
<Relationships xmlns="http://schemas.openxmlformats.org/package/2006/relationships"><Relationship Id="rId3" Type="http://schemas.openxmlformats.org/officeDocument/2006/relationships/hyperlink" Target="https://k12cybersecure.com/wp-content/uploads/2020/03/K12Cybersecurity2019YearinReview.pdf" TargetMode="External"/><Relationship Id="rId7" Type="http://schemas.openxmlformats.org/officeDocument/2006/relationships/image" Target="../media/image6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hyperlink" Target="https://eab.com/research/it/resource/comprehensive-vendor-rfi-template/" TargetMode="External"/><Relationship Id="rId4" Type="http://schemas.openxmlformats.org/officeDocument/2006/relationships/hyperlink" Target="https://library.educause.edu/resources/2020/4/higher-education-community-vendor-assessment-toolkit#tools"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24.xml"/><Relationship Id="rId5" Type="http://schemas.openxmlformats.org/officeDocument/2006/relationships/image" Target="../media/image64.png"/><Relationship Id="rId4" Type="http://schemas.openxmlformats.org/officeDocument/2006/relationships/image" Target="../media/image6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25.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eab.com/research/it/toolkit/it-breach-preparation-and-response-toolkit/" TargetMode="Externa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hyperlink" Target="https://www.esboces.org/cms/lib/NY01914091/Centricity/Domain/440/Incident%20Response%20Plan%20Template.6.5.19.pdf" TargetMode="External"/><Relationship Id="rId4" Type="http://schemas.openxmlformats.org/officeDocument/2006/relationships/image" Target="../media/image65.png"/></Relationships>
</file>

<file path=ppt/slides/_rels/slide18.xml.rels><?xml version="1.0" encoding="UTF-8" standalone="yes"?>
<Relationships xmlns="http://schemas.openxmlformats.org/package/2006/relationships"><Relationship Id="rId3" Type="http://schemas.openxmlformats.org/officeDocument/2006/relationships/hyperlink" Target="https://www.securityinfowatch.com/cybersecurity/article/21154909/how-to-secure-k12-remote-learning-in-the-midst-of-a-pandemic" TargetMode="External"/><Relationship Id="rId2" Type="http://schemas.openxmlformats.org/officeDocument/2006/relationships/hyperlink" Target="https://www.commonsensemedia.org/sites/default/files/uploads/research/2019-educator-census-inside-the-21st-century-classroom_1.pdf" TargetMode="External"/><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www.usatoday.com/story/news/investigations/2020/08/09/schools-cite-hipaa-hide-coronavirus-numbers-they-cant-do-that/3323986001/" TargetMode="Externa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68.png"/><Relationship Id="rId4" Type="http://schemas.openxmlformats.org/officeDocument/2006/relationships/diagramLayout" Target="../diagrams/layout1.xml"/><Relationship Id="rId9" Type="http://schemas.openxmlformats.org/officeDocument/2006/relationships/image" Target="../media/image67.png"/></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69.png"/><Relationship Id="rId7" Type="http://schemas.openxmlformats.org/officeDocument/2006/relationships/image" Target="../media/image7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71.png"/><Relationship Id="rId5" Type="http://schemas.microsoft.com/office/2007/relationships/hdphoto" Target="../media/hdphoto4.wdp"/><Relationship Id="rId4" Type="http://schemas.openxmlformats.org/officeDocument/2006/relationships/image" Target="../media/image70.png"/></Relationships>
</file>

<file path=ppt/slides/_rels/slide2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notesSlide" Target="../notesSlides/notesSlide1.xml"/><Relationship Id="rId7"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3.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slideLayout" Target="../slideLayouts/slideLayout7.xml"/><Relationship Id="rId16" Type="http://schemas.openxmlformats.org/officeDocument/2006/relationships/image" Target="../media/image35.png"/><Relationship Id="rId1" Type="http://schemas.openxmlformats.org/officeDocument/2006/relationships/tags" Target="../tags/tag22.xml"/><Relationship Id="rId6" Type="http://schemas.openxmlformats.org/officeDocument/2006/relationships/image" Target="../media/image13.png"/><Relationship Id="rId11" Type="http://schemas.openxmlformats.org/officeDocument/2006/relationships/image" Target="../media/image30.png"/><Relationship Id="rId5" Type="http://schemas.openxmlformats.org/officeDocument/2006/relationships/image" Target="../media/image25.pn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24.png"/><Relationship Id="rId9" Type="http://schemas.openxmlformats.org/officeDocument/2006/relationships/image" Target="../media/image28.png"/><Relationship Id="rId14"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6.png"/><Relationship Id="rId1" Type="http://schemas.openxmlformats.org/officeDocument/2006/relationships/slideLayout" Target="../slideLayouts/slideLayout8.xml"/><Relationship Id="rId5" Type="http://schemas.openxmlformats.org/officeDocument/2006/relationships/image" Target="../media/image38.png"/><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hyperlink" Target="https://emma-assets.s3.amazonaws.com/paqab/a374fab1f9ffe966c45d7894115f6fcc/060920_COVID_19_Survey_Report_2020_final.pdf?utm_source=EdSurgeInnovate&amp;utm_medium=email&amp;utm_campaign=07-15-20&amp;mkt_tok=eyJpIjoiWVdRMk9UVXdabU5qWW1RdyIsInQiOiI0cllrbHJIb0hcL1k1b1NQelRqelc2YTVyVGFPYjVRUGhhQ3RGSk5VY1wvczVOVW55Tm1LcWd6akVmYlplTVppOGhrUVRNRW9PU3BWOExRT3IyS1VSWFVrQytGMHBUakE5cmZEcExISk0xMXBPVENDT2ZXclpRd2ZcL2xya2NTZXpIbCJ9" TargetMode="External"/><Relationship Id="rId7"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hyperlink" Target="https://www.gao.gov/assets/710/709375.pdf" TargetMode="External"/><Relationship Id="rId10" Type="http://schemas.openxmlformats.org/officeDocument/2006/relationships/image" Target="../media/image44.png"/><Relationship Id="rId4" Type="http://schemas.openxmlformats.org/officeDocument/2006/relationships/hyperlink" Target="https://www.cosn.org/sites/default/files/CoSNs%202018%202019%20Annual%20Infrastructure%20Survey%20Report%20final_0.pdf" TargetMode="External"/><Relationship Id="rId9" Type="http://schemas.openxmlformats.org/officeDocument/2006/relationships/image" Target="../media/image4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23.xml"/></Relationships>
</file>

<file path=ppt/slides/_rels/slide9.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43.png"/><Relationship Id="rId3" Type="http://schemas.openxmlformats.org/officeDocument/2006/relationships/hyperlink" Target="https://www.microsoft.com/en-us/wdsi/threats" TargetMode="External"/><Relationship Id="rId7" Type="http://schemas.openxmlformats.org/officeDocument/2006/relationships/image" Target="../media/image47.png"/><Relationship Id="rId12" Type="http://schemas.openxmlformats.org/officeDocument/2006/relationships/image" Target="../media/image44.png"/><Relationship Id="rId2" Type="http://schemas.openxmlformats.org/officeDocument/2006/relationships/hyperlink" Target="https://blog.checkpoint.com/2020/09/01/tips-for-protecting-your-kids-from-security-threats-as-they-go-back-to-school/" TargetMode="External"/><Relationship Id="rId1" Type="http://schemas.openxmlformats.org/officeDocument/2006/relationships/slideLayout" Target="../slideLayouts/slideLayout7.xml"/><Relationship Id="rId6" Type="http://schemas.openxmlformats.org/officeDocument/2006/relationships/image" Target="../media/image46.png"/><Relationship Id="rId11" Type="http://schemas.openxmlformats.org/officeDocument/2006/relationships/image" Target="../media/image40.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hyperlink" Target="https://www.politico.com/newsletters/weekly-education-coronavirus-special-edition/2020/09/21/hacking-the-classroom-790495" TargetMode="External"/><Relationship Id="rId9"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D0148-F77B-45F2-A64D-37CFD18B8F04}"/>
              </a:ext>
            </a:extLst>
          </p:cNvPr>
          <p:cNvSpPr>
            <a:spLocks noGrp="1"/>
          </p:cNvSpPr>
          <p:nvPr>
            <p:ph type="title"/>
          </p:nvPr>
        </p:nvSpPr>
        <p:spPr/>
        <p:txBody>
          <a:bodyPr/>
          <a:lstStyle/>
          <a:p>
            <a:r>
              <a:rPr lang="en-US" dirty="0"/>
              <a:t>Cybersecurity in the COVID-19 Era</a:t>
            </a:r>
          </a:p>
        </p:txBody>
      </p:sp>
      <p:sp>
        <p:nvSpPr>
          <p:cNvPr id="3" name="Text Placeholder 2">
            <a:extLst>
              <a:ext uri="{FF2B5EF4-FFF2-40B4-BE49-F238E27FC236}">
                <a16:creationId xmlns:a16="http://schemas.microsoft.com/office/drawing/2014/main" id="{C7A3106E-F162-42A8-A311-6D218A26EFCB}"/>
              </a:ext>
            </a:extLst>
          </p:cNvPr>
          <p:cNvSpPr>
            <a:spLocks noGrp="1"/>
          </p:cNvSpPr>
          <p:nvPr>
            <p:ph type="body" sz="quarter" idx="13"/>
          </p:nvPr>
        </p:nvSpPr>
        <p:spPr>
          <a:xfrm>
            <a:off x="812800" y="3020406"/>
            <a:ext cx="3796675" cy="338554"/>
          </a:xfrm>
        </p:spPr>
        <p:txBody>
          <a:bodyPr/>
          <a:lstStyle/>
          <a:p>
            <a:r>
              <a:rPr lang="en-US" dirty="0"/>
              <a:t>How Chief Technology Officers and Superintendents Can Keep Up with Evolving Threats</a:t>
            </a:r>
          </a:p>
        </p:txBody>
      </p:sp>
      <p:sp>
        <p:nvSpPr>
          <p:cNvPr id="4" name="Text Placeholder 3">
            <a:extLst>
              <a:ext uri="{FF2B5EF4-FFF2-40B4-BE49-F238E27FC236}">
                <a16:creationId xmlns:a16="http://schemas.microsoft.com/office/drawing/2014/main" id="{D754D802-525E-4644-98D2-5AC9036B203F}"/>
              </a:ext>
            </a:extLst>
          </p:cNvPr>
          <p:cNvSpPr>
            <a:spLocks noGrp="1"/>
          </p:cNvSpPr>
          <p:nvPr>
            <p:ph type="body" sz="quarter" idx="14"/>
          </p:nvPr>
        </p:nvSpPr>
        <p:spPr/>
        <p:txBody>
          <a:bodyPr/>
          <a:lstStyle/>
          <a:p>
            <a:r>
              <a:rPr lang="en-US" dirty="0"/>
              <a:t>District Leadership Forum</a:t>
            </a:r>
          </a:p>
        </p:txBody>
      </p:sp>
    </p:spTree>
    <p:extLst>
      <p:ext uri="{BB962C8B-B14F-4D97-AF65-F5344CB8AC3E}">
        <p14:creationId xmlns:p14="http://schemas.microsoft.com/office/powerpoint/2010/main" val="1544662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185CF552-583F-43AE-82F6-35F056E30FD2}"/>
              </a:ext>
            </a:extLst>
          </p:cNvPr>
          <p:cNvCxnSpPr>
            <a:cxnSpLocks/>
          </p:cNvCxnSpPr>
          <p:nvPr/>
        </p:nvCxnSpPr>
        <p:spPr bwMode="gray">
          <a:xfrm flipV="1">
            <a:off x="3761820" y="1202586"/>
            <a:ext cx="1300150" cy="2010556"/>
          </a:xfrm>
          <a:prstGeom prst="line">
            <a:avLst/>
          </a:prstGeom>
          <a:ln w="19050" cap="rnd">
            <a:solidFill>
              <a:schemeClr val="accent1"/>
            </a:solidFill>
            <a:prstDash val="sysDot"/>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C29ABA3-C364-4FA5-B988-61AACFEF07A6}"/>
              </a:ext>
            </a:extLst>
          </p:cNvPr>
          <p:cNvCxnSpPr>
            <a:cxnSpLocks/>
          </p:cNvCxnSpPr>
          <p:nvPr/>
        </p:nvCxnSpPr>
        <p:spPr bwMode="gray">
          <a:xfrm>
            <a:off x="1203970" y="1161487"/>
            <a:ext cx="1379009" cy="1980813"/>
          </a:xfrm>
          <a:prstGeom prst="line">
            <a:avLst/>
          </a:prstGeom>
          <a:ln w="19050" cap="rnd">
            <a:solidFill>
              <a:schemeClr val="accent1"/>
            </a:solidFill>
            <a:prstDash val="sysDot"/>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EE4D4F17-BCAE-4B75-B223-B4704F889F15}"/>
              </a:ext>
            </a:extLst>
          </p:cNvPr>
          <p:cNvSpPr>
            <a:spLocks noGrp="1"/>
          </p:cNvSpPr>
          <p:nvPr>
            <p:ph type="body" sz="quarter" idx="16"/>
          </p:nvPr>
        </p:nvSpPr>
        <p:spPr/>
        <p:txBody>
          <a:bodyPr/>
          <a:lstStyle/>
          <a:p>
            <a:endParaRPr lang="en-US"/>
          </a:p>
        </p:txBody>
      </p:sp>
      <p:sp>
        <p:nvSpPr>
          <p:cNvPr id="3" name="Title 2">
            <a:extLst>
              <a:ext uri="{FF2B5EF4-FFF2-40B4-BE49-F238E27FC236}">
                <a16:creationId xmlns:a16="http://schemas.microsoft.com/office/drawing/2014/main" id="{EABBDC04-FC97-4B0E-987E-E83B96A06E04}"/>
              </a:ext>
            </a:extLst>
          </p:cNvPr>
          <p:cNvSpPr>
            <a:spLocks noGrp="1"/>
          </p:cNvSpPr>
          <p:nvPr>
            <p:ph type="title"/>
          </p:nvPr>
        </p:nvSpPr>
        <p:spPr>
          <a:xfrm>
            <a:off x="280194" y="317005"/>
            <a:ext cx="5926642" cy="249299"/>
          </a:xfrm>
        </p:spPr>
        <p:txBody>
          <a:bodyPr/>
          <a:lstStyle/>
          <a:p>
            <a:r>
              <a:rPr lang="en-US" dirty="0"/>
              <a:t>Consequences of Attack Higher Than Ever Before</a:t>
            </a:r>
          </a:p>
        </p:txBody>
      </p:sp>
      <p:sp>
        <p:nvSpPr>
          <p:cNvPr id="4" name="Text Placeholder 3">
            <a:extLst>
              <a:ext uri="{FF2B5EF4-FFF2-40B4-BE49-F238E27FC236}">
                <a16:creationId xmlns:a16="http://schemas.microsoft.com/office/drawing/2014/main" id="{F25884B4-0199-4EE0-8EFA-941F35CE7F10}"/>
              </a:ext>
            </a:extLst>
          </p:cNvPr>
          <p:cNvSpPr>
            <a:spLocks noGrp="1"/>
          </p:cNvSpPr>
          <p:nvPr>
            <p:ph type="body" sz="quarter" idx="15"/>
          </p:nvPr>
        </p:nvSpPr>
        <p:spPr/>
        <p:txBody>
          <a:bodyPr/>
          <a:lstStyle/>
          <a:p>
            <a:endParaRPr lang="en-US" dirty="0"/>
          </a:p>
        </p:txBody>
      </p:sp>
      <p:sp>
        <p:nvSpPr>
          <p:cNvPr id="5" name="Text Placeholder 4">
            <a:extLst>
              <a:ext uri="{FF2B5EF4-FFF2-40B4-BE49-F238E27FC236}">
                <a16:creationId xmlns:a16="http://schemas.microsoft.com/office/drawing/2014/main" id="{E053FDE7-F1F7-4CA2-98A6-5B54FF681523}"/>
              </a:ext>
            </a:extLst>
          </p:cNvPr>
          <p:cNvSpPr>
            <a:spLocks noGrp="1"/>
          </p:cNvSpPr>
          <p:nvPr>
            <p:ph type="body" sz="quarter" idx="19"/>
          </p:nvPr>
        </p:nvSpPr>
        <p:spPr/>
        <p:txBody>
          <a:bodyPr/>
          <a:lstStyle/>
          <a:p>
            <a:endParaRPr lang="en-US"/>
          </a:p>
        </p:txBody>
      </p:sp>
      <p:sp>
        <p:nvSpPr>
          <p:cNvPr id="6" name="Text Placeholder 5">
            <a:extLst>
              <a:ext uri="{FF2B5EF4-FFF2-40B4-BE49-F238E27FC236}">
                <a16:creationId xmlns:a16="http://schemas.microsoft.com/office/drawing/2014/main" id="{1C3DC959-ADEA-4EE3-A8A6-BBEA3D80840C}"/>
              </a:ext>
            </a:extLst>
          </p:cNvPr>
          <p:cNvSpPr>
            <a:spLocks noGrp="1"/>
          </p:cNvSpPr>
          <p:nvPr>
            <p:ph type="body" sz="quarter" idx="18"/>
          </p:nvPr>
        </p:nvSpPr>
        <p:spPr>
          <a:xfrm>
            <a:off x="3429000" y="4446657"/>
            <a:ext cx="2971800" cy="353943"/>
          </a:xfrm>
        </p:spPr>
        <p:txBody>
          <a:bodyPr/>
          <a:lstStyle/>
          <a:p>
            <a:r>
              <a:rPr lang="en-US" dirty="0"/>
              <a:t>Sources: </a:t>
            </a:r>
            <a:r>
              <a:rPr lang="en-US" dirty="0" err="1"/>
              <a:t>Civis</a:t>
            </a:r>
            <a:r>
              <a:rPr lang="en-US" dirty="0"/>
              <a:t> Research, </a:t>
            </a:r>
            <a:r>
              <a:rPr lang="en-US" i="1" dirty="0">
                <a:hlinkClick r:id="rId2"/>
              </a:rPr>
              <a:t>Gates Foundation COVID-19 Tracker Analysis</a:t>
            </a:r>
            <a:r>
              <a:rPr lang="en-US" i="1" dirty="0"/>
              <a:t>, </a:t>
            </a:r>
            <a:r>
              <a:rPr lang="en-US" dirty="0"/>
              <a:t>2020; </a:t>
            </a:r>
            <a:r>
              <a:rPr lang="en-US" dirty="0" err="1"/>
              <a:t>Heffernana</a:t>
            </a:r>
            <a:r>
              <a:rPr lang="en-US" dirty="0"/>
              <a:t>, J., </a:t>
            </a:r>
            <a:r>
              <a:rPr lang="en-US" i="1" dirty="0">
                <a:hlinkClick r:id="rId3"/>
              </a:rPr>
              <a:t>Ridgefield voters say no to $40.5 million school bond</a:t>
            </a:r>
            <a:r>
              <a:rPr lang="en-US" dirty="0"/>
              <a:t>, 2020; Mission, Kan</a:t>
            </a:r>
            <a:r>
              <a:rPr lang="en-US" i="1" dirty="0"/>
              <a:t>., </a:t>
            </a:r>
            <a:r>
              <a:rPr lang="en-US" i="1" dirty="0">
                <a:hlinkClick r:id="rId4"/>
              </a:rPr>
              <a:t>Interest in homeschooling has ‘exploded’ amid pandemic</a:t>
            </a:r>
            <a:r>
              <a:rPr lang="en-US" dirty="0"/>
              <a:t>, 2020; EAB interviews &amp; analysis.</a:t>
            </a:r>
            <a:endParaRPr lang="en-US" i="1" dirty="0"/>
          </a:p>
        </p:txBody>
      </p:sp>
      <p:sp>
        <p:nvSpPr>
          <p:cNvPr id="7" name="TextBox 6">
            <a:extLst>
              <a:ext uri="{FF2B5EF4-FFF2-40B4-BE49-F238E27FC236}">
                <a16:creationId xmlns:a16="http://schemas.microsoft.com/office/drawing/2014/main" id="{4516E3F9-F2DD-4B82-8058-59D6D086173B}"/>
              </a:ext>
            </a:extLst>
          </p:cNvPr>
          <p:cNvSpPr txBox="1"/>
          <p:nvPr/>
        </p:nvSpPr>
        <p:spPr>
          <a:xfrm>
            <a:off x="236938" y="1798477"/>
            <a:ext cx="1346807" cy="307777"/>
          </a:xfrm>
          <a:prstGeom prst="rect">
            <a:avLst/>
          </a:prstGeom>
          <a:noFill/>
        </p:spPr>
        <p:txBody>
          <a:bodyPr wrap="square" lIns="0" tIns="0" rIns="0" bIns="0" rtlCol="0">
            <a:spAutoFit/>
          </a:bodyPr>
          <a:lstStyle/>
          <a:p>
            <a:pPr>
              <a:spcBef>
                <a:spcPts val="500"/>
              </a:spcBef>
            </a:pPr>
            <a:r>
              <a:rPr lang="en-US" sz="1000" b="1" dirty="0"/>
              <a:t>Total Halt to School Operations</a:t>
            </a:r>
          </a:p>
        </p:txBody>
      </p:sp>
      <p:sp>
        <p:nvSpPr>
          <p:cNvPr id="34" name="TextBox 33">
            <a:extLst>
              <a:ext uri="{FF2B5EF4-FFF2-40B4-BE49-F238E27FC236}">
                <a16:creationId xmlns:a16="http://schemas.microsoft.com/office/drawing/2014/main" id="{985723F6-99D6-4216-AE1C-0AC88963D397}"/>
              </a:ext>
            </a:extLst>
          </p:cNvPr>
          <p:cNvSpPr txBox="1"/>
          <p:nvPr/>
        </p:nvSpPr>
        <p:spPr>
          <a:xfrm>
            <a:off x="2088488" y="1311406"/>
            <a:ext cx="2319855" cy="153888"/>
          </a:xfrm>
          <a:prstGeom prst="rect">
            <a:avLst/>
          </a:prstGeom>
          <a:noFill/>
        </p:spPr>
        <p:txBody>
          <a:bodyPr wrap="square" lIns="0" tIns="0" rIns="0" bIns="0" rtlCol="0">
            <a:spAutoFit/>
          </a:bodyPr>
          <a:lstStyle/>
          <a:p>
            <a:pPr>
              <a:spcBef>
                <a:spcPts val="500"/>
              </a:spcBef>
            </a:pPr>
            <a:r>
              <a:rPr lang="en-US" sz="1000" b="1" dirty="0"/>
              <a:t>Decreased Community Trust</a:t>
            </a:r>
          </a:p>
        </p:txBody>
      </p:sp>
      <p:pic>
        <p:nvPicPr>
          <p:cNvPr id="36" name="Picture 35" descr="Icon&#10;&#10;Description automatically generated">
            <a:extLst>
              <a:ext uri="{FF2B5EF4-FFF2-40B4-BE49-F238E27FC236}">
                <a16:creationId xmlns:a16="http://schemas.microsoft.com/office/drawing/2014/main" id="{FF5D614C-7928-4607-A747-4E2A0085F169}"/>
              </a:ext>
            </a:extLst>
          </p:cNvPr>
          <p:cNvPicPr>
            <a:picLocks noChangeAspect="1"/>
          </p:cNvPicPr>
          <p:nvPr/>
        </p:nvPicPr>
        <p:blipFill>
          <a:blip r:embed="rId5"/>
          <a:stretch>
            <a:fillRect/>
          </a:stretch>
        </p:blipFill>
        <p:spPr>
          <a:xfrm>
            <a:off x="263462" y="2957987"/>
            <a:ext cx="353263" cy="292031"/>
          </a:xfrm>
          <a:prstGeom prst="rect">
            <a:avLst/>
          </a:prstGeom>
        </p:spPr>
      </p:pic>
      <p:sp>
        <p:nvSpPr>
          <p:cNvPr id="37" name="TextBox 36">
            <a:extLst>
              <a:ext uri="{FF2B5EF4-FFF2-40B4-BE49-F238E27FC236}">
                <a16:creationId xmlns:a16="http://schemas.microsoft.com/office/drawing/2014/main" id="{E423BCA2-650D-48FF-9245-B67830138B5F}"/>
              </a:ext>
            </a:extLst>
          </p:cNvPr>
          <p:cNvSpPr txBox="1"/>
          <p:nvPr/>
        </p:nvSpPr>
        <p:spPr>
          <a:xfrm>
            <a:off x="692928" y="2908212"/>
            <a:ext cx="1662345" cy="415498"/>
          </a:xfrm>
          <a:prstGeom prst="rect">
            <a:avLst/>
          </a:prstGeom>
          <a:noFill/>
        </p:spPr>
        <p:txBody>
          <a:bodyPr wrap="square" lIns="0" tIns="0" rIns="0" bIns="0" rtlCol="0">
            <a:spAutoFit/>
          </a:bodyPr>
          <a:lstStyle/>
          <a:p>
            <a:pPr>
              <a:spcBef>
                <a:spcPts val="500"/>
              </a:spcBef>
            </a:pPr>
            <a:r>
              <a:rPr lang="en-US" sz="900" dirty="0"/>
              <a:t>Dependence on tech to keep schools open </a:t>
            </a:r>
            <a:r>
              <a:rPr lang="en-US" sz="900" b="1" dirty="0"/>
              <a:t>incentivizes</a:t>
            </a:r>
            <a:r>
              <a:rPr lang="en-US" sz="900" dirty="0"/>
              <a:t> </a:t>
            </a:r>
            <a:r>
              <a:rPr lang="en-US" sz="900" b="1" dirty="0"/>
              <a:t>ransomware attackers</a:t>
            </a:r>
            <a:endParaRPr lang="en-US" sz="900" dirty="0"/>
          </a:p>
        </p:txBody>
      </p:sp>
      <p:sp>
        <p:nvSpPr>
          <p:cNvPr id="44" name="TextBox 43">
            <a:extLst>
              <a:ext uri="{FF2B5EF4-FFF2-40B4-BE49-F238E27FC236}">
                <a16:creationId xmlns:a16="http://schemas.microsoft.com/office/drawing/2014/main" id="{BF628DC2-8007-4C23-A920-CDAA67CAF031}"/>
              </a:ext>
            </a:extLst>
          </p:cNvPr>
          <p:cNvSpPr txBox="1"/>
          <p:nvPr/>
        </p:nvSpPr>
        <p:spPr>
          <a:xfrm>
            <a:off x="2784325" y="1584119"/>
            <a:ext cx="1507832" cy="276999"/>
          </a:xfrm>
          <a:prstGeom prst="rect">
            <a:avLst/>
          </a:prstGeom>
          <a:noFill/>
        </p:spPr>
        <p:txBody>
          <a:bodyPr wrap="square" lIns="0" tIns="0" rIns="0" bIns="0" rtlCol="0">
            <a:spAutoFit/>
          </a:bodyPr>
          <a:lstStyle/>
          <a:p>
            <a:pPr>
              <a:spcBef>
                <a:spcPts val="500"/>
              </a:spcBef>
            </a:pPr>
            <a:r>
              <a:rPr lang="en-US" sz="900" dirty="0"/>
              <a:t>more inquiries in National Home School Association </a:t>
            </a:r>
          </a:p>
        </p:txBody>
      </p:sp>
      <p:sp>
        <p:nvSpPr>
          <p:cNvPr id="45" name="TextBox 44">
            <a:extLst>
              <a:ext uri="{FF2B5EF4-FFF2-40B4-BE49-F238E27FC236}">
                <a16:creationId xmlns:a16="http://schemas.microsoft.com/office/drawing/2014/main" id="{5E317523-B5E2-4BEE-BF2F-E3A2B5726E3D}"/>
              </a:ext>
            </a:extLst>
          </p:cNvPr>
          <p:cNvSpPr txBox="1"/>
          <p:nvPr/>
        </p:nvSpPr>
        <p:spPr>
          <a:xfrm>
            <a:off x="2006393" y="1538637"/>
            <a:ext cx="670055" cy="369332"/>
          </a:xfrm>
          <a:prstGeom prst="rect">
            <a:avLst/>
          </a:prstGeom>
          <a:noFill/>
        </p:spPr>
        <p:txBody>
          <a:bodyPr wrap="none" lIns="0" tIns="0" rIns="0" bIns="0" rtlCol="0">
            <a:spAutoFit/>
          </a:bodyPr>
          <a:lstStyle/>
          <a:p>
            <a:pPr>
              <a:spcBef>
                <a:spcPts val="500"/>
              </a:spcBef>
            </a:pPr>
            <a:r>
              <a:rPr lang="en-US" sz="2400" dirty="0">
                <a:solidFill>
                  <a:schemeClr val="accent6"/>
                </a:solidFill>
                <a:latin typeface="+mj-lt"/>
              </a:rPr>
              <a:t>170x</a:t>
            </a:r>
          </a:p>
        </p:txBody>
      </p:sp>
      <p:sp>
        <p:nvSpPr>
          <p:cNvPr id="47" name="TextBox 46">
            <a:extLst>
              <a:ext uri="{FF2B5EF4-FFF2-40B4-BE49-F238E27FC236}">
                <a16:creationId xmlns:a16="http://schemas.microsoft.com/office/drawing/2014/main" id="{D2B64367-D438-46D8-9FBC-E9F8FFDF9905}"/>
              </a:ext>
            </a:extLst>
          </p:cNvPr>
          <p:cNvSpPr txBox="1"/>
          <p:nvPr/>
        </p:nvSpPr>
        <p:spPr>
          <a:xfrm>
            <a:off x="4607859" y="2298186"/>
            <a:ext cx="1512282" cy="864339"/>
          </a:xfrm>
          <a:prstGeom prst="rect">
            <a:avLst/>
          </a:prstGeom>
          <a:noFill/>
        </p:spPr>
        <p:txBody>
          <a:bodyPr wrap="square" lIns="0" tIns="0" rIns="0" bIns="0" rtlCol="0">
            <a:spAutoFit/>
          </a:bodyPr>
          <a:lstStyle/>
          <a:p>
            <a:pPr>
              <a:spcBef>
                <a:spcPts val="500"/>
              </a:spcBef>
            </a:pPr>
            <a:r>
              <a:rPr lang="en-US" sz="900" b="1" dirty="0"/>
              <a:t>“Our school bond failed by a 10% margin</a:t>
            </a:r>
            <a:r>
              <a:rPr lang="en-US" sz="900" dirty="0"/>
              <a:t>, and I think that’s reflective of the COVID environment.”</a:t>
            </a:r>
          </a:p>
          <a:p>
            <a:pPr algn="r">
              <a:spcBef>
                <a:spcPts val="500"/>
              </a:spcBef>
            </a:pPr>
            <a:r>
              <a:rPr lang="en-US" sz="800" dirty="0"/>
              <a:t>- School Board President, </a:t>
            </a:r>
            <a:br>
              <a:rPr lang="en-US" sz="800" dirty="0"/>
            </a:br>
            <a:r>
              <a:rPr lang="en-US" sz="800" dirty="0"/>
              <a:t>West Coast K-12 District</a:t>
            </a:r>
          </a:p>
        </p:txBody>
      </p:sp>
      <p:pic>
        <p:nvPicPr>
          <p:cNvPr id="65" name="Picture 64" descr="Icon&#10;&#10;Description automatically generated">
            <a:extLst>
              <a:ext uri="{FF2B5EF4-FFF2-40B4-BE49-F238E27FC236}">
                <a16:creationId xmlns:a16="http://schemas.microsoft.com/office/drawing/2014/main" id="{BCD67EFF-E541-4EA4-B19C-6DF9DCF8391E}"/>
              </a:ext>
            </a:extLst>
          </p:cNvPr>
          <p:cNvPicPr>
            <a:picLocks noChangeAspect="1"/>
          </p:cNvPicPr>
          <p:nvPr/>
        </p:nvPicPr>
        <p:blipFill>
          <a:blip r:embed="rId6"/>
          <a:stretch>
            <a:fillRect/>
          </a:stretch>
        </p:blipFill>
        <p:spPr>
          <a:xfrm>
            <a:off x="263462" y="2335612"/>
            <a:ext cx="356373" cy="338554"/>
          </a:xfrm>
          <a:prstGeom prst="rect">
            <a:avLst/>
          </a:prstGeom>
        </p:spPr>
      </p:pic>
      <p:sp>
        <p:nvSpPr>
          <p:cNvPr id="35" name="Oval 6">
            <a:extLst>
              <a:ext uri="{FF2B5EF4-FFF2-40B4-BE49-F238E27FC236}">
                <a16:creationId xmlns:a16="http://schemas.microsoft.com/office/drawing/2014/main" id="{3E8B8544-2907-4EAE-8DDA-E0B2895EB521}"/>
              </a:ext>
            </a:extLst>
          </p:cNvPr>
          <p:cNvSpPr/>
          <p:nvPr/>
        </p:nvSpPr>
        <p:spPr bwMode="gray">
          <a:xfrm>
            <a:off x="2130755" y="2990307"/>
            <a:ext cx="2029768" cy="1035010"/>
          </a:xfrm>
          <a:custGeom>
            <a:avLst/>
            <a:gdLst>
              <a:gd name="connsiteX0" fmla="*/ 2028752 w 2120192"/>
              <a:gd name="connsiteY0" fmla="*/ 1035010 h 1126450"/>
              <a:gd name="connsiteX1" fmla="*/ 1016 w 2120192"/>
              <a:gd name="connsiteY1" fmla="*/ 1035010 h 1126450"/>
              <a:gd name="connsiteX2" fmla="*/ 0 w 2120192"/>
              <a:gd name="connsiteY2" fmla="*/ 1014884 h 1126450"/>
              <a:gd name="connsiteX3" fmla="*/ 1014884 w 2120192"/>
              <a:gd name="connsiteY3" fmla="*/ 0 h 1126450"/>
              <a:gd name="connsiteX4" fmla="*/ 2029768 w 2120192"/>
              <a:gd name="connsiteY4" fmla="*/ 1014884 h 1126450"/>
              <a:gd name="connsiteX5" fmla="*/ 2120192 w 2120192"/>
              <a:gd name="connsiteY5" fmla="*/ 1126450 h 1126450"/>
              <a:gd name="connsiteX0" fmla="*/ 1016 w 2120192"/>
              <a:gd name="connsiteY0" fmla="*/ 1035010 h 1126450"/>
              <a:gd name="connsiteX1" fmla="*/ 0 w 2120192"/>
              <a:gd name="connsiteY1" fmla="*/ 1014884 h 1126450"/>
              <a:gd name="connsiteX2" fmla="*/ 1014884 w 2120192"/>
              <a:gd name="connsiteY2" fmla="*/ 0 h 1126450"/>
              <a:gd name="connsiteX3" fmla="*/ 2029768 w 2120192"/>
              <a:gd name="connsiteY3" fmla="*/ 1014884 h 1126450"/>
              <a:gd name="connsiteX4" fmla="*/ 2120192 w 2120192"/>
              <a:gd name="connsiteY4" fmla="*/ 1126450 h 1126450"/>
              <a:gd name="connsiteX0" fmla="*/ 1016 w 2029768"/>
              <a:gd name="connsiteY0" fmla="*/ 1035010 h 1035010"/>
              <a:gd name="connsiteX1" fmla="*/ 0 w 2029768"/>
              <a:gd name="connsiteY1" fmla="*/ 1014884 h 1035010"/>
              <a:gd name="connsiteX2" fmla="*/ 1014884 w 2029768"/>
              <a:gd name="connsiteY2" fmla="*/ 0 h 1035010"/>
              <a:gd name="connsiteX3" fmla="*/ 2029768 w 2029768"/>
              <a:gd name="connsiteY3" fmla="*/ 1014884 h 1035010"/>
            </a:gdLst>
            <a:ahLst/>
            <a:cxnLst>
              <a:cxn ang="0">
                <a:pos x="connsiteX0" y="connsiteY0"/>
              </a:cxn>
              <a:cxn ang="0">
                <a:pos x="connsiteX1" y="connsiteY1"/>
              </a:cxn>
              <a:cxn ang="0">
                <a:pos x="connsiteX2" y="connsiteY2"/>
              </a:cxn>
              <a:cxn ang="0">
                <a:pos x="connsiteX3" y="connsiteY3"/>
              </a:cxn>
            </a:cxnLst>
            <a:rect l="l" t="t" r="r" b="b"/>
            <a:pathLst>
              <a:path w="2029768" h="1035010">
                <a:moveTo>
                  <a:pt x="1016" y="1035010"/>
                </a:moveTo>
                <a:cubicBezTo>
                  <a:pt x="66" y="1028328"/>
                  <a:pt x="0" y="1021614"/>
                  <a:pt x="0" y="1014884"/>
                </a:cubicBezTo>
                <a:cubicBezTo>
                  <a:pt x="0" y="454379"/>
                  <a:pt x="454379" y="0"/>
                  <a:pt x="1014884" y="0"/>
                </a:cubicBezTo>
                <a:cubicBezTo>
                  <a:pt x="1575389" y="0"/>
                  <a:pt x="2029768" y="454379"/>
                  <a:pt x="2029768" y="1014884"/>
                </a:cubicBezTo>
              </a:path>
            </a:pathLst>
          </a:custGeom>
          <a:solidFill>
            <a:schemeClr val="bg1"/>
          </a:solidFill>
          <a:ln w="38100">
            <a:solidFill>
              <a:schemeClr val="accent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11" name="Picture 10" descr="Icon&#10;&#10;Description automatically generated">
            <a:extLst>
              <a:ext uri="{FF2B5EF4-FFF2-40B4-BE49-F238E27FC236}">
                <a16:creationId xmlns:a16="http://schemas.microsoft.com/office/drawing/2014/main" id="{52D01FDA-7D69-4DEA-A2F8-D08224501573}"/>
              </a:ext>
            </a:extLst>
          </p:cNvPr>
          <p:cNvPicPr>
            <a:picLocks noChangeAspect="1"/>
          </p:cNvPicPr>
          <p:nvPr/>
        </p:nvPicPr>
        <p:blipFill>
          <a:blip r:embed="rId5"/>
          <a:stretch>
            <a:fillRect/>
          </a:stretch>
        </p:blipFill>
        <p:spPr>
          <a:xfrm>
            <a:off x="2704237" y="3249058"/>
            <a:ext cx="914402" cy="755906"/>
          </a:xfrm>
          <a:prstGeom prst="rect">
            <a:avLst/>
          </a:prstGeom>
        </p:spPr>
      </p:pic>
      <p:sp>
        <p:nvSpPr>
          <p:cNvPr id="12" name="TextBox 11">
            <a:extLst>
              <a:ext uri="{FF2B5EF4-FFF2-40B4-BE49-F238E27FC236}">
                <a16:creationId xmlns:a16="http://schemas.microsoft.com/office/drawing/2014/main" id="{B8F5C65B-54D5-436A-BDFA-B276A732A44F}"/>
              </a:ext>
            </a:extLst>
          </p:cNvPr>
          <p:cNvSpPr txBox="1"/>
          <p:nvPr/>
        </p:nvSpPr>
        <p:spPr>
          <a:xfrm>
            <a:off x="4684086" y="1798477"/>
            <a:ext cx="1436055" cy="307777"/>
          </a:xfrm>
          <a:prstGeom prst="rect">
            <a:avLst/>
          </a:prstGeom>
          <a:noFill/>
        </p:spPr>
        <p:txBody>
          <a:bodyPr wrap="square" lIns="0" tIns="0" rIns="0" bIns="0" rtlCol="0">
            <a:spAutoFit/>
          </a:bodyPr>
          <a:lstStyle/>
          <a:p>
            <a:pPr algn="r">
              <a:spcBef>
                <a:spcPts val="500"/>
              </a:spcBef>
            </a:pPr>
            <a:r>
              <a:rPr lang="en-US" sz="1000" b="1" dirty="0"/>
              <a:t>Shrinking Financial Investment</a:t>
            </a:r>
            <a:endParaRPr lang="en-US" sz="1000" dirty="0"/>
          </a:p>
        </p:txBody>
      </p:sp>
      <p:sp>
        <p:nvSpPr>
          <p:cNvPr id="14" name="TextBox 13">
            <a:extLst>
              <a:ext uri="{FF2B5EF4-FFF2-40B4-BE49-F238E27FC236}">
                <a16:creationId xmlns:a16="http://schemas.microsoft.com/office/drawing/2014/main" id="{A30AA051-61C9-437A-90B7-99262FC456D0}"/>
              </a:ext>
            </a:extLst>
          </p:cNvPr>
          <p:cNvSpPr txBox="1"/>
          <p:nvPr/>
        </p:nvSpPr>
        <p:spPr>
          <a:xfrm>
            <a:off x="692928" y="2297140"/>
            <a:ext cx="1253614" cy="415498"/>
          </a:xfrm>
          <a:prstGeom prst="rect">
            <a:avLst/>
          </a:prstGeom>
          <a:noFill/>
        </p:spPr>
        <p:txBody>
          <a:bodyPr wrap="square" lIns="0" tIns="0" rIns="0" bIns="0" rtlCol="0">
            <a:spAutoFit/>
          </a:bodyPr>
          <a:lstStyle/>
          <a:p>
            <a:pPr>
              <a:spcBef>
                <a:spcPts val="500"/>
              </a:spcBef>
            </a:pPr>
            <a:r>
              <a:rPr lang="en-US" sz="900" dirty="0"/>
              <a:t>Full shutdowns have led to </a:t>
            </a:r>
            <a:r>
              <a:rPr lang="en-US" sz="900" b="1" dirty="0"/>
              <a:t>historic learning loss</a:t>
            </a:r>
          </a:p>
        </p:txBody>
      </p:sp>
      <p:sp>
        <p:nvSpPr>
          <p:cNvPr id="20" name="TextBox 19">
            <a:extLst>
              <a:ext uri="{FF2B5EF4-FFF2-40B4-BE49-F238E27FC236}">
                <a16:creationId xmlns:a16="http://schemas.microsoft.com/office/drawing/2014/main" id="{BE4B4E3A-EC51-4771-9CE4-82F8263AA4F6}"/>
              </a:ext>
            </a:extLst>
          </p:cNvPr>
          <p:cNvSpPr txBox="1"/>
          <p:nvPr/>
        </p:nvSpPr>
        <p:spPr>
          <a:xfrm>
            <a:off x="2063339" y="1984693"/>
            <a:ext cx="631583" cy="369332"/>
          </a:xfrm>
          <a:prstGeom prst="rect">
            <a:avLst/>
          </a:prstGeom>
          <a:noFill/>
        </p:spPr>
        <p:txBody>
          <a:bodyPr wrap="none" lIns="0" tIns="0" rIns="0" bIns="0" rtlCol="0">
            <a:spAutoFit/>
          </a:bodyPr>
          <a:lstStyle>
            <a:defPPr>
              <a:defRPr lang="en-US"/>
            </a:defPPr>
            <a:lvl1pPr>
              <a:spcBef>
                <a:spcPts val="500"/>
              </a:spcBef>
              <a:defRPr sz="2400">
                <a:solidFill>
                  <a:schemeClr val="accent6"/>
                </a:solidFill>
                <a:latin typeface="+mj-lt"/>
              </a:defRPr>
            </a:lvl1pPr>
          </a:lstStyle>
          <a:p>
            <a:r>
              <a:rPr lang="en-US" dirty="0"/>
              <a:t>38%</a:t>
            </a:r>
          </a:p>
        </p:txBody>
      </p:sp>
      <p:sp>
        <p:nvSpPr>
          <p:cNvPr id="21" name="TextBox 20">
            <a:extLst>
              <a:ext uri="{FF2B5EF4-FFF2-40B4-BE49-F238E27FC236}">
                <a16:creationId xmlns:a16="http://schemas.microsoft.com/office/drawing/2014/main" id="{6285CBF6-19D9-4BDE-855F-82074C723674}"/>
              </a:ext>
            </a:extLst>
          </p:cNvPr>
          <p:cNvSpPr txBox="1"/>
          <p:nvPr/>
        </p:nvSpPr>
        <p:spPr>
          <a:xfrm>
            <a:off x="2779439" y="2030860"/>
            <a:ext cx="1605830" cy="553998"/>
          </a:xfrm>
          <a:prstGeom prst="rect">
            <a:avLst/>
          </a:prstGeom>
          <a:noFill/>
        </p:spPr>
        <p:txBody>
          <a:bodyPr wrap="square" lIns="0" tIns="0" rIns="0" bIns="0" rtlCol="0">
            <a:spAutoFit/>
          </a:bodyPr>
          <a:lstStyle/>
          <a:p>
            <a:pPr>
              <a:spcBef>
                <a:spcPts val="500"/>
              </a:spcBef>
            </a:pPr>
            <a:r>
              <a:rPr lang="en-US" sz="900" dirty="0"/>
              <a:t>of K-12 parents nationwide have </a:t>
            </a:r>
            <a:r>
              <a:rPr lang="en-US" sz="900" b="1" dirty="0"/>
              <a:t>disenrolled their children </a:t>
            </a:r>
            <a:r>
              <a:rPr lang="en-US" sz="900" dirty="0"/>
              <a:t>from their </a:t>
            </a:r>
            <a:br>
              <a:rPr lang="en-US" sz="900" dirty="0"/>
            </a:br>
            <a:r>
              <a:rPr lang="en-US" sz="900" dirty="0"/>
              <a:t>original public school</a:t>
            </a:r>
          </a:p>
        </p:txBody>
      </p:sp>
    </p:spTree>
    <p:extLst>
      <p:ext uri="{BB962C8B-B14F-4D97-AF65-F5344CB8AC3E}">
        <p14:creationId xmlns:p14="http://schemas.microsoft.com/office/powerpoint/2010/main" val="1286770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92BCE1-8A84-4451-B3EE-A4484493F912}"/>
              </a:ext>
            </a:extLst>
          </p:cNvPr>
          <p:cNvSpPr>
            <a:spLocks noGrp="1"/>
          </p:cNvSpPr>
          <p:nvPr>
            <p:ph type="title"/>
          </p:nvPr>
        </p:nvSpPr>
        <p:spPr>
          <a:xfrm>
            <a:off x="465153" y="320413"/>
            <a:ext cx="5489227" cy="256480"/>
          </a:xfrm>
        </p:spPr>
        <p:txBody>
          <a:bodyPr/>
          <a:lstStyle/>
          <a:p>
            <a:r>
              <a:rPr lang="en-US" dirty="0"/>
              <a:t>8 Quick Wins for District Technology Leaders</a:t>
            </a:r>
          </a:p>
        </p:txBody>
      </p:sp>
      <p:sp>
        <p:nvSpPr>
          <p:cNvPr id="9" name="Text Placeholder 8">
            <a:extLst>
              <a:ext uri="{FF2B5EF4-FFF2-40B4-BE49-F238E27FC236}">
                <a16:creationId xmlns:a16="http://schemas.microsoft.com/office/drawing/2014/main" id="{9E9866D0-8A0B-4618-9758-041DCD333FAB}"/>
              </a:ext>
            </a:extLst>
          </p:cNvPr>
          <p:cNvSpPr>
            <a:spLocks noGrp="1"/>
          </p:cNvSpPr>
          <p:nvPr>
            <p:ph type="body" sz="quarter" idx="19"/>
          </p:nvPr>
        </p:nvSpPr>
        <p:spPr/>
        <p:txBody>
          <a:bodyPr/>
          <a:lstStyle/>
          <a:p>
            <a:endParaRPr lang="en-US"/>
          </a:p>
        </p:txBody>
      </p:sp>
      <p:sp>
        <p:nvSpPr>
          <p:cNvPr id="7" name="Text Placeholder 6">
            <a:extLst>
              <a:ext uri="{FF2B5EF4-FFF2-40B4-BE49-F238E27FC236}">
                <a16:creationId xmlns:a16="http://schemas.microsoft.com/office/drawing/2014/main" id="{3CEADE38-CA9E-4510-93B2-00896AFE3B86}"/>
              </a:ext>
            </a:extLst>
          </p:cNvPr>
          <p:cNvSpPr>
            <a:spLocks noGrp="1"/>
          </p:cNvSpPr>
          <p:nvPr>
            <p:ph type="body" sz="quarter" idx="18"/>
          </p:nvPr>
        </p:nvSpPr>
        <p:spPr/>
        <p:txBody>
          <a:bodyPr/>
          <a:lstStyle/>
          <a:p>
            <a:endParaRPr lang="en-US"/>
          </a:p>
        </p:txBody>
      </p:sp>
      <p:sp>
        <p:nvSpPr>
          <p:cNvPr id="8" name="Oval 7">
            <a:extLst>
              <a:ext uri="{FF2B5EF4-FFF2-40B4-BE49-F238E27FC236}">
                <a16:creationId xmlns:a16="http://schemas.microsoft.com/office/drawing/2014/main" id="{D7010759-7EA1-4C39-8E15-6135ADF3A64C}"/>
              </a:ext>
            </a:extLst>
          </p:cNvPr>
          <p:cNvSpPr/>
          <p:nvPr/>
        </p:nvSpPr>
        <p:spPr bwMode="gray">
          <a:xfrm>
            <a:off x="465153" y="908609"/>
            <a:ext cx="228600" cy="228600"/>
          </a:xfrm>
          <a:prstGeom prst="ellipse">
            <a:avLst/>
          </a:prstGeom>
          <a:solidFill>
            <a:schemeClr val="accent6"/>
          </a:solidFill>
          <a:ln w="9525" cap="flat" cmpd="sng" algn="ctr">
            <a:solidFill>
              <a:schemeClr val="bg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sz="1050" b="1" dirty="0">
                <a:solidFill>
                  <a:schemeClr val="bg1"/>
                </a:solidFill>
                <a:latin typeface="+mj-lt"/>
              </a:rPr>
              <a:t>1</a:t>
            </a:r>
          </a:p>
        </p:txBody>
      </p:sp>
      <p:sp>
        <p:nvSpPr>
          <p:cNvPr id="10" name="Oval 9">
            <a:extLst>
              <a:ext uri="{FF2B5EF4-FFF2-40B4-BE49-F238E27FC236}">
                <a16:creationId xmlns:a16="http://schemas.microsoft.com/office/drawing/2014/main" id="{4CD97AC1-7475-4ECA-8E97-922474695149}"/>
              </a:ext>
            </a:extLst>
          </p:cNvPr>
          <p:cNvSpPr/>
          <p:nvPr/>
        </p:nvSpPr>
        <p:spPr bwMode="gray">
          <a:xfrm>
            <a:off x="465153" y="1334853"/>
            <a:ext cx="228600" cy="228600"/>
          </a:xfrm>
          <a:prstGeom prst="ellipse">
            <a:avLst/>
          </a:prstGeom>
          <a:solidFill>
            <a:schemeClr val="accent6"/>
          </a:solidFill>
          <a:ln w="9525" cap="flat" cmpd="sng" algn="ctr">
            <a:solidFill>
              <a:schemeClr val="bg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sz="1050" b="1" dirty="0">
                <a:solidFill>
                  <a:schemeClr val="bg1"/>
                </a:solidFill>
                <a:latin typeface="+mj-lt"/>
              </a:rPr>
              <a:t>2</a:t>
            </a:r>
          </a:p>
        </p:txBody>
      </p:sp>
      <p:sp>
        <p:nvSpPr>
          <p:cNvPr id="12" name="Oval 11">
            <a:extLst>
              <a:ext uri="{FF2B5EF4-FFF2-40B4-BE49-F238E27FC236}">
                <a16:creationId xmlns:a16="http://schemas.microsoft.com/office/drawing/2014/main" id="{F57D8FDF-E2C5-4963-8507-AD0BC4F12C29}"/>
              </a:ext>
            </a:extLst>
          </p:cNvPr>
          <p:cNvSpPr/>
          <p:nvPr/>
        </p:nvSpPr>
        <p:spPr bwMode="gray">
          <a:xfrm>
            <a:off x="465153" y="1761097"/>
            <a:ext cx="228600" cy="228600"/>
          </a:xfrm>
          <a:prstGeom prst="ellipse">
            <a:avLst/>
          </a:prstGeom>
          <a:solidFill>
            <a:schemeClr val="accent6"/>
          </a:solidFill>
          <a:ln w="9525" cap="flat" cmpd="sng" algn="ctr">
            <a:solidFill>
              <a:schemeClr val="bg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sz="1050" b="1" dirty="0">
                <a:solidFill>
                  <a:schemeClr val="bg1"/>
                </a:solidFill>
                <a:latin typeface="+mj-lt"/>
              </a:rPr>
              <a:t>3</a:t>
            </a:r>
          </a:p>
        </p:txBody>
      </p:sp>
      <p:sp>
        <p:nvSpPr>
          <p:cNvPr id="14" name="Oval 13">
            <a:extLst>
              <a:ext uri="{FF2B5EF4-FFF2-40B4-BE49-F238E27FC236}">
                <a16:creationId xmlns:a16="http://schemas.microsoft.com/office/drawing/2014/main" id="{BCF68638-DBBA-4BA5-A2A0-CE2BE28E8CA4}"/>
              </a:ext>
            </a:extLst>
          </p:cNvPr>
          <p:cNvSpPr/>
          <p:nvPr/>
        </p:nvSpPr>
        <p:spPr bwMode="gray">
          <a:xfrm>
            <a:off x="465153" y="2187341"/>
            <a:ext cx="228600" cy="228600"/>
          </a:xfrm>
          <a:prstGeom prst="ellipse">
            <a:avLst/>
          </a:prstGeom>
          <a:solidFill>
            <a:schemeClr val="accent6"/>
          </a:solidFill>
          <a:ln w="9525" cap="flat" cmpd="sng" algn="ctr">
            <a:solidFill>
              <a:schemeClr val="bg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sz="1050" b="1" dirty="0">
                <a:solidFill>
                  <a:schemeClr val="bg1"/>
                </a:solidFill>
                <a:latin typeface="+mj-lt"/>
              </a:rPr>
              <a:t>4</a:t>
            </a:r>
          </a:p>
        </p:txBody>
      </p:sp>
      <p:sp>
        <p:nvSpPr>
          <p:cNvPr id="16" name="Oval 15">
            <a:extLst>
              <a:ext uri="{FF2B5EF4-FFF2-40B4-BE49-F238E27FC236}">
                <a16:creationId xmlns:a16="http://schemas.microsoft.com/office/drawing/2014/main" id="{14A9599A-410C-4013-8CD9-143802DD0754}"/>
              </a:ext>
            </a:extLst>
          </p:cNvPr>
          <p:cNvSpPr/>
          <p:nvPr/>
        </p:nvSpPr>
        <p:spPr bwMode="gray">
          <a:xfrm>
            <a:off x="465153" y="2613585"/>
            <a:ext cx="228600" cy="228600"/>
          </a:xfrm>
          <a:prstGeom prst="ellipse">
            <a:avLst/>
          </a:prstGeom>
          <a:solidFill>
            <a:schemeClr val="accent6"/>
          </a:solidFill>
          <a:ln w="9525" cap="flat" cmpd="sng" algn="ctr">
            <a:solidFill>
              <a:schemeClr val="bg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sz="1050" b="1" dirty="0">
                <a:solidFill>
                  <a:schemeClr val="bg1"/>
                </a:solidFill>
                <a:latin typeface="+mj-lt"/>
              </a:rPr>
              <a:t>5</a:t>
            </a:r>
          </a:p>
        </p:txBody>
      </p:sp>
      <p:sp>
        <p:nvSpPr>
          <p:cNvPr id="18" name="Oval 17">
            <a:extLst>
              <a:ext uri="{FF2B5EF4-FFF2-40B4-BE49-F238E27FC236}">
                <a16:creationId xmlns:a16="http://schemas.microsoft.com/office/drawing/2014/main" id="{B72F0B01-2FF0-4FFC-857D-135A5A9F5D46}"/>
              </a:ext>
            </a:extLst>
          </p:cNvPr>
          <p:cNvSpPr/>
          <p:nvPr/>
        </p:nvSpPr>
        <p:spPr bwMode="gray">
          <a:xfrm>
            <a:off x="465153" y="3039829"/>
            <a:ext cx="228600" cy="228600"/>
          </a:xfrm>
          <a:prstGeom prst="ellipse">
            <a:avLst/>
          </a:prstGeom>
          <a:solidFill>
            <a:schemeClr val="accent6"/>
          </a:solidFill>
          <a:ln w="9525" cap="flat" cmpd="sng" algn="ctr">
            <a:solidFill>
              <a:schemeClr val="bg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sz="1050" b="1" dirty="0">
                <a:solidFill>
                  <a:schemeClr val="bg1"/>
                </a:solidFill>
                <a:latin typeface="+mj-lt"/>
              </a:rPr>
              <a:t>6</a:t>
            </a:r>
          </a:p>
        </p:txBody>
      </p:sp>
      <p:sp>
        <p:nvSpPr>
          <p:cNvPr id="20" name="Oval 19">
            <a:extLst>
              <a:ext uri="{FF2B5EF4-FFF2-40B4-BE49-F238E27FC236}">
                <a16:creationId xmlns:a16="http://schemas.microsoft.com/office/drawing/2014/main" id="{CC6DA579-54A9-4A36-9C23-A77DDE79CECF}"/>
              </a:ext>
            </a:extLst>
          </p:cNvPr>
          <p:cNvSpPr/>
          <p:nvPr/>
        </p:nvSpPr>
        <p:spPr bwMode="gray">
          <a:xfrm>
            <a:off x="465153" y="3466073"/>
            <a:ext cx="228600" cy="228600"/>
          </a:xfrm>
          <a:prstGeom prst="ellipse">
            <a:avLst/>
          </a:prstGeom>
          <a:solidFill>
            <a:schemeClr val="accent6"/>
          </a:solidFill>
          <a:ln w="9525" cap="flat" cmpd="sng" algn="ctr">
            <a:solidFill>
              <a:schemeClr val="bg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sz="1050" b="1" dirty="0">
                <a:solidFill>
                  <a:schemeClr val="bg1"/>
                </a:solidFill>
                <a:latin typeface="+mj-lt"/>
              </a:rPr>
              <a:t>7</a:t>
            </a:r>
          </a:p>
        </p:txBody>
      </p:sp>
      <p:sp>
        <p:nvSpPr>
          <p:cNvPr id="22" name="Oval 21">
            <a:extLst>
              <a:ext uri="{FF2B5EF4-FFF2-40B4-BE49-F238E27FC236}">
                <a16:creationId xmlns:a16="http://schemas.microsoft.com/office/drawing/2014/main" id="{161942D7-B23B-490E-B48F-E6323BEC5C4D}"/>
              </a:ext>
            </a:extLst>
          </p:cNvPr>
          <p:cNvSpPr/>
          <p:nvPr/>
        </p:nvSpPr>
        <p:spPr bwMode="gray">
          <a:xfrm>
            <a:off x="465153" y="3892315"/>
            <a:ext cx="228600" cy="228600"/>
          </a:xfrm>
          <a:prstGeom prst="ellipse">
            <a:avLst/>
          </a:prstGeom>
          <a:solidFill>
            <a:schemeClr val="accent6"/>
          </a:solidFill>
          <a:ln w="9525" cap="flat" cmpd="sng" algn="ctr">
            <a:solidFill>
              <a:schemeClr val="bg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sz="1050" b="1" dirty="0">
                <a:solidFill>
                  <a:schemeClr val="bg1"/>
                </a:solidFill>
                <a:latin typeface="+mj-lt"/>
              </a:rPr>
              <a:t>8</a:t>
            </a:r>
          </a:p>
        </p:txBody>
      </p:sp>
      <p:sp>
        <p:nvSpPr>
          <p:cNvPr id="23" name="TextBox 22">
            <a:extLst>
              <a:ext uri="{FF2B5EF4-FFF2-40B4-BE49-F238E27FC236}">
                <a16:creationId xmlns:a16="http://schemas.microsoft.com/office/drawing/2014/main" id="{FE816C2A-8112-4E8B-AA4A-B338948905B0}"/>
              </a:ext>
            </a:extLst>
          </p:cNvPr>
          <p:cNvSpPr txBox="1"/>
          <p:nvPr/>
        </p:nvSpPr>
        <p:spPr>
          <a:xfrm>
            <a:off x="820290" y="945965"/>
            <a:ext cx="3454472" cy="153888"/>
          </a:xfrm>
          <a:prstGeom prst="rect">
            <a:avLst/>
          </a:prstGeom>
          <a:noFill/>
        </p:spPr>
        <p:txBody>
          <a:bodyPr wrap="none" lIns="0" tIns="0" rIns="0" bIns="0" rtlCol="0">
            <a:spAutoFit/>
          </a:bodyPr>
          <a:lstStyle/>
          <a:p>
            <a:pPr>
              <a:spcBef>
                <a:spcPts val="500"/>
              </a:spcBef>
            </a:pPr>
            <a:r>
              <a:rPr lang="en-US" sz="1000" dirty="0">
                <a:solidFill>
                  <a:schemeClr val="bg1"/>
                </a:solidFill>
              </a:rPr>
              <a:t>Tailor End-User Education to the COVID Environment</a:t>
            </a:r>
          </a:p>
        </p:txBody>
      </p:sp>
      <p:sp>
        <p:nvSpPr>
          <p:cNvPr id="24" name="TextBox 23">
            <a:extLst>
              <a:ext uri="{FF2B5EF4-FFF2-40B4-BE49-F238E27FC236}">
                <a16:creationId xmlns:a16="http://schemas.microsoft.com/office/drawing/2014/main" id="{790BA9FD-2529-4F93-8FA0-9EB0DAC9DA78}"/>
              </a:ext>
            </a:extLst>
          </p:cNvPr>
          <p:cNvSpPr txBox="1"/>
          <p:nvPr/>
        </p:nvSpPr>
        <p:spPr>
          <a:xfrm>
            <a:off x="820290" y="1371860"/>
            <a:ext cx="2808461" cy="153888"/>
          </a:xfrm>
          <a:prstGeom prst="rect">
            <a:avLst/>
          </a:prstGeom>
          <a:noFill/>
        </p:spPr>
        <p:txBody>
          <a:bodyPr wrap="none" lIns="0" tIns="0" rIns="0" bIns="0" rtlCol="0">
            <a:spAutoFit/>
          </a:bodyPr>
          <a:lstStyle/>
          <a:p>
            <a:pPr>
              <a:spcBef>
                <a:spcPts val="500"/>
              </a:spcBef>
            </a:pPr>
            <a:r>
              <a:rPr lang="en-US" sz="1000" dirty="0">
                <a:solidFill>
                  <a:schemeClr val="bg1"/>
                </a:solidFill>
              </a:rPr>
              <a:t>Stay Up-to-Date on Evolving Cyber Threats</a:t>
            </a:r>
          </a:p>
        </p:txBody>
      </p:sp>
      <p:sp>
        <p:nvSpPr>
          <p:cNvPr id="25" name="TextBox 24">
            <a:extLst>
              <a:ext uri="{FF2B5EF4-FFF2-40B4-BE49-F238E27FC236}">
                <a16:creationId xmlns:a16="http://schemas.microsoft.com/office/drawing/2014/main" id="{DB3EF114-1ECD-43C8-8443-F929E1650A47}"/>
              </a:ext>
            </a:extLst>
          </p:cNvPr>
          <p:cNvSpPr txBox="1"/>
          <p:nvPr/>
        </p:nvSpPr>
        <p:spPr>
          <a:xfrm>
            <a:off x="820290" y="1797755"/>
            <a:ext cx="3353482" cy="153888"/>
          </a:xfrm>
          <a:prstGeom prst="rect">
            <a:avLst/>
          </a:prstGeom>
          <a:noFill/>
        </p:spPr>
        <p:txBody>
          <a:bodyPr wrap="none" lIns="0" tIns="0" rIns="0" bIns="0" rtlCol="0">
            <a:spAutoFit/>
          </a:bodyPr>
          <a:lstStyle/>
          <a:p>
            <a:pPr>
              <a:spcBef>
                <a:spcPts val="500"/>
              </a:spcBef>
            </a:pPr>
            <a:r>
              <a:rPr lang="en-US" sz="1000" dirty="0">
                <a:solidFill>
                  <a:schemeClr val="bg1"/>
                </a:solidFill>
              </a:rPr>
              <a:t>Assess Vendor Agreements for Security Compliance</a:t>
            </a:r>
          </a:p>
        </p:txBody>
      </p:sp>
      <p:sp>
        <p:nvSpPr>
          <p:cNvPr id="26" name="TextBox 25">
            <a:extLst>
              <a:ext uri="{FF2B5EF4-FFF2-40B4-BE49-F238E27FC236}">
                <a16:creationId xmlns:a16="http://schemas.microsoft.com/office/drawing/2014/main" id="{FEE53BAB-0EFD-4097-8BE4-411EA274FBF6}"/>
              </a:ext>
            </a:extLst>
          </p:cNvPr>
          <p:cNvSpPr txBox="1"/>
          <p:nvPr/>
        </p:nvSpPr>
        <p:spPr>
          <a:xfrm>
            <a:off x="820290" y="2223650"/>
            <a:ext cx="3119444" cy="153888"/>
          </a:xfrm>
          <a:prstGeom prst="rect">
            <a:avLst/>
          </a:prstGeom>
          <a:noFill/>
        </p:spPr>
        <p:txBody>
          <a:bodyPr wrap="none" lIns="0" tIns="0" rIns="0" bIns="0" rtlCol="0">
            <a:spAutoFit/>
          </a:bodyPr>
          <a:lstStyle/>
          <a:p>
            <a:pPr>
              <a:spcBef>
                <a:spcPts val="500"/>
              </a:spcBef>
            </a:pPr>
            <a:r>
              <a:rPr lang="en-US" sz="1000" dirty="0">
                <a:solidFill>
                  <a:schemeClr val="bg1"/>
                </a:solidFill>
              </a:rPr>
              <a:t>Reallocate Funding to Maximize Security Impact</a:t>
            </a:r>
          </a:p>
        </p:txBody>
      </p:sp>
      <p:sp>
        <p:nvSpPr>
          <p:cNvPr id="27" name="TextBox 26">
            <a:extLst>
              <a:ext uri="{FF2B5EF4-FFF2-40B4-BE49-F238E27FC236}">
                <a16:creationId xmlns:a16="http://schemas.microsoft.com/office/drawing/2014/main" id="{335FFF64-8BD2-4847-B916-879B39032A7F}"/>
              </a:ext>
            </a:extLst>
          </p:cNvPr>
          <p:cNvSpPr txBox="1"/>
          <p:nvPr/>
        </p:nvSpPr>
        <p:spPr>
          <a:xfrm>
            <a:off x="820290" y="2649545"/>
            <a:ext cx="3180358" cy="153888"/>
          </a:xfrm>
          <a:prstGeom prst="rect">
            <a:avLst/>
          </a:prstGeom>
          <a:noFill/>
        </p:spPr>
        <p:txBody>
          <a:bodyPr wrap="none" lIns="0" tIns="0" rIns="0" bIns="0" rtlCol="0">
            <a:spAutoFit/>
          </a:bodyPr>
          <a:lstStyle/>
          <a:p>
            <a:pPr>
              <a:spcBef>
                <a:spcPts val="500"/>
              </a:spcBef>
            </a:pPr>
            <a:r>
              <a:rPr lang="en-US" sz="1000" dirty="0">
                <a:solidFill>
                  <a:schemeClr val="bg1"/>
                </a:solidFill>
              </a:rPr>
              <a:t>Develop and Review Incident Response Protocols</a:t>
            </a:r>
          </a:p>
        </p:txBody>
      </p:sp>
      <p:sp>
        <p:nvSpPr>
          <p:cNvPr id="30" name="TextBox 29">
            <a:extLst>
              <a:ext uri="{FF2B5EF4-FFF2-40B4-BE49-F238E27FC236}">
                <a16:creationId xmlns:a16="http://schemas.microsoft.com/office/drawing/2014/main" id="{5191E320-8501-4184-8091-8EAAA12B76D1}"/>
              </a:ext>
            </a:extLst>
          </p:cNvPr>
          <p:cNvSpPr txBox="1"/>
          <p:nvPr/>
        </p:nvSpPr>
        <p:spPr>
          <a:xfrm>
            <a:off x="820290" y="3927233"/>
            <a:ext cx="3632405" cy="153888"/>
          </a:xfrm>
          <a:prstGeom prst="rect">
            <a:avLst/>
          </a:prstGeom>
          <a:noFill/>
        </p:spPr>
        <p:txBody>
          <a:bodyPr wrap="none" lIns="0" tIns="0" rIns="0" bIns="0" rtlCol="0">
            <a:spAutoFit/>
          </a:bodyPr>
          <a:lstStyle/>
          <a:p>
            <a:pPr>
              <a:spcBef>
                <a:spcPts val="500"/>
              </a:spcBef>
            </a:pPr>
            <a:r>
              <a:rPr lang="en-US" sz="1000" dirty="0">
                <a:solidFill>
                  <a:schemeClr val="bg1"/>
                </a:solidFill>
              </a:rPr>
              <a:t>Bolster Your IT Workforce with Students and Volunteers</a:t>
            </a:r>
          </a:p>
        </p:txBody>
      </p:sp>
      <p:sp>
        <p:nvSpPr>
          <p:cNvPr id="2" name="TextBox 1">
            <a:extLst>
              <a:ext uri="{FF2B5EF4-FFF2-40B4-BE49-F238E27FC236}">
                <a16:creationId xmlns:a16="http://schemas.microsoft.com/office/drawing/2014/main" id="{197D7AA1-D213-4C82-B219-009467DD839C}"/>
              </a:ext>
            </a:extLst>
          </p:cNvPr>
          <p:cNvSpPr txBox="1"/>
          <p:nvPr/>
        </p:nvSpPr>
        <p:spPr>
          <a:xfrm>
            <a:off x="820290" y="3501335"/>
            <a:ext cx="3424014" cy="153888"/>
          </a:xfrm>
          <a:prstGeom prst="rect">
            <a:avLst/>
          </a:prstGeom>
          <a:noFill/>
        </p:spPr>
        <p:txBody>
          <a:bodyPr wrap="none" lIns="0" tIns="0" rIns="0" bIns="0" rtlCol="0">
            <a:spAutoFit/>
          </a:bodyPr>
          <a:lstStyle/>
          <a:p>
            <a:pPr>
              <a:spcBef>
                <a:spcPts val="500"/>
              </a:spcBef>
            </a:pPr>
            <a:r>
              <a:rPr lang="en-US" sz="1000" dirty="0">
                <a:solidFill>
                  <a:schemeClr val="bg1"/>
                </a:solidFill>
              </a:rPr>
              <a:t>Use a Tiered Approach to COVID Data Transparency </a:t>
            </a:r>
          </a:p>
        </p:txBody>
      </p:sp>
      <p:sp>
        <p:nvSpPr>
          <p:cNvPr id="4" name="TextBox 3">
            <a:extLst>
              <a:ext uri="{FF2B5EF4-FFF2-40B4-BE49-F238E27FC236}">
                <a16:creationId xmlns:a16="http://schemas.microsoft.com/office/drawing/2014/main" id="{8C3C431F-985B-47F5-ABD5-C5ED51E96AD4}"/>
              </a:ext>
            </a:extLst>
          </p:cNvPr>
          <p:cNvSpPr txBox="1"/>
          <p:nvPr/>
        </p:nvSpPr>
        <p:spPr>
          <a:xfrm>
            <a:off x="820290" y="3075440"/>
            <a:ext cx="3177152" cy="153888"/>
          </a:xfrm>
          <a:prstGeom prst="rect">
            <a:avLst/>
          </a:prstGeom>
          <a:noFill/>
        </p:spPr>
        <p:txBody>
          <a:bodyPr wrap="none" lIns="0" tIns="0" rIns="0" bIns="0" rtlCol="0">
            <a:spAutoFit/>
          </a:bodyPr>
          <a:lstStyle/>
          <a:p>
            <a:pPr>
              <a:spcBef>
                <a:spcPts val="500"/>
              </a:spcBef>
            </a:pPr>
            <a:r>
              <a:rPr lang="en-US" sz="1000" dirty="0">
                <a:solidFill>
                  <a:schemeClr val="bg1"/>
                </a:solidFill>
              </a:rPr>
              <a:t>Educate Teachers on Data Collection &amp; Retention</a:t>
            </a:r>
          </a:p>
        </p:txBody>
      </p:sp>
    </p:spTree>
    <p:extLst>
      <p:ext uri="{BB962C8B-B14F-4D97-AF65-F5344CB8AC3E}">
        <p14:creationId xmlns:p14="http://schemas.microsoft.com/office/powerpoint/2010/main" val="3815336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C6168AAE-847C-4A4E-AD28-99EB532FC531}"/>
              </a:ext>
            </a:extLst>
          </p:cNvPr>
          <p:cNvSpPr/>
          <p:nvPr/>
        </p:nvSpPr>
        <p:spPr bwMode="gray">
          <a:xfrm>
            <a:off x="9678" y="1785695"/>
            <a:ext cx="6391122" cy="25026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ext Placeholder 1">
            <a:extLst>
              <a:ext uri="{FF2B5EF4-FFF2-40B4-BE49-F238E27FC236}">
                <a16:creationId xmlns:a16="http://schemas.microsoft.com/office/drawing/2014/main" id="{807A3AD7-3927-4954-BACF-E03DE557C2CA}"/>
              </a:ext>
            </a:extLst>
          </p:cNvPr>
          <p:cNvSpPr>
            <a:spLocks noGrp="1"/>
          </p:cNvSpPr>
          <p:nvPr>
            <p:ph type="body" sz="quarter" idx="16"/>
          </p:nvPr>
        </p:nvSpPr>
        <p:spPr/>
        <p:txBody>
          <a:bodyPr/>
          <a:lstStyle/>
          <a:p>
            <a:r>
              <a:rPr lang="en-US" dirty="0"/>
              <a:t>Quick-Win #1</a:t>
            </a:r>
          </a:p>
        </p:txBody>
      </p:sp>
      <p:sp>
        <p:nvSpPr>
          <p:cNvPr id="3" name="Title 2">
            <a:extLst>
              <a:ext uri="{FF2B5EF4-FFF2-40B4-BE49-F238E27FC236}">
                <a16:creationId xmlns:a16="http://schemas.microsoft.com/office/drawing/2014/main" id="{60450478-0E46-4A7C-B145-B9DF44525545}"/>
              </a:ext>
            </a:extLst>
          </p:cNvPr>
          <p:cNvSpPr>
            <a:spLocks noGrp="1"/>
          </p:cNvSpPr>
          <p:nvPr>
            <p:ph type="title"/>
          </p:nvPr>
        </p:nvSpPr>
        <p:spPr>
          <a:xfrm>
            <a:off x="280194" y="317005"/>
            <a:ext cx="5963588" cy="249299"/>
          </a:xfrm>
        </p:spPr>
        <p:txBody>
          <a:bodyPr/>
          <a:lstStyle/>
          <a:p>
            <a:pPr>
              <a:spcBef>
                <a:spcPts val="500"/>
              </a:spcBef>
            </a:pPr>
            <a:r>
              <a:rPr lang="en-US" sz="1800" dirty="0">
                <a:solidFill>
                  <a:schemeClr val="bg1"/>
                </a:solidFill>
              </a:rPr>
              <a:t>Tailor End-User Education to the COVID Environment</a:t>
            </a:r>
          </a:p>
        </p:txBody>
      </p:sp>
      <p:sp>
        <p:nvSpPr>
          <p:cNvPr id="5" name="Text Placeholder 4">
            <a:extLst>
              <a:ext uri="{FF2B5EF4-FFF2-40B4-BE49-F238E27FC236}">
                <a16:creationId xmlns:a16="http://schemas.microsoft.com/office/drawing/2014/main" id="{DB6A1E6D-29D5-42F4-9228-EF02C82F1F0B}"/>
              </a:ext>
            </a:extLst>
          </p:cNvPr>
          <p:cNvSpPr>
            <a:spLocks noGrp="1"/>
          </p:cNvSpPr>
          <p:nvPr>
            <p:ph type="body" sz="quarter" idx="19"/>
          </p:nvPr>
        </p:nvSpPr>
        <p:spPr/>
        <p:txBody>
          <a:bodyPr/>
          <a:lstStyle/>
          <a:p>
            <a:endParaRPr lang="en-US"/>
          </a:p>
        </p:txBody>
      </p:sp>
      <p:sp>
        <p:nvSpPr>
          <p:cNvPr id="6" name="Text Placeholder 5">
            <a:extLst>
              <a:ext uri="{FF2B5EF4-FFF2-40B4-BE49-F238E27FC236}">
                <a16:creationId xmlns:a16="http://schemas.microsoft.com/office/drawing/2014/main" id="{6851FC15-7E94-4A64-A8F9-B26AF9302CC4}"/>
              </a:ext>
            </a:extLst>
          </p:cNvPr>
          <p:cNvSpPr>
            <a:spLocks noGrp="1"/>
          </p:cNvSpPr>
          <p:nvPr>
            <p:ph type="body" sz="quarter" idx="18"/>
          </p:nvPr>
        </p:nvSpPr>
        <p:spPr>
          <a:xfrm>
            <a:off x="4111256" y="4600545"/>
            <a:ext cx="2289544" cy="200055"/>
          </a:xfrm>
        </p:spPr>
        <p:txBody>
          <a:bodyPr/>
          <a:lstStyle/>
          <a:p>
            <a:r>
              <a:rPr lang="en-US" dirty="0"/>
              <a:t>Source: Pang, A., </a:t>
            </a:r>
            <a:r>
              <a:rPr lang="en-US" dirty="0">
                <a:hlinkClick r:id="rId2"/>
              </a:rPr>
              <a:t>The IT Investments Securing the Future of Higher Education</a:t>
            </a:r>
            <a:r>
              <a:rPr lang="en-US" dirty="0"/>
              <a:t>, 2020; EAB interviews &amp; analysis.</a:t>
            </a:r>
          </a:p>
        </p:txBody>
      </p:sp>
      <p:grpSp>
        <p:nvGrpSpPr>
          <p:cNvPr id="4096" name="Group 4095">
            <a:extLst>
              <a:ext uri="{FF2B5EF4-FFF2-40B4-BE49-F238E27FC236}">
                <a16:creationId xmlns:a16="http://schemas.microsoft.com/office/drawing/2014/main" id="{9EF9ECB3-D470-46B7-9F0E-6D4944787392}"/>
              </a:ext>
            </a:extLst>
          </p:cNvPr>
          <p:cNvGrpSpPr/>
          <p:nvPr/>
        </p:nvGrpSpPr>
        <p:grpSpPr>
          <a:xfrm>
            <a:off x="592145" y="1137679"/>
            <a:ext cx="2360383" cy="425893"/>
            <a:chOff x="3490200" y="1016131"/>
            <a:chExt cx="2360383" cy="425893"/>
          </a:xfrm>
        </p:grpSpPr>
        <p:sp>
          <p:nvSpPr>
            <p:cNvPr id="7" name="TextBox 6">
              <a:extLst>
                <a:ext uri="{FF2B5EF4-FFF2-40B4-BE49-F238E27FC236}">
                  <a16:creationId xmlns:a16="http://schemas.microsoft.com/office/drawing/2014/main" id="{BA547585-0589-44D1-8AB4-5AB7AE2F242C}"/>
                </a:ext>
              </a:extLst>
            </p:cNvPr>
            <p:cNvSpPr txBox="1"/>
            <p:nvPr/>
          </p:nvSpPr>
          <p:spPr>
            <a:xfrm>
              <a:off x="3490200" y="1016131"/>
              <a:ext cx="336631" cy="369332"/>
            </a:xfrm>
            <a:prstGeom prst="rect">
              <a:avLst/>
            </a:prstGeom>
            <a:noFill/>
          </p:spPr>
          <p:txBody>
            <a:bodyPr wrap="none" lIns="0" tIns="0" rIns="0" bIns="0" rtlCol="0">
              <a:spAutoFit/>
            </a:bodyPr>
            <a:lstStyle/>
            <a:p>
              <a:pPr>
                <a:spcBef>
                  <a:spcPts val="500"/>
                </a:spcBef>
              </a:pPr>
              <a:r>
                <a:rPr lang="en-US" sz="2400" dirty="0">
                  <a:solidFill>
                    <a:schemeClr val="accent6"/>
                  </a:solidFill>
                  <a:latin typeface="+mj-lt"/>
                </a:rPr>
                <a:t>5x</a:t>
              </a:r>
            </a:p>
          </p:txBody>
        </p:sp>
        <p:sp>
          <p:nvSpPr>
            <p:cNvPr id="8" name="TextBox 7">
              <a:extLst>
                <a:ext uri="{FF2B5EF4-FFF2-40B4-BE49-F238E27FC236}">
                  <a16:creationId xmlns:a16="http://schemas.microsoft.com/office/drawing/2014/main" id="{B65B0EF1-5B26-46A1-8B2C-7BEBDE983EB1}"/>
                </a:ext>
              </a:extLst>
            </p:cNvPr>
            <p:cNvSpPr txBox="1"/>
            <p:nvPr/>
          </p:nvSpPr>
          <p:spPr>
            <a:xfrm>
              <a:off x="3931922" y="1026526"/>
              <a:ext cx="1918661" cy="415498"/>
            </a:xfrm>
            <a:prstGeom prst="rect">
              <a:avLst/>
            </a:prstGeom>
            <a:noFill/>
          </p:spPr>
          <p:txBody>
            <a:bodyPr wrap="square" lIns="0" tIns="0" rIns="0" bIns="0" rtlCol="0">
              <a:spAutoFit/>
            </a:bodyPr>
            <a:lstStyle/>
            <a:p>
              <a:pPr>
                <a:spcBef>
                  <a:spcPts val="500"/>
                </a:spcBef>
              </a:pPr>
              <a:r>
                <a:rPr lang="en-US" sz="900" dirty="0"/>
                <a:t>Employees are 5x more likely to click on malicious links </a:t>
              </a:r>
              <a:r>
                <a:rPr lang="en-US" sz="900" b="1" dirty="0"/>
                <a:t>without security awareness training</a:t>
              </a:r>
            </a:p>
          </p:txBody>
        </p:sp>
      </p:grpSp>
      <p:grpSp>
        <p:nvGrpSpPr>
          <p:cNvPr id="63" name="Group 62">
            <a:extLst>
              <a:ext uri="{FF2B5EF4-FFF2-40B4-BE49-F238E27FC236}">
                <a16:creationId xmlns:a16="http://schemas.microsoft.com/office/drawing/2014/main" id="{1E2E30D9-BDC5-410E-85A2-B1D2685764C1}"/>
              </a:ext>
            </a:extLst>
          </p:cNvPr>
          <p:cNvGrpSpPr/>
          <p:nvPr/>
        </p:nvGrpSpPr>
        <p:grpSpPr>
          <a:xfrm>
            <a:off x="3586211" y="1148074"/>
            <a:ext cx="2054128" cy="415498"/>
            <a:chOff x="4597438" y="1277735"/>
            <a:chExt cx="2054128" cy="415498"/>
          </a:xfrm>
        </p:grpSpPr>
        <p:sp>
          <p:nvSpPr>
            <p:cNvPr id="11" name="TextBox 10">
              <a:extLst>
                <a:ext uri="{FF2B5EF4-FFF2-40B4-BE49-F238E27FC236}">
                  <a16:creationId xmlns:a16="http://schemas.microsoft.com/office/drawing/2014/main" id="{95571A4C-3AAE-4AB6-9BA9-C1F1340C4F15}"/>
                </a:ext>
              </a:extLst>
            </p:cNvPr>
            <p:cNvSpPr txBox="1"/>
            <p:nvPr/>
          </p:nvSpPr>
          <p:spPr>
            <a:xfrm>
              <a:off x="4597438" y="1302377"/>
              <a:ext cx="631583" cy="369332"/>
            </a:xfrm>
            <a:prstGeom prst="rect">
              <a:avLst/>
            </a:prstGeom>
            <a:noFill/>
          </p:spPr>
          <p:txBody>
            <a:bodyPr wrap="none" lIns="0" tIns="0" rIns="0" bIns="0" rtlCol="0">
              <a:spAutoFit/>
            </a:bodyPr>
            <a:lstStyle/>
            <a:p>
              <a:pPr>
                <a:spcBef>
                  <a:spcPts val="500"/>
                </a:spcBef>
              </a:pPr>
              <a:r>
                <a:rPr lang="en-US" sz="2400" dirty="0">
                  <a:solidFill>
                    <a:schemeClr val="accent4"/>
                  </a:solidFill>
                  <a:latin typeface="+mj-lt"/>
                </a:rPr>
                <a:t>80%</a:t>
              </a:r>
            </a:p>
          </p:txBody>
        </p:sp>
        <p:sp>
          <p:nvSpPr>
            <p:cNvPr id="12" name="TextBox 11">
              <a:extLst>
                <a:ext uri="{FF2B5EF4-FFF2-40B4-BE49-F238E27FC236}">
                  <a16:creationId xmlns:a16="http://schemas.microsoft.com/office/drawing/2014/main" id="{217EF650-76BF-4ACB-919F-841899E2A319}"/>
                </a:ext>
              </a:extLst>
            </p:cNvPr>
            <p:cNvSpPr txBox="1"/>
            <p:nvPr/>
          </p:nvSpPr>
          <p:spPr>
            <a:xfrm>
              <a:off x="5298327" y="1277735"/>
              <a:ext cx="1353239" cy="415498"/>
            </a:xfrm>
            <a:prstGeom prst="rect">
              <a:avLst/>
            </a:prstGeom>
            <a:noFill/>
          </p:spPr>
          <p:txBody>
            <a:bodyPr wrap="square" lIns="0" tIns="0" rIns="0" bIns="0" rtlCol="0">
              <a:spAutoFit/>
            </a:bodyPr>
            <a:lstStyle/>
            <a:p>
              <a:pPr>
                <a:spcBef>
                  <a:spcPts val="500"/>
                </a:spcBef>
              </a:pPr>
              <a:r>
                <a:rPr lang="en-US" sz="900" dirty="0"/>
                <a:t>of security threats are eliminated through </a:t>
              </a:r>
              <a:r>
                <a:rPr lang="en-US" sz="900" b="1" dirty="0"/>
                <a:t>end-user education </a:t>
              </a:r>
            </a:p>
          </p:txBody>
        </p:sp>
      </p:grpSp>
      <p:sp>
        <p:nvSpPr>
          <p:cNvPr id="14" name="TextBox 13">
            <a:extLst>
              <a:ext uri="{FF2B5EF4-FFF2-40B4-BE49-F238E27FC236}">
                <a16:creationId xmlns:a16="http://schemas.microsoft.com/office/drawing/2014/main" id="{CBC51F7F-E7EF-405A-A1B4-B1F176D71244}"/>
              </a:ext>
            </a:extLst>
          </p:cNvPr>
          <p:cNvSpPr txBox="1"/>
          <p:nvPr/>
        </p:nvSpPr>
        <p:spPr>
          <a:xfrm>
            <a:off x="280194" y="1931882"/>
            <a:ext cx="4697141" cy="153888"/>
          </a:xfrm>
          <a:prstGeom prst="rect">
            <a:avLst/>
          </a:prstGeom>
          <a:noFill/>
        </p:spPr>
        <p:txBody>
          <a:bodyPr wrap="square" lIns="0" tIns="0" rIns="0" bIns="0" rtlCol="0">
            <a:spAutoFit/>
          </a:bodyPr>
          <a:lstStyle/>
          <a:p>
            <a:pPr>
              <a:spcBef>
                <a:spcPts val="500"/>
              </a:spcBef>
            </a:pPr>
            <a:r>
              <a:rPr lang="en-US" sz="1000" b="1" dirty="0"/>
              <a:t>Advertise 5 Key Elements of COVID-Specific Cyber Hygiene </a:t>
            </a:r>
          </a:p>
        </p:txBody>
      </p:sp>
      <p:grpSp>
        <p:nvGrpSpPr>
          <p:cNvPr id="38" name="Group 37">
            <a:extLst>
              <a:ext uri="{FF2B5EF4-FFF2-40B4-BE49-F238E27FC236}">
                <a16:creationId xmlns:a16="http://schemas.microsoft.com/office/drawing/2014/main" id="{9C13DECF-4043-4520-97AA-0BD8537381D7}"/>
              </a:ext>
            </a:extLst>
          </p:cNvPr>
          <p:cNvGrpSpPr/>
          <p:nvPr/>
        </p:nvGrpSpPr>
        <p:grpSpPr>
          <a:xfrm>
            <a:off x="389017" y="2255170"/>
            <a:ext cx="1588975" cy="276999"/>
            <a:chOff x="389017" y="2519950"/>
            <a:chExt cx="1588975" cy="276999"/>
          </a:xfrm>
        </p:grpSpPr>
        <p:sp>
          <p:nvSpPr>
            <p:cNvPr id="16" name="TextBox 15">
              <a:extLst>
                <a:ext uri="{FF2B5EF4-FFF2-40B4-BE49-F238E27FC236}">
                  <a16:creationId xmlns:a16="http://schemas.microsoft.com/office/drawing/2014/main" id="{29325E06-2DB0-4705-9603-509D17389742}"/>
                </a:ext>
              </a:extLst>
            </p:cNvPr>
            <p:cNvSpPr txBox="1"/>
            <p:nvPr/>
          </p:nvSpPr>
          <p:spPr bwMode="gray">
            <a:xfrm>
              <a:off x="389017" y="2519950"/>
              <a:ext cx="126638" cy="276999"/>
            </a:xfrm>
            <a:prstGeom prst="rect">
              <a:avLst/>
            </a:prstGeom>
            <a:noFill/>
          </p:spPr>
          <p:txBody>
            <a:bodyPr wrap="none" lIns="0" tIns="0" rIns="0" bIns="0" rtlCol="0">
              <a:spAutoFit/>
            </a:bodyPr>
            <a:lstStyle/>
            <a:p>
              <a:r>
                <a:rPr lang="en-US" sz="1800" dirty="0">
                  <a:solidFill>
                    <a:schemeClr val="accent4"/>
                  </a:solidFill>
                  <a:latin typeface="+mj-lt"/>
                </a:rPr>
                <a:t>1</a:t>
              </a:r>
            </a:p>
          </p:txBody>
        </p:sp>
        <p:sp>
          <p:nvSpPr>
            <p:cNvPr id="25" name="TextBox 24">
              <a:extLst>
                <a:ext uri="{FF2B5EF4-FFF2-40B4-BE49-F238E27FC236}">
                  <a16:creationId xmlns:a16="http://schemas.microsoft.com/office/drawing/2014/main" id="{52CAC66F-7C75-4236-9192-E2B406D037FB}"/>
                </a:ext>
              </a:extLst>
            </p:cNvPr>
            <p:cNvSpPr txBox="1"/>
            <p:nvPr/>
          </p:nvSpPr>
          <p:spPr>
            <a:xfrm>
              <a:off x="626660" y="2589199"/>
              <a:ext cx="1351332" cy="138499"/>
            </a:xfrm>
            <a:prstGeom prst="rect">
              <a:avLst/>
            </a:prstGeom>
            <a:noFill/>
          </p:spPr>
          <p:txBody>
            <a:bodyPr wrap="none" lIns="0" tIns="0" rIns="0" bIns="0" rtlCol="0">
              <a:spAutoFit/>
            </a:bodyPr>
            <a:lstStyle/>
            <a:p>
              <a:pPr>
                <a:spcBef>
                  <a:spcPts val="500"/>
                </a:spcBef>
              </a:pPr>
              <a:r>
                <a:rPr lang="en-US" sz="900" dirty="0"/>
                <a:t>Password management</a:t>
              </a:r>
            </a:p>
          </p:txBody>
        </p:sp>
      </p:grpSp>
      <p:grpSp>
        <p:nvGrpSpPr>
          <p:cNvPr id="37" name="Group 36">
            <a:extLst>
              <a:ext uri="{FF2B5EF4-FFF2-40B4-BE49-F238E27FC236}">
                <a16:creationId xmlns:a16="http://schemas.microsoft.com/office/drawing/2014/main" id="{2C5F17DC-87CD-4CFE-A9DF-C1A61539598C}"/>
              </a:ext>
            </a:extLst>
          </p:cNvPr>
          <p:cNvGrpSpPr/>
          <p:nvPr/>
        </p:nvGrpSpPr>
        <p:grpSpPr>
          <a:xfrm>
            <a:off x="389017" y="2635525"/>
            <a:ext cx="2016976" cy="276999"/>
            <a:chOff x="389017" y="2914730"/>
            <a:chExt cx="2016976" cy="276999"/>
          </a:xfrm>
        </p:grpSpPr>
        <p:sp>
          <p:nvSpPr>
            <p:cNvPr id="18" name="TextBox 17">
              <a:extLst>
                <a:ext uri="{FF2B5EF4-FFF2-40B4-BE49-F238E27FC236}">
                  <a16:creationId xmlns:a16="http://schemas.microsoft.com/office/drawing/2014/main" id="{0B9B5974-BD0F-4757-93D5-96DD7FBDED7A}"/>
                </a:ext>
              </a:extLst>
            </p:cNvPr>
            <p:cNvSpPr txBox="1"/>
            <p:nvPr/>
          </p:nvSpPr>
          <p:spPr bwMode="gray">
            <a:xfrm>
              <a:off x="389017" y="2914730"/>
              <a:ext cx="126638" cy="276999"/>
            </a:xfrm>
            <a:prstGeom prst="rect">
              <a:avLst/>
            </a:prstGeom>
            <a:noFill/>
          </p:spPr>
          <p:txBody>
            <a:bodyPr wrap="none" lIns="0" tIns="0" rIns="0" bIns="0" rtlCol="0">
              <a:spAutoFit/>
            </a:bodyPr>
            <a:lstStyle/>
            <a:p>
              <a:r>
                <a:rPr lang="en-US" sz="1800" dirty="0">
                  <a:solidFill>
                    <a:schemeClr val="accent4"/>
                  </a:solidFill>
                  <a:latin typeface="+mj-lt"/>
                </a:rPr>
                <a:t>2</a:t>
              </a:r>
            </a:p>
          </p:txBody>
        </p:sp>
        <p:sp>
          <p:nvSpPr>
            <p:cNvPr id="27" name="TextBox 26">
              <a:extLst>
                <a:ext uri="{FF2B5EF4-FFF2-40B4-BE49-F238E27FC236}">
                  <a16:creationId xmlns:a16="http://schemas.microsoft.com/office/drawing/2014/main" id="{C88A2524-DED8-4031-AF8E-0398BDD3AFCE}"/>
                </a:ext>
              </a:extLst>
            </p:cNvPr>
            <p:cNvSpPr txBox="1"/>
            <p:nvPr/>
          </p:nvSpPr>
          <p:spPr>
            <a:xfrm>
              <a:off x="626660" y="2983979"/>
              <a:ext cx="1779333" cy="138499"/>
            </a:xfrm>
            <a:prstGeom prst="rect">
              <a:avLst/>
            </a:prstGeom>
            <a:noFill/>
          </p:spPr>
          <p:txBody>
            <a:bodyPr wrap="none" lIns="0" tIns="0" rIns="0" bIns="0" rtlCol="0">
              <a:spAutoFit/>
            </a:bodyPr>
            <a:lstStyle/>
            <a:p>
              <a:pPr>
                <a:spcBef>
                  <a:spcPts val="500"/>
                </a:spcBef>
              </a:pPr>
              <a:r>
                <a:rPr lang="en-US" sz="900" dirty="0"/>
                <a:t>COVID-related phishing scams</a:t>
              </a:r>
            </a:p>
          </p:txBody>
        </p:sp>
      </p:grpSp>
      <p:grpSp>
        <p:nvGrpSpPr>
          <p:cNvPr id="36" name="Group 35">
            <a:extLst>
              <a:ext uri="{FF2B5EF4-FFF2-40B4-BE49-F238E27FC236}">
                <a16:creationId xmlns:a16="http://schemas.microsoft.com/office/drawing/2014/main" id="{E747C647-58C8-49C5-9F47-4412A3D19E36}"/>
              </a:ext>
            </a:extLst>
          </p:cNvPr>
          <p:cNvGrpSpPr/>
          <p:nvPr/>
        </p:nvGrpSpPr>
        <p:grpSpPr>
          <a:xfrm>
            <a:off x="389017" y="3015880"/>
            <a:ext cx="2092318" cy="276999"/>
            <a:chOff x="389017" y="3296825"/>
            <a:chExt cx="2092318" cy="276999"/>
          </a:xfrm>
        </p:grpSpPr>
        <p:sp>
          <p:nvSpPr>
            <p:cNvPr id="20" name="TextBox 19">
              <a:extLst>
                <a:ext uri="{FF2B5EF4-FFF2-40B4-BE49-F238E27FC236}">
                  <a16:creationId xmlns:a16="http://schemas.microsoft.com/office/drawing/2014/main" id="{A275AD5E-3C1C-4DA4-8584-F74C1E25F753}"/>
                </a:ext>
              </a:extLst>
            </p:cNvPr>
            <p:cNvSpPr txBox="1"/>
            <p:nvPr/>
          </p:nvSpPr>
          <p:spPr bwMode="gray">
            <a:xfrm>
              <a:off x="389017" y="3296825"/>
              <a:ext cx="126638" cy="276999"/>
            </a:xfrm>
            <a:prstGeom prst="rect">
              <a:avLst/>
            </a:prstGeom>
            <a:noFill/>
          </p:spPr>
          <p:txBody>
            <a:bodyPr wrap="none" lIns="0" tIns="0" rIns="0" bIns="0" rtlCol="0">
              <a:spAutoFit/>
            </a:bodyPr>
            <a:lstStyle/>
            <a:p>
              <a:r>
                <a:rPr lang="en-US" sz="1800" dirty="0">
                  <a:solidFill>
                    <a:schemeClr val="accent4"/>
                  </a:solidFill>
                  <a:latin typeface="+mj-lt"/>
                </a:rPr>
                <a:t>3</a:t>
              </a:r>
            </a:p>
          </p:txBody>
        </p:sp>
        <p:sp>
          <p:nvSpPr>
            <p:cNvPr id="29" name="TextBox 28">
              <a:extLst>
                <a:ext uri="{FF2B5EF4-FFF2-40B4-BE49-F238E27FC236}">
                  <a16:creationId xmlns:a16="http://schemas.microsoft.com/office/drawing/2014/main" id="{F5DB3134-D61D-4435-B87D-15AF0081C730}"/>
                </a:ext>
              </a:extLst>
            </p:cNvPr>
            <p:cNvSpPr txBox="1"/>
            <p:nvPr/>
          </p:nvSpPr>
          <p:spPr>
            <a:xfrm>
              <a:off x="626660" y="3366074"/>
              <a:ext cx="1854675" cy="138499"/>
            </a:xfrm>
            <a:prstGeom prst="rect">
              <a:avLst/>
            </a:prstGeom>
            <a:noFill/>
          </p:spPr>
          <p:txBody>
            <a:bodyPr wrap="none" lIns="0" tIns="0" rIns="0" bIns="0" rtlCol="0">
              <a:spAutoFit/>
            </a:bodyPr>
            <a:lstStyle/>
            <a:p>
              <a:pPr>
                <a:spcBef>
                  <a:spcPts val="500"/>
                </a:spcBef>
              </a:pPr>
              <a:r>
                <a:rPr lang="en-US" sz="900" dirty="0"/>
                <a:t>Secure Wi-Fi whenever possible</a:t>
              </a:r>
            </a:p>
          </p:txBody>
        </p:sp>
      </p:grpSp>
      <p:grpSp>
        <p:nvGrpSpPr>
          <p:cNvPr id="35" name="Group 34">
            <a:extLst>
              <a:ext uri="{FF2B5EF4-FFF2-40B4-BE49-F238E27FC236}">
                <a16:creationId xmlns:a16="http://schemas.microsoft.com/office/drawing/2014/main" id="{1A6C02EC-B110-454D-9B61-F7FE45F2A35A}"/>
              </a:ext>
            </a:extLst>
          </p:cNvPr>
          <p:cNvGrpSpPr/>
          <p:nvPr/>
        </p:nvGrpSpPr>
        <p:grpSpPr>
          <a:xfrm>
            <a:off x="389017" y="3396236"/>
            <a:ext cx="2400094" cy="276999"/>
            <a:chOff x="389017" y="3659278"/>
            <a:chExt cx="2400094" cy="276999"/>
          </a:xfrm>
        </p:grpSpPr>
        <p:sp>
          <p:nvSpPr>
            <p:cNvPr id="22" name="TextBox 21">
              <a:extLst>
                <a:ext uri="{FF2B5EF4-FFF2-40B4-BE49-F238E27FC236}">
                  <a16:creationId xmlns:a16="http://schemas.microsoft.com/office/drawing/2014/main" id="{32EE47EF-EB2F-406C-940C-21DB3455BB76}"/>
                </a:ext>
              </a:extLst>
            </p:cNvPr>
            <p:cNvSpPr txBox="1"/>
            <p:nvPr/>
          </p:nvSpPr>
          <p:spPr bwMode="gray">
            <a:xfrm>
              <a:off x="389017" y="3659278"/>
              <a:ext cx="126638" cy="276999"/>
            </a:xfrm>
            <a:prstGeom prst="rect">
              <a:avLst/>
            </a:prstGeom>
            <a:noFill/>
          </p:spPr>
          <p:txBody>
            <a:bodyPr wrap="none" lIns="0" tIns="0" rIns="0" bIns="0" rtlCol="0">
              <a:spAutoFit/>
            </a:bodyPr>
            <a:lstStyle/>
            <a:p>
              <a:r>
                <a:rPr lang="en-US" sz="1800" dirty="0">
                  <a:solidFill>
                    <a:schemeClr val="accent4"/>
                  </a:solidFill>
                  <a:latin typeface="+mj-lt"/>
                </a:rPr>
                <a:t>4</a:t>
              </a:r>
            </a:p>
          </p:txBody>
        </p:sp>
        <p:sp>
          <p:nvSpPr>
            <p:cNvPr id="31" name="TextBox 30">
              <a:extLst>
                <a:ext uri="{FF2B5EF4-FFF2-40B4-BE49-F238E27FC236}">
                  <a16:creationId xmlns:a16="http://schemas.microsoft.com/office/drawing/2014/main" id="{59A099C0-E065-4B30-B7BF-FEE339D773E8}"/>
                </a:ext>
              </a:extLst>
            </p:cNvPr>
            <p:cNvSpPr txBox="1"/>
            <p:nvPr/>
          </p:nvSpPr>
          <p:spPr>
            <a:xfrm>
              <a:off x="626660" y="3728527"/>
              <a:ext cx="2162451" cy="138499"/>
            </a:xfrm>
            <a:prstGeom prst="rect">
              <a:avLst/>
            </a:prstGeom>
            <a:noFill/>
          </p:spPr>
          <p:txBody>
            <a:bodyPr wrap="none" lIns="0" tIns="0" rIns="0" bIns="0" rtlCol="0">
              <a:spAutoFit/>
            </a:bodyPr>
            <a:lstStyle/>
            <a:p>
              <a:pPr>
                <a:spcBef>
                  <a:spcPts val="500"/>
                </a:spcBef>
              </a:pPr>
              <a:r>
                <a:rPr lang="en-US" sz="900" dirty="0"/>
                <a:t>Configure software for patch updates</a:t>
              </a:r>
            </a:p>
          </p:txBody>
        </p:sp>
      </p:grpSp>
      <p:grpSp>
        <p:nvGrpSpPr>
          <p:cNvPr id="34" name="Group 33">
            <a:extLst>
              <a:ext uri="{FF2B5EF4-FFF2-40B4-BE49-F238E27FC236}">
                <a16:creationId xmlns:a16="http://schemas.microsoft.com/office/drawing/2014/main" id="{5DE4D52C-1066-4897-98A7-73E8986BC971}"/>
              </a:ext>
            </a:extLst>
          </p:cNvPr>
          <p:cNvGrpSpPr/>
          <p:nvPr/>
        </p:nvGrpSpPr>
        <p:grpSpPr>
          <a:xfrm>
            <a:off x="389017" y="3776592"/>
            <a:ext cx="1843852" cy="276999"/>
            <a:chOff x="389017" y="4041372"/>
            <a:chExt cx="1843852" cy="276999"/>
          </a:xfrm>
        </p:grpSpPr>
        <p:sp>
          <p:nvSpPr>
            <p:cNvPr id="24" name="TextBox 23">
              <a:extLst>
                <a:ext uri="{FF2B5EF4-FFF2-40B4-BE49-F238E27FC236}">
                  <a16:creationId xmlns:a16="http://schemas.microsoft.com/office/drawing/2014/main" id="{59007BFA-50E0-42A1-93FC-29ECB135CA2B}"/>
                </a:ext>
              </a:extLst>
            </p:cNvPr>
            <p:cNvSpPr txBox="1"/>
            <p:nvPr/>
          </p:nvSpPr>
          <p:spPr bwMode="gray">
            <a:xfrm>
              <a:off x="389017" y="4041372"/>
              <a:ext cx="125034" cy="276999"/>
            </a:xfrm>
            <a:prstGeom prst="rect">
              <a:avLst/>
            </a:prstGeom>
            <a:noFill/>
          </p:spPr>
          <p:txBody>
            <a:bodyPr wrap="none" lIns="0" tIns="0" rIns="0" bIns="0" rtlCol="0">
              <a:spAutoFit/>
            </a:bodyPr>
            <a:lstStyle/>
            <a:p>
              <a:r>
                <a:rPr lang="en-US" sz="1800" dirty="0">
                  <a:solidFill>
                    <a:schemeClr val="accent4"/>
                  </a:solidFill>
                  <a:latin typeface="+mj-lt"/>
                </a:rPr>
                <a:t>5</a:t>
              </a:r>
            </a:p>
          </p:txBody>
        </p:sp>
        <p:sp>
          <p:nvSpPr>
            <p:cNvPr id="33" name="TextBox 32">
              <a:extLst>
                <a:ext uri="{FF2B5EF4-FFF2-40B4-BE49-F238E27FC236}">
                  <a16:creationId xmlns:a16="http://schemas.microsoft.com/office/drawing/2014/main" id="{05867345-1907-45FB-AB28-093A9604748D}"/>
                </a:ext>
              </a:extLst>
            </p:cNvPr>
            <p:cNvSpPr txBox="1"/>
            <p:nvPr/>
          </p:nvSpPr>
          <p:spPr>
            <a:xfrm>
              <a:off x="626660" y="4116552"/>
              <a:ext cx="1606209" cy="138499"/>
            </a:xfrm>
            <a:prstGeom prst="rect">
              <a:avLst/>
            </a:prstGeom>
            <a:noFill/>
          </p:spPr>
          <p:txBody>
            <a:bodyPr wrap="none" lIns="0" tIns="0" rIns="0" bIns="0" rtlCol="0">
              <a:spAutoFit/>
            </a:bodyPr>
            <a:lstStyle/>
            <a:p>
              <a:pPr>
                <a:spcBef>
                  <a:spcPts val="500"/>
                </a:spcBef>
              </a:pPr>
              <a:r>
                <a:rPr lang="en-US" sz="900" dirty="0"/>
                <a:t>“</a:t>
              </a:r>
              <a:r>
                <a:rPr lang="en-US" sz="900" dirty="0" err="1"/>
                <a:t>Zoombombing</a:t>
              </a:r>
              <a:r>
                <a:rPr lang="en-US" sz="900" dirty="0"/>
                <a:t>” prevention</a:t>
              </a:r>
            </a:p>
          </p:txBody>
        </p:sp>
      </p:grpSp>
      <p:sp>
        <p:nvSpPr>
          <p:cNvPr id="40" name="TextBox 39">
            <a:extLst>
              <a:ext uri="{FF2B5EF4-FFF2-40B4-BE49-F238E27FC236}">
                <a16:creationId xmlns:a16="http://schemas.microsoft.com/office/drawing/2014/main" id="{EF5B26FD-CFD3-468C-A3D7-AC677C654F79}"/>
              </a:ext>
            </a:extLst>
          </p:cNvPr>
          <p:cNvSpPr txBox="1"/>
          <p:nvPr/>
        </p:nvSpPr>
        <p:spPr>
          <a:xfrm>
            <a:off x="3586211" y="2324419"/>
            <a:ext cx="2212559" cy="153888"/>
          </a:xfrm>
          <a:prstGeom prst="rect">
            <a:avLst/>
          </a:prstGeom>
          <a:noFill/>
        </p:spPr>
        <p:txBody>
          <a:bodyPr wrap="square" lIns="0" tIns="0" rIns="0" bIns="0" rtlCol="0">
            <a:spAutoFit/>
          </a:bodyPr>
          <a:lstStyle/>
          <a:p>
            <a:pPr>
              <a:spcBef>
                <a:spcPts val="500"/>
              </a:spcBef>
            </a:pPr>
            <a:r>
              <a:rPr lang="en-US" sz="1000" i="1" dirty="0"/>
              <a:t>Cyber Hygiene Marketing Tips</a:t>
            </a:r>
          </a:p>
        </p:txBody>
      </p:sp>
      <p:pic>
        <p:nvPicPr>
          <p:cNvPr id="42" name="Picture 41" descr="Icon&#10;&#10;Description automatically generated">
            <a:extLst>
              <a:ext uri="{FF2B5EF4-FFF2-40B4-BE49-F238E27FC236}">
                <a16:creationId xmlns:a16="http://schemas.microsoft.com/office/drawing/2014/main" id="{3A48B492-05D2-4BFA-B34C-52C146AB69B3}"/>
              </a:ext>
            </a:extLst>
          </p:cNvPr>
          <p:cNvPicPr>
            <a:picLocks noChangeAspect="1"/>
          </p:cNvPicPr>
          <p:nvPr/>
        </p:nvPicPr>
        <p:blipFill>
          <a:blip r:embed="rId3"/>
          <a:stretch>
            <a:fillRect/>
          </a:stretch>
        </p:blipFill>
        <p:spPr>
          <a:xfrm>
            <a:off x="3586211" y="2638706"/>
            <a:ext cx="321865" cy="306844"/>
          </a:xfrm>
          <a:prstGeom prst="rect">
            <a:avLst/>
          </a:prstGeom>
        </p:spPr>
      </p:pic>
      <p:pic>
        <p:nvPicPr>
          <p:cNvPr id="44" name="Picture 43" descr="Icon&#10;&#10;Description automatically generated">
            <a:extLst>
              <a:ext uri="{FF2B5EF4-FFF2-40B4-BE49-F238E27FC236}">
                <a16:creationId xmlns:a16="http://schemas.microsoft.com/office/drawing/2014/main" id="{DE39096F-2BE3-4E24-BAD0-225A450B67CB}"/>
              </a:ext>
            </a:extLst>
          </p:cNvPr>
          <p:cNvPicPr>
            <a:picLocks noChangeAspect="1"/>
          </p:cNvPicPr>
          <p:nvPr/>
        </p:nvPicPr>
        <p:blipFill>
          <a:blip r:embed="rId4"/>
          <a:stretch>
            <a:fillRect/>
          </a:stretch>
        </p:blipFill>
        <p:spPr>
          <a:xfrm>
            <a:off x="3586211" y="3117969"/>
            <a:ext cx="325994" cy="285788"/>
          </a:xfrm>
          <a:prstGeom prst="rect">
            <a:avLst/>
          </a:prstGeom>
        </p:spPr>
      </p:pic>
      <p:sp>
        <p:nvSpPr>
          <p:cNvPr id="49" name="TextBox 48">
            <a:extLst>
              <a:ext uri="{FF2B5EF4-FFF2-40B4-BE49-F238E27FC236}">
                <a16:creationId xmlns:a16="http://schemas.microsoft.com/office/drawing/2014/main" id="{CA6AD604-FC92-4C66-9A3B-C5C8F45C7EF6}"/>
              </a:ext>
            </a:extLst>
          </p:cNvPr>
          <p:cNvSpPr txBox="1"/>
          <p:nvPr/>
        </p:nvSpPr>
        <p:spPr>
          <a:xfrm>
            <a:off x="4092188" y="2655678"/>
            <a:ext cx="2151594" cy="246221"/>
          </a:xfrm>
          <a:prstGeom prst="rect">
            <a:avLst/>
          </a:prstGeom>
          <a:noFill/>
        </p:spPr>
        <p:txBody>
          <a:bodyPr wrap="square" lIns="0" tIns="0" rIns="0" bIns="0" rtlCol="0">
            <a:spAutoFit/>
          </a:bodyPr>
          <a:lstStyle/>
          <a:p>
            <a:pPr>
              <a:spcBef>
                <a:spcPts val="500"/>
              </a:spcBef>
            </a:pPr>
            <a:r>
              <a:rPr lang="en-US" sz="800" b="1" dirty="0"/>
              <a:t>Short videos </a:t>
            </a:r>
            <a:r>
              <a:rPr lang="en-US" sz="800" dirty="0"/>
              <a:t>reach more viewers than lengthy, didactic engagements</a:t>
            </a:r>
          </a:p>
        </p:txBody>
      </p:sp>
      <p:sp>
        <p:nvSpPr>
          <p:cNvPr id="50" name="TextBox 49">
            <a:extLst>
              <a:ext uri="{FF2B5EF4-FFF2-40B4-BE49-F238E27FC236}">
                <a16:creationId xmlns:a16="http://schemas.microsoft.com/office/drawing/2014/main" id="{CCC37162-97AC-464B-B195-96F6DE9152ED}"/>
              </a:ext>
            </a:extLst>
          </p:cNvPr>
          <p:cNvSpPr txBox="1"/>
          <p:nvPr/>
        </p:nvSpPr>
        <p:spPr>
          <a:xfrm>
            <a:off x="4092188" y="3154865"/>
            <a:ext cx="2086939" cy="246221"/>
          </a:xfrm>
          <a:prstGeom prst="rect">
            <a:avLst/>
          </a:prstGeom>
          <a:noFill/>
        </p:spPr>
        <p:txBody>
          <a:bodyPr wrap="square" lIns="0" tIns="0" rIns="0" bIns="0" rtlCol="0">
            <a:spAutoFit/>
          </a:bodyPr>
          <a:lstStyle/>
          <a:p>
            <a:pPr>
              <a:spcBef>
                <a:spcPts val="500"/>
              </a:spcBef>
            </a:pPr>
            <a:r>
              <a:rPr lang="en-US" sz="800" b="1" dirty="0"/>
              <a:t>Frame as “personal self-defense” </a:t>
            </a:r>
            <a:r>
              <a:rPr lang="en-US" sz="800" dirty="0"/>
              <a:t>instead of institutional protection</a:t>
            </a:r>
          </a:p>
        </p:txBody>
      </p:sp>
      <p:pic>
        <p:nvPicPr>
          <p:cNvPr id="54" name="Picture 53" descr="Icon&#10;&#10;Description automatically generated">
            <a:extLst>
              <a:ext uri="{FF2B5EF4-FFF2-40B4-BE49-F238E27FC236}">
                <a16:creationId xmlns:a16="http://schemas.microsoft.com/office/drawing/2014/main" id="{3F4B2F43-93F6-4506-B7A5-857167EE597F}"/>
              </a:ext>
            </a:extLst>
          </p:cNvPr>
          <p:cNvPicPr>
            <a:picLocks noChangeAspect="1"/>
          </p:cNvPicPr>
          <p:nvPr/>
        </p:nvPicPr>
        <p:blipFill>
          <a:blip r:embed="rId5"/>
          <a:stretch>
            <a:fillRect/>
          </a:stretch>
        </p:blipFill>
        <p:spPr>
          <a:xfrm>
            <a:off x="3586211" y="3672638"/>
            <a:ext cx="345711" cy="285788"/>
          </a:xfrm>
          <a:prstGeom prst="rect">
            <a:avLst/>
          </a:prstGeom>
        </p:spPr>
      </p:pic>
      <p:sp>
        <p:nvSpPr>
          <p:cNvPr id="55" name="TextBox 54">
            <a:extLst>
              <a:ext uri="{FF2B5EF4-FFF2-40B4-BE49-F238E27FC236}">
                <a16:creationId xmlns:a16="http://schemas.microsoft.com/office/drawing/2014/main" id="{2B961FA7-542E-4068-AD05-AB423F5C4BC6}"/>
              </a:ext>
            </a:extLst>
          </p:cNvPr>
          <p:cNvSpPr txBox="1"/>
          <p:nvPr/>
        </p:nvSpPr>
        <p:spPr>
          <a:xfrm>
            <a:off x="4092188" y="3569311"/>
            <a:ext cx="2030801" cy="492443"/>
          </a:xfrm>
          <a:prstGeom prst="rect">
            <a:avLst/>
          </a:prstGeom>
          <a:noFill/>
        </p:spPr>
        <p:txBody>
          <a:bodyPr wrap="square" lIns="0" tIns="0" rIns="0" bIns="0" rtlCol="0">
            <a:spAutoFit/>
          </a:bodyPr>
          <a:lstStyle/>
          <a:p>
            <a:pPr>
              <a:spcBef>
                <a:spcPts val="500"/>
              </a:spcBef>
            </a:pPr>
            <a:r>
              <a:rPr lang="en-US" sz="800" b="1" dirty="0"/>
              <a:t>Use existing resources </a:t>
            </a:r>
            <a:r>
              <a:rPr lang="en-US" sz="800" dirty="0"/>
              <a:t>like </a:t>
            </a:r>
            <a:r>
              <a:rPr lang="en-US" sz="800" dirty="0">
                <a:hlinkClick r:id="rId6"/>
              </a:rPr>
              <a:t>ConnectSafely </a:t>
            </a:r>
            <a:r>
              <a:rPr lang="en-US" sz="800" dirty="0" err="1">
                <a:hlinkClick r:id="rId6"/>
              </a:rPr>
              <a:t>Quickguides</a:t>
            </a:r>
            <a:r>
              <a:rPr lang="en-US" sz="800" dirty="0"/>
              <a:t>, </a:t>
            </a:r>
            <a:r>
              <a:rPr lang="en-US" sz="800" dirty="0">
                <a:hlinkClick r:id="rId7"/>
              </a:rPr>
              <a:t>Berkeley Extension infographics</a:t>
            </a:r>
            <a:r>
              <a:rPr lang="en-US" sz="800" dirty="0"/>
              <a:t>, </a:t>
            </a:r>
            <a:r>
              <a:rPr lang="en-US" sz="800" dirty="0">
                <a:hlinkClick r:id="rId8"/>
              </a:rPr>
              <a:t>NetSmartzKids</a:t>
            </a:r>
            <a:r>
              <a:rPr lang="en-US" sz="800" dirty="0"/>
              <a:t>, or </a:t>
            </a:r>
            <a:r>
              <a:rPr lang="en-US" sz="800" dirty="0">
                <a:hlinkClick r:id="rId9"/>
              </a:rPr>
              <a:t>PBS Cybersecurity Nova Labs </a:t>
            </a:r>
            <a:endParaRPr lang="en-US" sz="800" dirty="0"/>
          </a:p>
        </p:txBody>
      </p:sp>
      <p:sp>
        <p:nvSpPr>
          <p:cNvPr id="4097" name="TextBox 4096">
            <a:extLst>
              <a:ext uri="{FF2B5EF4-FFF2-40B4-BE49-F238E27FC236}">
                <a16:creationId xmlns:a16="http://schemas.microsoft.com/office/drawing/2014/main" id="{A94E3D2A-015A-48D3-8699-758525285188}"/>
              </a:ext>
            </a:extLst>
          </p:cNvPr>
          <p:cNvSpPr txBox="1"/>
          <p:nvPr/>
        </p:nvSpPr>
        <p:spPr>
          <a:xfrm>
            <a:off x="280194" y="850014"/>
            <a:ext cx="5055345" cy="153888"/>
          </a:xfrm>
          <a:prstGeom prst="rect">
            <a:avLst/>
          </a:prstGeom>
          <a:noFill/>
        </p:spPr>
        <p:txBody>
          <a:bodyPr wrap="square" lIns="0" tIns="0" rIns="0" bIns="0" rtlCol="0">
            <a:spAutoFit/>
          </a:bodyPr>
          <a:lstStyle/>
          <a:p>
            <a:pPr>
              <a:spcBef>
                <a:spcPts val="500"/>
              </a:spcBef>
            </a:pPr>
            <a:r>
              <a:rPr lang="en-US" sz="1000" b="1" dirty="0"/>
              <a:t>Remote Teachers and Learners Amplify Need for End-User Security</a:t>
            </a:r>
          </a:p>
        </p:txBody>
      </p:sp>
    </p:spTree>
    <p:extLst>
      <p:ext uri="{BB962C8B-B14F-4D97-AF65-F5344CB8AC3E}">
        <p14:creationId xmlns:p14="http://schemas.microsoft.com/office/powerpoint/2010/main" val="3856115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0E7748B6-4677-4DFF-952B-BA65003B95B0}"/>
              </a:ext>
            </a:extLst>
          </p:cNvPr>
          <p:cNvSpPr/>
          <p:nvPr/>
        </p:nvSpPr>
        <p:spPr bwMode="gray">
          <a:xfrm>
            <a:off x="2967571" y="1058896"/>
            <a:ext cx="1692820" cy="2153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cap="all" dirty="0"/>
              <a:t>REGIONAL LEVEL</a:t>
            </a:r>
          </a:p>
        </p:txBody>
      </p:sp>
      <p:cxnSp>
        <p:nvCxnSpPr>
          <p:cNvPr id="23" name="Straight Connector 22">
            <a:extLst>
              <a:ext uri="{FF2B5EF4-FFF2-40B4-BE49-F238E27FC236}">
                <a16:creationId xmlns:a16="http://schemas.microsoft.com/office/drawing/2014/main" id="{0D38443B-7EC2-4D0C-99E2-5ADE851FFC6F}"/>
              </a:ext>
            </a:extLst>
          </p:cNvPr>
          <p:cNvCxnSpPr>
            <a:cxnSpLocks/>
          </p:cNvCxnSpPr>
          <p:nvPr/>
        </p:nvCxnSpPr>
        <p:spPr bwMode="gray">
          <a:xfrm>
            <a:off x="4655620" y="1058896"/>
            <a:ext cx="0" cy="2743200"/>
          </a:xfrm>
          <a:prstGeom prst="line">
            <a:avLst/>
          </a:prstGeom>
          <a:ln w="12700">
            <a:solidFill>
              <a:schemeClr val="accent5"/>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AAC6CC8F-506B-4296-8CCC-64636E3AF71F}"/>
              </a:ext>
            </a:extLst>
          </p:cNvPr>
          <p:cNvSpPr/>
          <p:nvPr/>
        </p:nvSpPr>
        <p:spPr bwMode="gray">
          <a:xfrm>
            <a:off x="235553" y="1058896"/>
            <a:ext cx="2604961" cy="21533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cap="all" dirty="0"/>
              <a:t>NATIONAL LEVEL</a:t>
            </a:r>
          </a:p>
        </p:txBody>
      </p:sp>
      <p:cxnSp>
        <p:nvCxnSpPr>
          <p:cNvPr id="30" name="Straight Connector 29">
            <a:extLst>
              <a:ext uri="{FF2B5EF4-FFF2-40B4-BE49-F238E27FC236}">
                <a16:creationId xmlns:a16="http://schemas.microsoft.com/office/drawing/2014/main" id="{7E939DBF-3FD8-40FD-B34E-90C772B9E127}"/>
              </a:ext>
            </a:extLst>
          </p:cNvPr>
          <p:cNvCxnSpPr>
            <a:cxnSpLocks/>
          </p:cNvCxnSpPr>
          <p:nvPr/>
        </p:nvCxnSpPr>
        <p:spPr bwMode="gray">
          <a:xfrm>
            <a:off x="2835743" y="1058896"/>
            <a:ext cx="0" cy="2743200"/>
          </a:xfrm>
          <a:prstGeom prst="line">
            <a:avLst/>
          </a:prstGeom>
          <a:ln w="12700">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2EECF5B5-C719-4A77-B5CA-6ED4B8352201}"/>
              </a:ext>
            </a:extLst>
          </p:cNvPr>
          <p:cNvSpPr/>
          <p:nvPr/>
        </p:nvSpPr>
        <p:spPr bwMode="gray">
          <a:xfrm>
            <a:off x="4787447" y="1058896"/>
            <a:ext cx="1296261" cy="2153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cap="all" dirty="0"/>
              <a:t>INDIVIDUAL LEVEL</a:t>
            </a:r>
          </a:p>
        </p:txBody>
      </p:sp>
      <p:cxnSp>
        <p:nvCxnSpPr>
          <p:cNvPr id="37" name="Straight Connector 36">
            <a:extLst>
              <a:ext uri="{FF2B5EF4-FFF2-40B4-BE49-F238E27FC236}">
                <a16:creationId xmlns:a16="http://schemas.microsoft.com/office/drawing/2014/main" id="{B0FBEA75-585F-47A8-BE8B-F3213BA59735}"/>
              </a:ext>
            </a:extLst>
          </p:cNvPr>
          <p:cNvCxnSpPr>
            <a:cxnSpLocks/>
          </p:cNvCxnSpPr>
          <p:nvPr/>
        </p:nvCxnSpPr>
        <p:spPr bwMode="gray">
          <a:xfrm>
            <a:off x="6078935" y="1058896"/>
            <a:ext cx="0" cy="2743200"/>
          </a:xfrm>
          <a:prstGeom prst="line">
            <a:avLst/>
          </a:prstGeom>
          <a:ln w="12700">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3A3C4F6C-80A5-411F-8709-CBCBDD9DE438}"/>
              </a:ext>
            </a:extLst>
          </p:cNvPr>
          <p:cNvSpPr>
            <a:spLocks noGrp="1"/>
          </p:cNvSpPr>
          <p:nvPr>
            <p:ph type="body" sz="quarter" idx="16"/>
          </p:nvPr>
        </p:nvSpPr>
        <p:spPr/>
        <p:txBody>
          <a:bodyPr/>
          <a:lstStyle/>
          <a:p>
            <a:r>
              <a:rPr lang="en-US" dirty="0"/>
              <a:t>Quick-Win #2</a:t>
            </a:r>
          </a:p>
        </p:txBody>
      </p:sp>
      <p:sp>
        <p:nvSpPr>
          <p:cNvPr id="3" name="Title 2">
            <a:extLst>
              <a:ext uri="{FF2B5EF4-FFF2-40B4-BE49-F238E27FC236}">
                <a16:creationId xmlns:a16="http://schemas.microsoft.com/office/drawing/2014/main" id="{28A35255-35DA-433B-942D-3A7450846EA3}"/>
              </a:ext>
            </a:extLst>
          </p:cNvPr>
          <p:cNvSpPr>
            <a:spLocks noGrp="1"/>
          </p:cNvSpPr>
          <p:nvPr>
            <p:ph type="title"/>
          </p:nvPr>
        </p:nvSpPr>
        <p:spPr/>
        <p:txBody>
          <a:bodyPr/>
          <a:lstStyle/>
          <a:p>
            <a:r>
              <a:rPr lang="en-US" dirty="0"/>
              <a:t>Stay Up-to-Date on Evolving Cyber Threats</a:t>
            </a:r>
          </a:p>
        </p:txBody>
      </p:sp>
      <p:sp>
        <p:nvSpPr>
          <p:cNvPr id="5" name="Text Placeholder 4">
            <a:extLst>
              <a:ext uri="{FF2B5EF4-FFF2-40B4-BE49-F238E27FC236}">
                <a16:creationId xmlns:a16="http://schemas.microsoft.com/office/drawing/2014/main" id="{DC53F251-D028-40B8-AFEF-B953CFE923E4}"/>
              </a:ext>
            </a:extLst>
          </p:cNvPr>
          <p:cNvSpPr>
            <a:spLocks noGrp="1"/>
          </p:cNvSpPr>
          <p:nvPr>
            <p:ph type="body" sz="quarter" idx="19"/>
          </p:nvPr>
        </p:nvSpPr>
        <p:spPr/>
        <p:txBody>
          <a:bodyPr/>
          <a:lstStyle/>
          <a:p>
            <a:endParaRPr lang="en-US"/>
          </a:p>
        </p:txBody>
      </p:sp>
      <p:sp>
        <p:nvSpPr>
          <p:cNvPr id="6" name="Text Placeholder 5">
            <a:extLst>
              <a:ext uri="{FF2B5EF4-FFF2-40B4-BE49-F238E27FC236}">
                <a16:creationId xmlns:a16="http://schemas.microsoft.com/office/drawing/2014/main" id="{751E5B6A-041F-4E2F-A65E-E4FF859DA170}"/>
              </a:ext>
            </a:extLst>
          </p:cNvPr>
          <p:cNvSpPr>
            <a:spLocks noGrp="1"/>
          </p:cNvSpPr>
          <p:nvPr>
            <p:ph type="body" sz="quarter" idx="18"/>
          </p:nvPr>
        </p:nvSpPr>
        <p:spPr>
          <a:xfrm>
            <a:off x="4111256" y="4677489"/>
            <a:ext cx="2289544" cy="123111"/>
          </a:xfrm>
        </p:spPr>
        <p:txBody>
          <a:bodyPr/>
          <a:lstStyle/>
          <a:p>
            <a:pPr algn="r"/>
            <a:r>
              <a:rPr lang="en-US" dirty="0"/>
              <a:t>Source: EAB interviews &amp; analysis.</a:t>
            </a:r>
          </a:p>
        </p:txBody>
      </p:sp>
      <p:pic>
        <p:nvPicPr>
          <p:cNvPr id="2050" name="Picture 2" descr="K12SIX">
            <a:extLst>
              <a:ext uri="{FF2B5EF4-FFF2-40B4-BE49-F238E27FC236}">
                <a16:creationId xmlns:a16="http://schemas.microsoft.com/office/drawing/2014/main" id="{5E99F42B-AAF0-4171-9A07-1F30725F60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095" y="1438992"/>
            <a:ext cx="799243" cy="37821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EDUCAUSE - Badges - Acclaim">
            <a:extLst>
              <a:ext uri="{FF2B5EF4-FFF2-40B4-BE49-F238E27FC236}">
                <a16:creationId xmlns:a16="http://schemas.microsoft.com/office/drawing/2014/main" id="{D1A511B2-0F26-4A4B-8B74-792E979E1B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311" y="2447214"/>
            <a:ext cx="820133" cy="820133"/>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Research and Education Network ISAC – ISAO Standards Organization">
            <a:extLst>
              <a:ext uri="{FF2B5EF4-FFF2-40B4-BE49-F238E27FC236}">
                <a16:creationId xmlns:a16="http://schemas.microsoft.com/office/drawing/2014/main" id="{14348C05-A20C-4044-8DB0-F0EB23A4E35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5000" r="90000">
                        <a14:foregroundMark x1="32778" y1="48750" x2="32778" y2="48750"/>
                        <a14:foregroundMark x1="32778" y1="48750" x2="32778" y2="48750"/>
                        <a14:foregroundMark x1="38889" y1="45000" x2="38889" y2="45000"/>
                        <a14:foregroundMark x1="38889" y1="45000" x2="38889" y2="45000"/>
                        <a14:foregroundMark x1="49444" y1="44583" x2="49444" y2="44583"/>
                        <a14:foregroundMark x1="49444" y1="44583" x2="49444" y2="44583"/>
                        <a14:foregroundMark x1="58889" y1="49167" x2="58889" y2="49167"/>
                        <a14:foregroundMark x1="58889" y1="48750" x2="58889" y2="48750"/>
                        <a14:foregroundMark x1="63056" y1="42500" x2="63056" y2="42500"/>
                        <a14:foregroundMark x1="63056" y1="42500" x2="63056" y2="42500"/>
                        <a14:foregroundMark x1="67778" y1="43333" x2="67778" y2="43333"/>
                        <a14:foregroundMark x1="67778" y1="43333" x2="67778" y2="43333"/>
                        <a14:foregroundMark x1="78889" y1="42500" x2="78889" y2="42500"/>
                        <a14:foregroundMark x1="78889" y1="42500" x2="78889" y2="42500"/>
                        <a14:foregroundMark x1="87778" y1="41667" x2="87778" y2="41667"/>
                        <a14:foregroundMark x1="87778" y1="41667" x2="87778" y2="41667"/>
                        <a14:foregroundMark x1="8611" y1="46667" x2="8611" y2="46667"/>
                        <a14:foregroundMark x1="8611" y1="46667" x2="8611" y2="46667"/>
                        <a14:foregroundMark x1="5000" y1="48333" x2="5000" y2="48333"/>
                        <a14:foregroundMark x1="5000" y1="48333" x2="5000" y2="48333"/>
                      </a14:backgroundRemoval>
                    </a14:imgEffect>
                  </a14:imgLayer>
                </a14:imgProps>
              </a:ext>
              <a:ext uri="{28A0092B-C50C-407E-A947-70E740481C1C}">
                <a14:useLocalDpi xmlns:a14="http://schemas.microsoft.com/office/drawing/2010/main" val="0"/>
              </a:ext>
            </a:extLst>
          </a:blip>
          <a:srcRect/>
          <a:stretch>
            <a:fillRect/>
          </a:stretch>
        </p:blipFill>
        <p:spPr bwMode="auto">
          <a:xfrm>
            <a:off x="293821" y="1965328"/>
            <a:ext cx="903623" cy="60241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D2DBC12-38A9-4815-8799-F56FBE89FFF5}"/>
              </a:ext>
            </a:extLst>
          </p:cNvPr>
          <p:cNvSpPr txBox="1"/>
          <p:nvPr/>
        </p:nvSpPr>
        <p:spPr>
          <a:xfrm>
            <a:off x="396088" y="3324895"/>
            <a:ext cx="636814" cy="215444"/>
          </a:xfrm>
          <a:prstGeom prst="rect">
            <a:avLst/>
          </a:prstGeom>
          <a:noFill/>
        </p:spPr>
        <p:txBody>
          <a:bodyPr wrap="square" lIns="0" tIns="0" rIns="0" bIns="0" rtlCol="0">
            <a:spAutoFit/>
          </a:bodyPr>
          <a:lstStyle/>
          <a:p>
            <a:pPr algn="ctr">
              <a:spcBef>
                <a:spcPts val="500"/>
              </a:spcBef>
            </a:pPr>
            <a:r>
              <a:rPr lang="en-US" sz="700" i="1" dirty="0"/>
              <a:t>(Soon to be launched)</a:t>
            </a:r>
          </a:p>
        </p:txBody>
      </p:sp>
      <p:sp>
        <p:nvSpPr>
          <p:cNvPr id="14" name="TextBox 13">
            <a:extLst>
              <a:ext uri="{FF2B5EF4-FFF2-40B4-BE49-F238E27FC236}">
                <a16:creationId xmlns:a16="http://schemas.microsoft.com/office/drawing/2014/main" id="{BE90B96E-20F4-4D31-8002-D1F96266A5C5}"/>
              </a:ext>
            </a:extLst>
          </p:cNvPr>
          <p:cNvSpPr txBox="1"/>
          <p:nvPr/>
        </p:nvSpPr>
        <p:spPr>
          <a:xfrm>
            <a:off x="1189597" y="1387600"/>
            <a:ext cx="1577879" cy="492443"/>
          </a:xfrm>
          <a:prstGeom prst="rect">
            <a:avLst/>
          </a:prstGeom>
          <a:noFill/>
        </p:spPr>
        <p:txBody>
          <a:bodyPr wrap="square" lIns="0" tIns="0" rIns="0" bIns="0" rtlCol="0">
            <a:spAutoFit/>
          </a:bodyPr>
          <a:lstStyle/>
          <a:p>
            <a:pPr>
              <a:spcBef>
                <a:spcPts val="500"/>
              </a:spcBef>
            </a:pPr>
            <a:r>
              <a:rPr lang="en-US" sz="800" dirty="0"/>
              <a:t>Cyberthreat sharing portal, emergency notification system, newsletter of trending risks and resources</a:t>
            </a:r>
          </a:p>
        </p:txBody>
      </p:sp>
      <p:sp>
        <p:nvSpPr>
          <p:cNvPr id="15" name="TextBox 14">
            <a:extLst>
              <a:ext uri="{FF2B5EF4-FFF2-40B4-BE49-F238E27FC236}">
                <a16:creationId xmlns:a16="http://schemas.microsoft.com/office/drawing/2014/main" id="{6C80341D-3739-4BDF-9710-CA20C0DE3FBB}"/>
              </a:ext>
            </a:extLst>
          </p:cNvPr>
          <p:cNvSpPr txBox="1"/>
          <p:nvPr/>
        </p:nvSpPr>
        <p:spPr>
          <a:xfrm>
            <a:off x="1448595" y="2384656"/>
            <a:ext cx="1345280" cy="369332"/>
          </a:xfrm>
          <a:prstGeom prst="rect">
            <a:avLst/>
          </a:prstGeom>
          <a:noFill/>
        </p:spPr>
        <p:txBody>
          <a:bodyPr wrap="square" lIns="0" tIns="0" rIns="0" bIns="0" rtlCol="0">
            <a:spAutoFit/>
          </a:bodyPr>
          <a:lstStyle/>
          <a:p>
            <a:pPr>
              <a:spcBef>
                <a:spcPts val="500"/>
              </a:spcBef>
            </a:pPr>
            <a:r>
              <a:rPr lang="en-US" sz="800" dirty="0"/>
              <a:t>Higher-ed focused with valuable cyberthreat trend awareness for K-12</a:t>
            </a:r>
          </a:p>
        </p:txBody>
      </p:sp>
      <p:cxnSp>
        <p:nvCxnSpPr>
          <p:cNvPr id="17" name="Straight Connector 16">
            <a:extLst>
              <a:ext uri="{FF2B5EF4-FFF2-40B4-BE49-F238E27FC236}">
                <a16:creationId xmlns:a16="http://schemas.microsoft.com/office/drawing/2014/main" id="{6BEAC96C-2141-4814-BBD5-536BAF5DB6E6}"/>
              </a:ext>
            </a:extLst>
          </p:cNvPr>
          <p:cNvCxnSpPr>
            <a:stCxn id="2062" idx="3"/>
          </p:cNvCxnSpPr>
          <p:nvPr/>
        </p:nvCxnSpPr>
        <p:spPr bwMode="gray">
          <a:xfrm>
            <a:off x="1197444" y="2266536"/>
            <a:ext cx="213676" cy="138718"/>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69BC54B-C278-4B60-AB5F-34172CB01E61}"/>
              </a:ext>
            </a:extLst>
          </p:cNvPr>
          <p:cNvCxnSpPr>
            <a:cxnSpLocks/>
          </p:cNvCxnSpPr>
          <p:nvPr/>
        </p:nvCxnSpPr>
        <p:spPr bwMode="gray">
          <a:xfrm flipV="1">
            <a:off x="1135444" y="2753988"/>
            <a:ext cx="264852" cy="128028"/>
          </a:xfrm>
          <a:prstGeom prst="line">
            <a:avLst/>
          </a:prstGeom>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45B73AA-7918-4325-9F0E-F65C9118D960}"/>
              </a:ext>
            </a:extLst>
          </p:cNvPr>
          <p:cNvSpPr txBox="1"/>
          <p:nvPr/>
        </p:nvSpPr>
        <p:spPr>
          <a:xfrm>
            <a:off x="1197456" y="3318550"/>
            <a:ext cx="1577879" cy="246221"/>
          </a:xfrm>
          <a:prstGeom prst="rect">
            <a:avLst/>
          </a:prstGeom>
          <a:noFill/>
        </p:spPr>
        <p:txBody>
          <a:bodyPr wrap="square" lIns="0" tIns="0" rIns="0" bIns="0" rtlCol="0">
            <a:spAutoFit/>
          </a:bodyPr>
          <a:lstStyle/>
          <a:p>
            <a:pPr>
              <a:spcBef>
                <a:spcPts val="500"/>
              </a:spcBef>
            </a:pPr>
            <a:r>
              <a:rPr lang="en-US" sz="800" dirty="0"/>
              <a:t>K12-ISAC (Information Sharing and Analysis Center)</a:t>
            </a:r>
          </a:p>
        </p:txBody>
      </p:sp>
      <p:grpSp>
        <p:nvGrpSpPr>
          <p:cNvPr id="2051" name="Group 2050">
            <a:extLst>
              <a:ext uri="{FF2B5EF4-FFF2-40B4-BE49-F238E27FC236}">
                <a16:creationId xmlns:a16="http://schemas.microsoft.com/office/drawing/2014/main" id="{E7BF9E4B-7416-4CBC-96C8-B8CFCAFF8BE8}"/>
              </a:ext>
            </a:extLst>
          </p:cNvPr>
          <p:cNvGrpSpPr/>
          <p:nvPr/>
        </p:nvGrpSpPr>
        <p:grpSpPr>
          <a:xfrm>
            <a:off x="3001146" y="2272520"/>
            <a:ext cx="1752338" cy="696552"/>
            <a:chOff x="2840514" y="1764863"/>
            <a:chExt cx="1752338" cy="696552"/>
          </a:xfrm>
        </p:grpSpPr>
        <p:pic>
          <p:nvPicPr>
            <p:cNvPr id="2064" name="Picture 16" descr="Home | Michigan Association of Superintendents &amp; Administrators">
              <a:extLst>
                <a:ext uri="{FF2B5EF4-FFF2-40B4-BE49-F238E27FC236}">
                  <a16:creationId xmlns:a16="http://schemas.microsoft.com/office/drawing/2014/main" id="{DCA067F2-5662-4BDA-A58D-D860E994330F}"/>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910" b="89640" l="5556" r="98241">
                          <a14:foregroundMark x1="10926" y1="34685" x2="10926" y2="34685"/>
                          <a14:foregroundMark x1="10926" y1="34685" x2="10926" y2="34685"/>
                          <a14:foregroundMark x1="6481" y1="36937" x2="6481" y2="36937"/>
                          <a14:foregroundMark x1="6481" y1="36937" x2="6481" y2="36937"/>
                          <a14:foregroundMark x1="5741" y1="39189" x2="5741" y2="39189"/>
                          <a14:foregroundMark x1="5741" y1="39189" x2="5741" y2="39189"/>
                          <a14:foregroundMark x1="5648" y1="53604" x2="5648" y2="53604"/>
                          <a14:foregroundMark x1="5648" y1="53604" x2="5648" y2="53604"/>
                          <a14:foregroundMark x1="5556" y1="65315" x2="5556" y2="65315"/>
                          <a14:foregroundMark x1="5648" y1="65315" x2="5648" y2="65315"/>
                          <a14:foregroundMark x1="19537" y1="53604" x2="19537" y2="53604"/>
                          <a14:foregroundMark x1="19537" y1="53604" x2="19537" y2="53604"/>
                          <a14:foregroundMark x1="18519" y1="36937" x2="18519" y2="36937"/>
                          <a14:foregroundMark x1="18519" y1="36937" x2="18519" y2="36937"/>
                          <a14:foregroundMark x1="45741" y1="46396" x2="45741" y2="46396"/>
                          <a14:foregroundMark x1="45741" y1="46396" x2="45741" y2="46396"/>
                          <a14:foregroundMark x1="45648" y1="39189" x2="45648" y2="39189"/>
                          <a14:foregroundMark x1="45648" y1="39189" x2="45648" y2="39189"/>
                          <a14:foregroundMark x1="45741" y1="33333" x2="45741" y2="33333"/>
                          <a14:foregroundMark x1="45741" y1="33333" x2="45741" y2="33333"/>
                          <a14:foregroundMark x1="45741" y1="59910" x2="45741" y2="59910"/>
                          <a14:foregroundMark x1="45741" y1="59910" x2="45741" y2="59910"/>
                          <a14:foregroundMark x1="45648" y1="68919" x2="45648" y2="68919"/>
                          <a14:foregroundMark x1="45648" y1="68919" x2="45648" y2="68919"/>
                          <a14:foregroundMark x1="12870" y1="40541" x2="12870" y2="40541"/>
                          <a14:foregroundMark x1="12870" y1="40541" x2="12870" y2="40541"/>
                          <a14:foregroundMark x1="10556" y1="40090" x2="10556" y2="40090"/>
                          <a14:foregroundMark x1="10556" y1="40090" x2="10556" y2="40090"/>
                          <a14:foregroundMark x1="53611" y1="44144" x2="53611" y2="44144"/>
                          <a14:foregroundMark x1="53611" y1="44144" x2="53611" y2="44144"/>
                          <a14:foregroundMark x1="51389" y1="42342" x2="51389" y2="42342"/>
                          <a14:foregroundMark x1="51389" y1="42342" x2="51389" y2="42342"/>
                          <a14:foregroundMark x1="51389" y1="62162" x2="51389" y2="62162"/>
                          <a14:foregroundMark x1="51389" y1="62162" x2="51389" y2="62162"/>
                          <a14:foregroundMark x1="53704" y1="64414" x2="53704" y2="64414"/>
                          <a14:foregroundMark x1="53704" y1="64414" x2="53704" y2="64414"/>
                          <a14:foregroundMark x1="55833" y1="43694" x2="55833" y2="43694"/>
                          <a14:foregroundMark x1="55833" y1="43694" x2="55833" y2="43694"/>
                          <a14:foregroundMark x1="55000" y1="40991" x2="55000" y2="40991"/>
                          <a14:foregroundMark x1="55000" y1="40991" x2="55000" y2="40991"/>
                          <a14:foregroundMark x1="53611" y1="37838" x2="53611" y2="37838"/>
                          <a14:foregroundMark x1="53611" y1="37838" x2="53611" y2="37838"/>
                          <a14:foregroundMark x1="64815" y1="41441" x2="64815" y2="41441"/>
                          <a14:foregroundMark x1="64815" y1="41441" x2="64815" y2="41441"/>
                          <a14:foregroundMark x1="65370" y1="61712" x2="65370" y2="61712"/>
                          <a14:foregroundMark x1="65370" y1="61712" x2="65370" y2="61712"/>
                          <a14:foregroundMark x1="61759" y1="59910" x2="61759" y2="59910"/>
                          <a14:foregroundMark x1="61759" y1="59910" x2="61759" y2="59910"/>
                          <a14:foregroundMark x1="60556" y1="60811" x2="60556" y2="60811"/>
                          <a14:foregroundMark x1="60556" y1="60811" x2="60556" y2="60811"/>
                          <a14:foregroundMark x1="58889" y1="60811" x2="58889" y2="60811"/>
                          <a14:foregroundMark x1="58889" y1="60360" x2="58889" y2="60360"/>
                          <a14:foregroundMark x1="58981" y1="57207" x2="58981" y2="57207"/>
                          <a14:foregroundMark x1="58981" y1="57207" x2="58981" y2="57207"/>
                          <a14:foregroundMark x1="57315" y1="63063" x2="57315" y2="63063"/>
                          <a14:foregroundMark x1="57315" y1="63063" x2="57315" y2="63063"/>
                          <a14:foregroundMark x1="59259" y1="44595" x2="59259" y2="44595"/>
                          <a14:foregroundMark x1="59259" y1="44595" x2="59259" y2="44595"/>
                          <a14:foregroundMark x1="63056" y1="43694" x2="63056" y2="43694"/>
                          <a14:foregroundMark x1="63056" y1="43694" x2="63056" y2="43694"/>
                          <a14:foregroundMark x1="79444" y1="43243" x2="79444" y2="43243"/>
                          <a14:foregroundMark x1="79444" y1="43243" x2="79444" y2="43243"/>
                          <a14:foregroundMark x1="82963" y1="41892" x2="82963" y2="41892"/>
                          <a14:foregroundMark x1="82963" y1="41892" x2="82963" y2="41892"/>
                          <a14:foregroundMark x1="83611" y1="40090" x2="83611" y2="40090"/>
                          <a14:foregroundMark x1="83611" y1="40090" x2="83611" y2="40090"/>
                          <a14:foregroundMark x1="77685" y1="42342" x2="77685" y2="42342"/>
                          <a14:foregroundMark x1="77685" y1="42342" x2="77685" y2="42342"/>
                          <a14:foregroundMark x1="76481" y1="36937" x2="76481" y2="36937"/>
                          <a14:foregroundMark x1="76481" y1="36937" x2="76481" y2="36937"/>
                          <a14:foregroundMark x1="75741" y1="62162" x2="75741" y2="62162"/>
                          <a14:foregroundMark x1="75741" y1="62162" x2="75741" y2="62162"/>
                          <a14:foregroundMark x1="72778" y1="62162" x2="72778" y2="62162"/>
                          <a14:foregroundMark x1="72778" y1="62162" x2="72778" y2="62162"/>
                          <a14:foregroundMark x1="71574" y1="60811" x2="71574" y2="60811"/>
                          <a14:foregroundMark x1="71574" y1="60811" x2="71574" y2="60811"/>
                          <a14:foregroundMark x1="79722" y1="65766" x2="79722" y2="65766"/>
                          <a14:foregroundMark x1="79722" y1="65766" x2="79722" y2="65766"/>
                          <a14:foregroundMark x1="81296" y1="59910" x2="81296" y2="59910"/>
                          <a14:foregroundMark x1="81296" y1="59910" x2="81296" y2="59910"/>
                          <a14:foregroundMark x1="82963" y1="62162" x2="82963" y2="62162"/>
                          <a14:foregroundMark x1="83148" y1="62162" x2="83148" y2="62162"/>
                          <a14:foregroundMark x1="85278" y1="59459" x2="85278" y2="59459"/>
                          <a14:foregroundMark x1="85278" y1="59459" x2="85278" y2="59459"/>
                          <a14:foregroundMark x1="84815" y1="55856" x2="84815" y2="55856"/>
                          <a14:foregroundMark x1="84815" y1="55856" x2="84815" y2="55856"/>
                          <a14:foregroundMark x1="84630" y1="62162" x2="84630" y2="62162"/>
                          <a14:foregroundMark x1="84630" y1="62162" x2="84630" y2="62162"/>
                          <a14:foregroundMark x1="86852" y1="62162" x2="86852" y2="62162"/>
                          <a14:foregroundMark x1="86852" y1="62162" x2="86852" y2="62162"/>
                          <a14:foregroundMark x1="87407" y1="60811" x2="87407" y2="60811"/>
                          <a14:foregroundMark x1="87407" y1="60811" x2="87407" y2="60811"/>
                          <a14:foregroundMark x1="88704" y1="64414" x2="88704" y2="64414"/>
                          <a14:foregroundMark x1="88704" y1="64414" x2="88704" y2="64414"/>
                          <a14:foregroundMark x1="87593" y1="56306" x2="87593" y2="56306"/>
                          <a14:foregroundMark x1="87593" y1="56306" x2="87593" y2="56306"/>
                          <a14:foregroundMark x1="89907" y1="61261" x2="89907" y2="61261"/>
                          <a14:foregroundMark x1="89907" y1="61261" x2="89907" y2="61261"/>
                          <a14:foregroundMark x1="90926" y1="62162" x2="90926" y2="62162"/>
                          <a14:foregroundMark x1="91019" y1="62162" x2="91019" y2="62162"/>
                          <a14:foregroundMark x1="92963" y1="62613" x2="92963" y2="62613"/>
                          <a14:foregroundMark x1="92963" y1="62613" x2="92963" y2="62613"/>
                          <a14:foregroundMark x1="94815" y1="61712" x2="94815" y2="61712"/>
                          <a14:foregroundMark x1="94815" y1="61712" x2="94815" y2="61712"/>
                          <a14:foregroundMark x1="96944" y1="62162" x2="96944" y2="62162"/>
                          <a14:foregroundMark x1="96944" y1="62162" x2="96944" y2="62162"/>
                          <a14:foregroundMark x1="98241" y1="63514" x2="98241" y2="63514"/>
                          <a14:foregroundMark x1="98241" y1="63514" x2="98241" y2="63514"/>
                          <a14:foregroundMark x1="71667" y1="42342" x2="71667" y2="42342"/>
                          <a14:foregroundMark x1="71667" y1="42342" x2="71667" y2="42342"/>
                          <a14:foregroundMark x1="73704" y1="40090" x2="73704" y2="40090"/>
                          <a14:foregroundMark x1="73704" y1="40090" x2="73796" y2="40090"/>
                          <a14:foregroundMark x1="77037" y1="43243" x2="77037" y2="43243"/>
                          <a14:foregroundMark x1="77037" y1="43243" x2="77037" y2="43243"/>
                          <a14:foregroundMark x1="69167" y1="44144" x2="69167" y2="44144"/>
                          <a14:foregroundMark x1="69167" y1="44144" x2="69167" y2="44144"/>
                          <a14:foregroundMark x1="67037" y1="45045" x2="67037" y2="45045"/>
                          <a14:foregroundMark x1="67037" y1="45045" x2="67037" y2="45045"/>
                          <a14:foregroundMark x1="66574" y1="62162" x2="66574" y2="62162"/>
                          <a14:foregroundMark x1="66667" y1="62162" x2="66667" y2="62162"/>
                          <a14:foregroundMark x1="11574" y1="48649" x2="11574" y2="48649"/>
                          <a14:foregroundMark x1="12407" y1="44595" x2="12407" y2="44595"/>
                          <a14:foregroundMark x1="12407" y1="44595" x2="12407" y2="44595"/>
                          <a14:foregroundMark x1="12315" y1="39189" x2="12315" y2="39189"/>
                          <a14:foregroundMark x1="12315" y1="39189" x2="12315" y2="39189"/>
                          <a14:foregroundMark x1="11389" y1="37387" x2="11389" y2="37387"/>
                          <a14:foregroundMark x1="11389" y1="37387" x2="11389" y2="37387"/>
                          <a14:foregroundMark x1="10000" y1="30631" x2="10000" y2="30631"/>
                          <a14:foregroundMark x1="10000" y1="30631" x2="10000" y2="30631"/>
                          <a14:foregroundMark x1="7407" y1="29279" x2="7407" y2="29279"/>
                          <a14:foregroundMark x1="7407" y1="29279" x2="7407" y2="29279"/>
                        </a14:backgroundRemoval>
                      </a14:imgEffect>
                    </a14:imgLayer>
                  </a14:imgProps>
                </a:ext>
                <a:ext uri="{28A0092B-C50C-407E-A947-70E740481C1C}">
                  <a14:useLocalDpi xmlns:a14="http://schemas.microsoft.com/office/drawing/2010/main" val="0"/>
                </a:ext>
              </a:extLst>
            </a:blip>
            <a:srcRect r="55302"/>
            <a:stretch/>
          </p:blipFill>
          <p:spPr bwMode="auto">
            <a:xfrm>
              <a:off x="2840514" y="1764863"/>
              <a:ext cx="1180381" cy="542955"/>
            </a:xfrm>
            <a:prstGeom prst="rect">
              <a:avLst/>
            </a:prstGeom>
            <a:noFill/>
            <a:extLst>
              <a:ext uri="{909E8E84-426E-40DD-AFC4-6F175D3DCCD1}">
                <a14:hiddenFill xmlns:a14="http://schemas.microsoft.com/office/drawing/2010/main">
                  <a:solidFill>
                    <a:srgbClr val="FFFFFF"/>
                  </a:solidFill>
                </a14:hiddenFill>
              </a:ext>
            </a:extLst>
          </p:spPr>
        </p:pic>
        <p:sp>
          <p:nvSpPr>
            <p:cNvPr id="2048" name="TextBox 2047">
              <a:extLst>
                <a:ext uri="{FF2B5EF4-FFF2-40B4-BE49-F238E27FC236}">
                  <a16:creationId xmlns:a16="http://schemas.microsoft.com/office/drawing/2014/main" id="{EB7241C6-708A-4D8C-8206-9363C7E1FA7F}"/>
                </a:ext>
              </a:extLst>
            </p:cNvPr>
            <p:cNvSpPr txBox="1"/>
            <p:nvPr/>
          </p:nvSpPr>
          <p:spPr>
            <a:xfrm>
              <a:off x="2970331" y="2215194"/>
              <a:ext cx="1622521" cy="246221"/>
            </a:xfrm>
            <a:prstGeom prst="rect">
              <a:avLst/>
            </a:prstGeom>
            <a:noFill/>
          </p:spPr>
          <p:txBody>
            <a:bodyPr wrap="square" lIns="0" tIns="0" rIns="0" bIns="0" rtlCol="0">
              <a:spAutoFit/>
            </a:bodyPr>
            <a:lstStyle/>
            <a:p>
              <a:pPr>
                <a:spcBef>
                  <a:spcPts val="500"/>
                </a:spcBef>
              </a:pPr>
              <a:r>
                <a:rPr lang="en-US" sz="800" b="1" dirty="0">
                  <a:solidFill>
                    <a:schemeClr val="accent3"/>
                  </a:solidFill>
                  <a:latin typeface="Calibri Light" panose="020F0302020204030204" pitchFamily="34" charset="0"/>
                  <a:cs typeface="Calibri Light" panose="020F0302020204030204" pitchFamily="34" charset="0"/>
                </a:rPr>
                <a:t>Michigan Association of Superintendents &amp; Administrators</a:t>
              </a:r>
            </a:p>
          </p:txBody>
        </p:sp>
      </p:grpSp>
      <p:sp>
        <p:nvSpPr>
          <p:cNvPr id="2049" name="TextBox 2048">
            <a:extLst>
              <a:ext uri="{FF2B5EF4-FFF2-40B4-BE49-F238E27FC236}">
                <a16:creationId xmlns:a16="http://schemas.microsoft.com/office/drawing/2014/main" id="{51F1F873-38B9-4FBE-84FF-15600E69DE6E}"/>
              </a:ext>
            </a:extLst>
          </p:cNvPr>
          <p:cNvSpPr txBox="1"/>
          <p:nvPr/>
        </p:nvSpPr>
        <p:spPr>
          <a:xfrm>
            <a:off x="3048003" y="1387600"/>
            <a:ext cx="1507983" cy="492443"/>
          </a:xfrm>
          <a:prstGeom prst="rect">
            <a:avLst/>
          </a:prstGeom>
          <a:noFill/>
        </p:spPr>
        <p:txBody>
          <a:bodyPr wrap="square" lIns="0" tIns="0" rIns="0" bIns="0" rtlCol="0">
            <a:spAutoFit/>
          </a:bodyPr>
          <a:lstStyle/>
          <a:p>
            <a:pPr>
              <a:spcBef>
                <a:spcPts val="500"/>
              </a:spcBef>
            </a:pPr>
            <a:r>
              <a:rPr lang="en-US" sz="800" dirty="0"/>
              <a:t>Monitor </a:t>
            </a:r>
            <a:r>
              <a:rPr lang="en-US" sz="800" b="1" dirty="0"/>
              <a:t>local organizations </a:t>
            </a:r>
            <a:r>
              <a:rPr lang="en-US" sz="800" dirty="0"/>
              <a:t>and Regional Information Centers for security trends, resources, and pricing deals</a:t>
            </a:r>
          </a:p>
        </p:txBody>
      </p:sp>
      <p:sp>
        <p:nvSpPr>
          <p:cNvPr id="2053" name="TextBox 2052">
            <a:extLst>
              <a:ext uri="{FF2B5EF4-FFF2-40B4-BE49-F238E27FC236}">
                <a16:creationId xmlns:a16="http://schemas.microsoft.com/office/drawing/2014/main" id="{70DE01F2-1FDA-42C4-A8F3-A27A7603A423}"/>
              </a:ext>
            </a:extLst>
          </p:cNvPr>
          <p:cNvSpPr txBox="1"/>
          <p:nvPr/>
        </p:nvSpPr>
        <p:spPr>
          <a:xfrm>
            <a:off x="3048003" y="2145037"/>
            <a:ext cx="684483" cy="123111"/>
          </a:xfrm>
          <a:prstGeom prst="rect">
            <a:avLst/>
          </a:prstGeom>
          <a:noFill/>
        </p:spPr>
        <p:txBody>
          <a:bodyPr wrap="none" lIns="0" tIns="0" rIns="0" bIns="0" rtlCol="0">
            <a:spAutoFit/>
          </a:bodyPr>
          <a:lstStyle/>
          <a:p>
            <a:pPr>
              <a:spcBef>
                <a:spcPts val="500"/>
              </a:spcBef>
            </a:pPr>
            <a:r>
              <a:rPr lang="en-US" sz="800" i="1" dirty="0"/>
              <a:t>For example:</a:t>
            </a:r>
          </a:p>
        </p:txBody>
      </p:sp>
      <p:pic>
        <p:nvPicPr>
          <p:cNvPr id="2066" name="Picture 18" descr="New York State RICs - Mohawk Regional Information Center">
            <a:extLst>
              <a:ext uri="{FF2B5EF4-FFF2-40B4-BE49-F238E27FC236}">
                <a16:creationId xmlns:a16="http://schemas.microsoft.com/office/drawing/2014/main" id="{4304D680-C65A-4E91-8F86-D38B73EFB35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18276" y="3216585"/>
            <a:ext cx="1030575" cy="499578"/>
          </a:xfrm>
          <a:prstGeom prst="rect">
            <a:avLst/>
          </a:prstGeom>
          <a:noFill/>
          <a:extLst>
            <a:ext uri="{909E8E84-426E-40DD-AFC4-6F175D3DCCD1}">
              <a14:hiddenFill xmlns:a14="http://schemas.microsoft.com/office/drawing/2010/main">
                <a:solidFill>
                  <a:srgbClr val="FFFFFF"/>
                </a:solidFill>
              </a14:hiddenFill>
            </a:ext>
          </a:extLst>
        </p:spPr>
      </p:pic>
      <p:grpSp>
        <p:nvGrpSpPr>
          <p:cNvPr id="2057" name="Group 2056">
            <a:extLst>
              <a:ext uri="{FF2B5EF4-FFF2-40B4-BE49-F238E27FC236}">
                <a16:creationId xmlns:a16="http://schemas.microsoft.com/office/drawing/2014/main" id="{8DA86943-28C8-4E5F-8F36-AACF18CD5A95}"/>
              </a:ext>
            </a:extLst>
          </p:cNvPr>
          <p:cNvGrpSpPr/>
          <p:nvPr/>
        </p:nvGrpSpPr>
        <p:grpSpPr>
          <a:xfrm>
            <a:off x="4813903" y="2591054"/>
            <a:ext cx="1202466" cy="510043"/>
            <a:chOff x="4811204" y="2110385"/>
            <a:chExt cx="1202466" cy="510043"/>
          </a:xfrm>
        </p:grpSpPr>
        <p:pic>
          <p:nvPicPr>
            <p:cNvPr id="2068" name="Picture 20" descr="Reporting Spam and Phishing | Information Technology Services">
              <a:extLst>
                <a:ext uri="{FF2B5EF4-FFF2-40B4-BE49-F238E27FC236}">
                  <a16:creationId xmlns:a16="http://schemas.microsoft.com/office/drawing/2014/main" id="{367CBC22-4320-4A27-B7D2-8744293B6B3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61616" r="2212" b="51859"/>
            <a:stretch/>
          </p:blipFill>
          <p:spPr bwMode="auto">
            <a:xfrm>
              <a:off x="4811204" y="2110385"/>
              <a:ext cx="1202466" cy="51004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2055" name="Rectangle 2054">
              <a:extLst>
                <a:ext uri="{FF2B5EF4-FFF2-40B4-BE49-F238E27FC236}">
                  <a16:creationId xmlns:a16="http://schemas.microsoft.com/office/drawing/2014/main" id="{1B785A75-3412-4CFC-806C-9828001B380B}"/>
                </a:ext>
              </a:extLst>
            </p:cNvPr>
            <p:cNvSpPr/>
            <p:nvPr/>
          </p:nvSpPr>
          <p:spPr bwMode="gray">
            <a:xfrm>
              <a:off x="4819426" y="2506132"/>
              <a:ext cx="977932" cy="1105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059" name="TextBox 2058">
            <a:extLst>
              <a:ext uri="{FF2B5EF4-FFF2-40B4-BE49-F238E27FC236}">
                <a16:creationId xmlns:a16="http://schemas.microsoft.com/office/drawing/2014/main" id="{F3657AB4-70FC-4278-AAC4-EFB75FC6226C}"/>
              </a:ext>
            </a:extLst>
          </p:cNvPr>
          <p:cNvSpPr txBox="1"/>
          <p:nvPr/>
        </p:nvSpPr>
        <p:spPr>
          <a:xfrm>
            <a:off x="4777792" y="1387600"/>
            <a:ext cx="1166955" cy="369332"/>
          </a:xfrm>
          <a:prstGeom prst="rect">
            <a:avLst/>
          </a:prstGeom>
          <a:noFill/>
        </p:spPr>
        <p:txBody>
          <a:bodyPr wrap="square" lIns="0" tIns="0" rIns="0" bIns="0" rtlCol="0">
            <a:spAutoFit/>
          </a:bodyPr>
          <a:lstStyle/>
          <a:p>
            <a:pPr>
              <a:spcBef>
                <a:spcPts val="500"/>
              </a:spcBef>
            </a:pPr>
            <a:r>
              <a:rPr lang="en-US" sz="800" dirty="0"/>
              <a:t>Embed </a:t>
            </a:r>
            <a:r>
              <a:rPr lang="en-US" sz="800" b="1" dirty="0"/>
              <a:t>user-initiated reporting systems </a:t>
            </a:r>
            <a:r>
              <a:rPr lang="en-US" sz="800" dirty="0"/>
              <a:t>into everyday tasks</a:t>
            </a:r>
          </a:p>
        </p:txBody>
      </p:sp>
      <p:sp>
        <p:nvSpPr>
          <p:cNvPr id="2061" name="TextBox 2060">
            <a:extLst>
              <a:ext uri="{FF2B5EF4-FFF2-40B4-BE49-F238E27FC236}">
                <a16:creationId xmlns:a16="http://schemas.microsoft.com/office/drawing/2014/main" id="{49830ACD-DEFF-471B-A69F-296AECBC80AD}"/>
              </a:ext>
            </a:extLst>
          </p:cNvPr>
          <p:cNvSpPr txBox="1"/>
          <p:nvPr/>
        </p:nvSpPr>
        <p:spPr>
          <a:xfrm>
            <a:off x="4777792" y="2147692"/>
            <a:ext cx="684483" cy="123111"/>
          </a:xfrm>
          <a:prstGeom prst="rect">
            <a:avLst/>
          </a:prstGeom>
          <a:noFill/>
        </p:spPr>
        <p:txBody>
          <a:bodyPr wrap="none" lIns="0" tIns="0" rIns="0" bIns="0" rtlCol="0">
            <a:spAutoFit/>
          </a:bodyPr>
          <a:lstStyle/>
          <a:p>
            <a:pPr>
              <a:spcBef>
                <a:spcPts val="500"/>
              </a:spcBef>
            </a:pPr>
            <a:r>
              <a:rPr lang="en-US" sz="800" i="1" dirty="0"/>
              <a:t>For example:</a:t>
            </a:r>
          </a:p>
        </p:txBody>
      </p:sp>
      <p:sp>
        <p:nvSpPr>
          <p:cNvPr id="2063" name="TextBox 2062">
            <a:extLst>
              <a:ext uri="{FF2B5EF4-FFF2-40B4-BE49-F238E27FC236}">
                <a16:creationId xmlns:a16="http://schemas.microsoft.com/office/drawing/2014/main" id="{30DE4578-B1A1-47B0-8152-BA4090C34007}"/>
              </a:ext>
            </a:extLst>
          </p:cNvPr>
          <p:cNvSpPr txBox="1"/>
          <p:nvPr/>
        </p:nvSpPr>
        <p:spPr>
          <a:xfrm>
            <a:off x="4823776" y="2409392"/>
            <a:ext cx="904094" cy="123111"/>
          </a:xfrm>
          <a:prstGeom prst="rect">
            <a:avLst/>
          </a:prstGeom>
          <a:noFill/>
        </p:spPr>
        <p:txBody>
          <a:bodyPr wrap="none" lIns="0" tIns="0" rIns="0" bIns="0" rtlCol="0">
            <a:spAutoFit/>
          </a:bodyPr>
          <a:lstStyle/>
          <a:p>
            <a:pPr>
              <a:spcBef>
                <a:spcPts val="500"/>
              </a:spcBef>
            </a:pPr>
            <a:r>
              <a:rPr lang="en-US" sz="800" dirty="0"/>
              <a:t>Microsoft Outlook</a:t>
            </a:r>
          </a:p>
        </p:txBody>
      </p:sp>
      <p:cxnSp>
        <p:nvCxnSpPr>
          <p:cNvPr id="2067" name="Straight Connector 2066">
            <a:extLst>
              <a:ext uri="{FF2B5EF4-FFF2-40B4-BE49-F238E27FC236}">
                <a16:creationId xmlns:a16="http://schemas.microsoft.com/office/drawing/2014/main" id="{6F5A6C38-7D7E-4478-B54A-DC55020651B5}"/>
              </a:ext>
            </a:extLst>
          </p:cNvPr>
          <p:cNvCxnSpPr/>
          <p:nvPr/>
        </p:nvCxnSpPr>
        <p:spPr bwMode="gray">
          <a:xfrm>
            <a:off x="315311" y="1992696"/>
            <a:ext cx="2364270" cy="0"/>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C5C70459-18CE-4808-BFAC-EFD39F4E7648}"/>
              </a:ext>
            </a:extLst>
          </p:cNvPr>
          <p:cNvCxnSpPr/>
          <p:nvPr/>
        </p:nvCxnSpPr>
        <p:spPr bwMode="gray">
          <a:xfrm>
            <a:off x="355898" y="3188805"/>
            <a:ext cx="2364270" cy="0"/>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61A8678-E640-4E59-AAD7-0B37159894B2}"/>
              </a:ext>
            </a:extLst>
          </p:cNvPr>
          <p:cNvCxnSpPr>
            <a:cxnSpLocks/>
          </p:cNvCxnSpPr>
          <p:nvPr/>
        </p:nvCxnSpPr>
        <p:spPr bwMode="gray">
          <a:xfrm>
            <a:off x="2899973" y="1992696"/>
            <a:ext cx="1651511" cy="0"/>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1801417-1508-4DBF-96B1-F98A3A829B91}"/>
              </a:ext>
            </a:extLst>
          </p:cNvPr>
          <p:cNvCxnSpPr>
            <a:cxnSpLocks/>
          </p:cNvCxnSpPr>
          <p:nvPr/>
        </p:nvCxnSpPr>
        <p:spPr bwMode="gray">
          <a:xfrm>
            <a:off x="4755315" y="1991157"/>
            <a:ext cx="1202566" cy="0"/>
          </a:xfrm>
          <a:prstGeom prst="line">
            <a:avLst/>
          </a:prstGeom>
          <a:ln/>
        </p:spPr>
        <p:style>
          <a:lnRef idx="1">
            <a:schemeClr val="accent1"/>
          </a:lnRef>
          <a:fillRef idx="0">
            <a:schemeClr val="accent1"/>
          </a:fillRef>
          <a:effectRef idx="0">
            <a:schemeClr val="accent1"/>
          </a:effectRef>
          <a:fontRef idx="minor">
            <a:schemeClr val="tx1"/>
          </a:fontRef>
        </p:style>
      </p:cxnSp>
      <p:sp>
        <p:nvSpPr>
          <p:cNvPr id="2073" name="TextBox 2072">
            <a:extLst>
              <a:ext uri="{FF2B5EF4-FFF2-40B4-BE49-F238E27FC236}">
                <a16:creationId xmlns:a16="http://schemas.microsoft.com/office/drawing/2014/main" id="{FDE59AB2-9E11-4EBE-8D1C-74F2968CE9AE}"/>
              </a:ext>
            </a:extLst>
          </p:cNvPr>
          <p:cNvSpPr txBox="1"/>
          <p:nvPr/>
        </p:nvSpPr>
        <p:spPr>
          <a:xfrm>
            <a:off x="4894170" y="3184187"/>
            <a:ext cx="1050577" cy="323165"/>
          </a:xfrm>
          <a:prstGeom prst="rect">
            <a:avLst/>
          </a:prstGeom>
          <a:noFill/>
        </p:spPr>
        <p:txBody>
          <a:bodyPr wrap="square" lIns="0" tIns="0" rIns="0" bIns="0" rtlCol="0">
            <a:spAutoFit/>
          </a:bodyPr>
          <a:lstStyle/>
          <a:p>
            <a:pPr>
              <a:spcBef>
                <a:spcPts val="500"/>
              </a:spcBef>
            </a:pPr>
            <a:r>
              <a:rPr lang="en-US" sz="700" i="1" dirty="0"/>
              <a:t>*Users can also report suspicious messages through a Google Form</a:t>
            </a:r>
          </a:p>
        </p:txBody>
      </p:sp>
      <p:sp>
        <p:nvSpPr>
          <p:cNvPr id="38" name="Text Placeholder 3">
            <a:extLst>
              <a:ext uri="{FF2B5EF4-FFF2-40B4-BE49-F238E27FC236}">
                <a16:creationId xmlns:a16="http://schemas.microsoft.com/office/drawing/2014/main" id="{AA423994-462D-4984-96BD-F0B7DE81196C}"/>
              </a:ext>
            </a:extLst>
          </p:cNvPr>
          <p:cNvSpPr>
            <a:spLocks noGrp="1"/>
          </p:cNvSpPr>
          <p:nvPr>
            <p:ph type="body" sz="quarter" idx="15"/>
          </p:nvPr>
        </p:nvSpPr>
        <p:spPr>
          <a:xfrm>
            <a:off x="280195" y="657732"/>
            <a:ext cx="5842794" cy="184666"/>
          </a:xfrm>
        </p:spPr>
        <p:txBody>
          <a:bodyPr/>
          <a:lstStyle/>
          <a:p>
            <a:r>
              <a:rPr lang="en-US" dirty="0"/>
              <a:t>Tap into Existing Security &amp; Technology Networks</a:t>
            </a:r>
          </a:p>
        </p:txBody>
      </p:sp>
    </p:spTree>
    <p:extLst>
      <p:ext uri="{BB962C8B-B14F-4D97-AF65-F5344CB8AC3E}">
        <p14:creationId xmlns:p14="http://schemas.microsoft.com/office/powerpoint/2010/main" val="1598391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227071-DA00-40E4-BAF5-5DE7464B2116}"/>
              </a:ext>
            </a:extLst>
          </p:cNvPr>
          <p:cNvSpPr>
            <a:spLocks noGrp="1"/>
          </p:cNvSpPr>
          <p:nvPr>
            <p:ph type="body" sz="quarter" idx="16"/>
          </p:nvPr>
        </p:nvSpPr>
        <p:spPr/>
        <p:txBody>
          <a:bodyPr/>
          <a:lstStyle/>
          <a:p>
            <a:r>
              <a:rPr lang="en-US" dirty="0"/>
              <a:t>Quick-Win #3</a:t>
            </a:r>
          </a:p>
        </p:txBody>
      </p:sp>
      <p:sp>
        <p:nvSpPr>
          <p:cNvPr id="3" name="Title 2">
            <a:extLst>
              <a:ext uri="{FF2B5EF4-FFF2-40B4-BE49-F238E27FC236}">
                <a16:creationId xmlns:a16="http://schemas.microsoft.com/office/drawing/2014/main" id="{5080795A-8EE2-4CE8-BA63-87670BBACF37}"/>
              </a:ext>
            </a:extLst>
          </p:cNvPr>
          <p:cNvSpPr>
            <a:spLocks noGrp="1"/>
          </p:cNvSpPr>
          <p:nvPr>
            <p:ph type="title"/>
          </p:nvPr>
        </p:nvSpPr>
        <p:spPr>
          <a:xfrm>
            <a:off x="280193" y="323930"/>
            <a:ext cx="6225285" cy="242374"/>
          </a:xfrm>
        </p:spPr>
        <p:txBody>
          <a:bodyPr/>
          <a:lstStyle/>
          <a:p>
            <a:r>
              <a:rPr lang="en-US" sz="1750" dirty="0"/>
              <a:t>Assess Vendor Agreements for Security Compliance</a:t>
            </a:r>
          </a:p>
        </p:txBody>
      </p:sp>
      <p:sp>
        <p:nvSpPr>
          <p:cNvPr id="5" name="Text Placeholder 4">
            <a:extLst>
              <a:ext uri="{FF2B5EF4-FFF2-40B4-BE49-F238E27FC236}">
                <a16:creationId xmlns:a16="http://schemas.microsoft.com/office/drawing/2014/main" id="{33E76D02-3D00-4504-A0E6-B228F4007E00}"/>
              </a:ext>
            </a:extLst>
          </p:cNvPr>
          <p:cNvSpPr>
            <a:spLocks noGrp="1"/>
          </p:cNvSpPr>
          <p:nvPr>
            <p:ph type="body" sz="quarter" idx="19"/>
          </p:nvPr>
        </p:nvSpPr>
        <p:spPr/>
        <p:txBody>
          <a:bodyPr/>
          <a:lstStyle/>
          <a:p>
            <a:endParaRPr lang="en-US"/>
          </a:p>
        </p:txBody>
      </p:sp>
      <p:sp>
        <p:nvSpPr>
          <p:cNvPr id="6" name="Text Placeholder 5">
            <a:extLst>
              <a:ext uri="{FF2B5EF4-FFF2-40B4-BE49-F238E27FC236}">
                <a16:creationId xmlns:a16="http://schemas.microsoft.com/office/drawing/2014/main" id="{E2C09A8B-61CF-4336-9987-8AFBAAFCB5FB}"/>
              </a:ext>
            </a:extLst>
          </p:cNvPr>
          <p:cNvSpPr>
            <a:spLocks noGrp="1"/>
          </p:cNvSpPr>
          <p:nvPr>
            <p:ph type="body" sz="quarter" idx="18"/>
          </p:nvPr>
        </p:nvSpPr>
        <p:spPr>
          <a:xfrm>
            <a:off x="3005051" y="4523601"/>
            <a:ext cx="3395749" cy="276999"/>
          </a:xfrm>
        </p:spPr>
        <p:txBody>
          <a:bodyPr/>
          <a:lstStyle/>
          <a:p>
            <a:r>
              <a:rPr lang="en-US" dirty="0"/>
              <a:t>Sources: EdTech Strategies LLC., </a:t>
            </a:r>
            <a:r>
              <a:rPr lang="en-US" i="1" dirty="0">
                <a:hlinkClick r:id="rId3"/>
              </a:rPr>
              <a:t>The State of K-12 Cybersecurity: 2019 Year in Review,</a:t>
            </a:r>
            <a:r>
              <a:rPr lang="en-US" i="1" dirty="0"/>
              <a:t> </a:t>
            </a:r>
            <a:r>
              <a:rPr lang="en-US" dirty="0"/>
              <a:t>2019; Educause, </a:t>
            </a:r>
            <a:r>
              <a:rPr lang="en-US" i="1" dirty="0">
                <a:hlinkClick r:id="rId4"/>
              </a:rPr>
              <a:t>Higher Education Community Vendor Assessment Toolkit</a:t>
            </a:r>
            <a:r>
              <a:rPr lang="en-US" dirty="0"/>
              <a:t>, 2020; EAB interviews &amp; analysis.</a:t>
            </a:r>
          </a:p>
        </p:txBody>
      </p:sp>
      <p:sp>
        <p:nvSpPr>
          <p:cNvPr id="12" name="TextBox 11">
            <a:extLst>
              <a:ext uri="{FF2B5EF4-FFF2-40B4-BE49-F238E27FC236}">
                <a16:creationId xmlns:a16="http://schemas.microsoft.com/office/drawing/2014/main" id="{FE111C99-2D8D-4F4A-B8E6-5E36559D1896}"/>
              </a:ext>
            </a:extLst>
          </p:cNvPr>
          <p:cNvSpPr txBox="1"/>
          <p:nvPr/>
        </p:nvSpPr>
        <p:spPr>
          <a:xfrm>
            <a:off x="276238" y="969502"/>
            <a:ext cx="1943868" cy="307777"/>
          </a:xfrm>
          <a:prstGeom prst="rect">
            <a:avLst/>
          </a:prstGeom>
          <a:noFill/>
        </p:spPr>
        <p:txBody>
          <a:bodyPr wrap="square" lIns="0" tIns="0" rIns="0" bIns="0" rtlCol="0">
            <a:spAutoFit/>
          </a:bodyPr>
          <a:lstStyle/>
          <a:p>
            <a:pPr>
              <a:spcBef>
                <a:spcPts val="500"/>
              </a:spcBef>
            </a:pPr>
            <a:r>
              <a:rPr lang="en-US" sz="1000" b="1" dirty="0"/>
              <a:t>K-12 Vendors Continue to Pose Security Challenges</a:t>
            </a:r>
          </a:p>
        </p:txBody>
      </p:sp>
      <p:sp>
        <p:nvSpPr>
          <p:cNvPr id="13" name="TextBox 12">
            <a:extLst>
              <a:ext uri="{FF2B5EF4-FFF2-40B4-BE49-F238E27FC236}">
                <a16:creationId xmlns:a16="http://schemas.microsoft.com/office/drawing/2014/main" id="{5D183D51-3D81-4914-B4D4-F655D69C590D}"/>
              </a:ext>
            </a:extLst>
          </p:cNvPr>
          <p:cNvSpPr txBox="1"/>
          <p:nvPr/>
        </p:nvSpPr>
        <p:spPr>
          <a:xfrm>
            <a:off x="483063" y="1433113"/>
            <a:ext cx="1385455" cy="276999"/>
          </a:xfrm>
          <a:prstGeom prst="rect">
            <a:avLst/>
          </a:prstGeom>
          <a:noFill/>
        </p:spPr>
        <p:txBody>
          <a:bodyPr wrap="square" lIns="0" tIns="0" rIns="0" bIns="0" rtlCol="0">
            <a:spAutoFit/>
          </a:bodyPr>
          <a:lstStyle/>
          <a:p>
            <a:pPr>
              <a:spcBef>
                <a:spcPts val="500"/>
              </a:spcBef>
            </a:pPr>
            <a:r>
              <a:rPr lang="en-US" sz="900" dirty="0"/>
              <a:t>Limited or nonexistent breach notification</a:t>
            </a:r>
          </a:p>
        </p:txBody>
      </p:sp>
      <p:sp>
        <p:nvSpPr>
          <p:cNvPr id="16" name="TextBox 15">
            <a:extLst>
              <a:ext uri="{FF2B5EF4-FFF2-40B4-BE49-F238E27FC236}">
                <a16:creationId xmlns:a16="http://schemas.microsoft.com/office/drawing/2014/main" id="{E043C623-49FA-477E-AB5D-D3FFC07FE768}"/>
              </a:ext>
            </a:extLst>
          </p:cNvPr>
          <p:cNvSpPr txBox="1"/>
          <p:nvPr/>
        </p:nvSpPr>
        <p:spPr>
          <a:xfrm>
            <a:off x="483063" y="1956961"/>
            <a:ext cx="1385455" cy="276999"/>
          </a:xfrm>
          <a:prstGeom prst="rect">
            <a:avLst/>
          </a:prstGeom>
          <a:noFill/>
        </p:spPr>
        <p:txBody>
          <a:bodyPr wrap="square" lIns="0" tIns="0" rIns="0" bIns="0" rtlCol="0">
            <a:spAutoFit/>
          </a:bodyPr>
          <a:lstStyle/>
          <a:p>
            <a:pPr>
              <a:spcBef>
                <a:spcPts val="500"/>
              </a:spcBef>
            </a:pPr>
            <a:r>
              <a:rPr lang="en-US" sz="900" dirty="0"/>
              <a:t>Vague data retention </a:t>
            </a:r>
            <a:br>
              <a:rPr lang="en-US" sz="900" dirty="0"/>
            </a:br>
            <a:r>
              <a:rPr lang="en-US" sz="900" dirty="0"/>
              <a:t>&amp; deletion policies</a:t>
            </a:r>
          </a:p>
        </p:txBody>
      </p:sp>
      <p:sp>
        <p:nvSpPr>
          <p:cNvPr id="18" name="TextBox 17">
            <a:extLst>
              <a:ext uri="{FF2B5EF4-FFF2-40B4-BE49-F238E27FC236}">
                <a16:creationId xmlns:a16="http://schemas.microsoft.com/office/drawing/2014/main" id="{BD8DBB0E-0E0D-4357-AC78-D82FA71D36B6}"/>
              </a:ext>
            </a:extLst>
          </p:cNvPr>
          <p:cNvSpPr txBox="1"/>
          <p:nvPr/>
        </p:nvSpPr>
        <p:spPr>
          <a:xfrm>
            <a:off x="483063" y="2480810"/>
            <a:ext cx="1385455" cy="276999"/>
          </a:xfrm>
          <a:prstGeom prst="rect">
            <a:avLst/>
          </a:prstGeom>
          <a:noFill/>
        </p:spPr>
        <p:txBody>
          <a:bodyPr wrap="square" lIns="0" tIns="0" rIns="0" bIns="0" rtlCol="0">
            <a:spAutoFit/>
          </a:bodyPr>
          <a:lstStyle/>
          <a:p>
            <a:pPr>
              <a:spcBef>
                <a:spcPts val="500"/>
              </a:spcBef>
            </a:pPr>
            <a:r>
              <a:rPr lang="en-US" sz="900" dirty="0"/>
              <a:t>Reluctance to encrypt data in transit</a:t>
            </a:r>
          </a:p>
        </p:txBody>
      </p:sp>
      <p:sp>
        <p:nvSpPr>
          <p:cNvPr id="52" name="TextBox 51">
            <a:extLst>
              <a:ext uri="{FF2B5EF4-FFF2-40B4-BE49-F238E27FC236}">
                <a16:creationId xmlns:a16="http://schemas.microsoft.com/office/drawing/2014/main" id="{9D26042B-1D10-4BA9-8FB3-A69CC4E5921C}"/>
              </a:ext>
            </a:extLst>
          </p:cNvPr>
          <p:cNvSpPr txBox="1"/>
          <p:nvPr/>
        </p:nvSpPr>
        <p:spPr>
          <a:xfrm>
            <a:off x="483063" y="3298623"/>
            <a:ext cx="1385455" cy="553998"/>
          </a:xfrm>
          <a:prstGeom prst="rect">
            <a:avLst/>
          </a:prstGeom>
          <a:noFill/>
        </p:spPr>
        <p:txBody>
          <a:bodyPr wrap="square" lIns="0" tIns="0" rIns="0" bIns="0" rtlCol="0">
            <a:spAutoFit/>
          </a:bodyPr>
          <a:lstStyle/>
          <a:p>
            <a:pPr>
              <a:spcBef>
                <a:spcPts val="500"/>
              </a:spcBef>
            </a:pPr>
            <a:r>
              <a:rPr lang="en-US" sz="900" dirty="0"/>
              <a:t>of documented data breaches in 2019 were due to </a:t>
            </a:r>
            <a:r>
              <a:rPr lang="en-US" sz="900" b="1" dirty="0"/>
              <a:t>vendor negligence</a:t>
            </a:r>
          </a:p>
        </p:txBody>
      </p:sp>
      <p:sp>
        <p:nvSpPr>
          <p:cNvPr id="53" name="TextBox 52">
            <a:extLst>
              <a:ext uri="{FF2B5EF4-FFF2-40B4-BE49-F238E27FC236}">
                <a16:creationId xmlns:a16="http://schemas.microsoft.com/office/drawing/2014/main" id="{2D800515-5479-452F-9949-0FE70CB7CA79}"/>
              </a:ext>
            </a:extLst>
          </p:cNvPr>
          <p:cNvSpPr txBox="1"/>
          <p:nvPr/>
        </p:nvSpPr>
        <p:spPr>
          <a:xfrm>
            <a:off x="483063" y="2930621"/>
            <a:ext cx="631583" cy="369332"/>
          </a:xfrm>
          <a:prstGeom prst="rect">
            <a:avLst/>
          </a:prstGeom>
          <a:noFill/>
        </p:spPr>
        <p:txBody>
          <a:bodyPr wrap="none" lIns="0" tIns="0" rIns="0" bIns="0" rtlCol="0">
            <a:spAutoFit/>
          </a:bodyPr>
          <a:lstStyle/>
          <a:p>
            <a:pPr>
              <a:spcBef>
                <a:spcPts val="500"/>
              </a:spcBef>
            </a:pPr>
            <a:r>
              <a:rPr lang="en-US" sz="2400" dirty="0">
                <a:solidFill>
                  <a:schemeClr val="tx2"/>
                </a:solidFill>
                <a:latin typeface="+mj-lt"/>
              </a:rPr>
              <a:t>51%</a:t>
            </a:r>
          </a:p>
        </p:txBody>
      </p:sp>
      <p:sp>
        <p:nvSpPr>
          <p:cNvPr id="54" name="Isosceles Triangle 53">
            <a:extLst>
              <a:ext uri="{FF2B5EF4-FFF2-40B4-BE49-F238E27FC236}">
                <a16:creationId xmlns:a16="http://schemas.microsoft.com/office/drawing/2014/main" id="{1F8F7FED-5CC5-47DC-9234-3B51189DBF34}"/>
              </a:ext>
            </a:extLst>
          </p:cNvPr>
          <p:cNvSpPr/>
          <p:nvPr/>
        </p:nvSpPr>
        <p:spPr bwMode="gray">
          <a:xfrm rot="5400000">
            <a:off x="268656" y="1445681"/>
            <a:ext cx="118872" cy="9144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6" name="Isosceles Triangle 55">
            <a:extLst>
              <a:ext uri="{FF2B5EF4-FFF2-40B4-BE49-F238E27FC236}">
                <a16:creationId xmlns:a16="http://schemas.microsoft.com/office/drawing/2014/main" id="{A365D0B5-A613-4128-81B6-02E98360E3FC}"/>
              </a:ext>
            </a:extLst>
          </p:cNvPr>
          <p:cNvSpPr/>
          <p:nvPr/>
        </p:nvSpPr>
        <p:spPr bwMode="gray">
          <a:xfrm rot="5400000">
            <a:off x="265577" y="1968501"/>
            <a:ext cx="118872" cy="9144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8" name="Isosceles Triangle 57">
            <a:extLst>
              <a:ext uri="{FF2B5EF4-FFF2-40B4-BE49-F238E27FC236}">
                <a16:creationId xmlns:a16="http://schemas.microsoft.com/office/drawing/2014/main" id="{45E8F79D-44DF-4C7C-AE2C-6FCFFC15137B}"/>
              </a:ext>
            </a:extLst>
          </p:cNvPr>
          <p:cNvSpPr/>
          <p:nvPr/>
        </p:nvSpPr>
        <p:spPr bwMode="gray">
          <a:xfrm rot="5400000">
            <a:off x="265577" y="2492013"/>
            <a:ext cx="118872" cy="9144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Isosceles Triangle 6">
            <a:extLst>
              <a:ext uri="{FF2B5EF4-FFF2-40B4-BE49-F238E27FC236}">
                <a16:creationId xmlns:a16="http://schemas.microsoft.com/office/drawing/2014/main" id="{1D534ED1-D1A9-4662-AF1A-0969FBEEB1A6}"/>
              </a:ext>
            </a:extLst>
          </p:cNvPr>
          <p:cNvSpPr/>
          <p:nvPr/>
        </p:nvSpPr>
        <p:spPr bwMode="gray">
          <a:xfrm rot="5400000">
            <a:off x="262522" y="3046611"/>
            <a:ext cx="118872" cy="9144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Rectangle 7">
            <a:extLst>
              <a:ext uri="{FF2B5EF4-FFF2-40B4-BE49-F238E27FC236}">
                <a16:creationId xmlns:a16="http://schemas.microsoft.com/office/drawing/2014/main" id="{9268026C-EBBC-43C3-A97C-F594022C93C0}"/>
              </a:ext>
            </a:extLst>
          </p:cNvPr>
          <p:cNvSpPr/>
          <p:nvPr/>
        </p:nvSpPr>
        <p:spPr bwMode="gray">
          <a:xfrm>
            <a:off x="2708654" y="894546"/>
            <a:ext cx="3692146" cy="313358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9" name="TextBox 8">
            <a:extLst>
              <a:ext uri="{FF2B5EF4-FFF2-40B4-BE49-F238E27FC236}">
                <a16:creationId xmlns:a16="http://schemas.microsoft.com/office/drawing/2014/main" id="{E13E017F-FA1B-4555-A240-924DCDE8F4EC}"/>
              </a:ext>
            </a:extLst>
          </p:cNvPr>
          <p:cNvSpPr txBox="1"/>
          <p:nvPr/>
        </p:nvSpPr>
        <p:spPr>
          <a:xfrm>
            <a:off x="3473304" y="2917190"/>
            <a:ext cx="2145914" cy="138499"/>
          </a:xfrm>
          <a:prstGeom prst="rect">
            <a:avLst/>
          </a:prstGeom>
          <a:noFill/>
        </p:spPr>
        <p:txBody>
          <a:bodyPr wrap="square" lIns="0" tIns="0" rIns="0" bIns="0" rtlCol="0">
            <a:spAutoFit/>
          </a:bodyPr>
          <a:lstStyle/>
          <a:p>
            <a:pPr>
              <a:spcBef>
                <a:spcPts val="500"/>
              </a:spcBef>
            </a:pPr>
            <a:r>
              <a:rPr lang="en-US" sz="900" b="1" dirty="0"/>
              <a:t>HECVAT Lite from Educause</a:t>
            </a:r>
          </a:p>
        </p:txBody>
      </p:sp>
      <p:sp>
        <p:nvSpPr>
          <p:cNvPr id="10" name="TextBox 9">
            <a:extLst>
              <a:ext uri="{FF2B5EF4-FFF2-40B4-BE49-F238E27FC236}">
                <a16:creationId xmlns:a16="http://schemas.microsoft.com/office/drawing/2014/main" id="{1F5703B8-34EA-4414-B499-A0C0BEBBE567}"/>
              </a:ext>
            </a:extLst>
          </p:cNvPr>
          <p:cNvSpPr txBox="1"/>
          <p:nvPr/>
        </p:nvSpPr>
        <p:spPr>
          <a:xfrm>
            <a:off x="3473304" y="1684039"/>
            <a:ext cx="2035078" cy="138499"/>
          </a:xfrm>
          <a:prstGeom prst="rect">
            <a:avLst/>
          </a:prstGeom>
          <a:noFill/>
        </p:spPr>
        <p:txBody>
          <a:bodyPr wrap="square" lIns="0" tIns="0" rIns="0" bIns="0" rtlCol="0">
            <a:spAutoFit/>
          </a:bodyPr>
          <a:lstStyle/>
          <a:p>
            <a:pPr>
              <a:spcBef>
                <a:spcPts val="500"/>
              </a:spcBef>
            </a:pPr>
            <a:r>
              <a:rPr lang="en-US" sz="900" b="1" dirty="0"/>
              <a:t>EAB’s </a:t>
            </a:r>
            <a:r>
              <a:rPr lang="en-US" sz="900" b="1" dirty="0">
                <a:hlinkClick r:id="rId5"/>
              </a:rPr>
              <a:t>Vendor RFI Template</a:t>
            </a:r>
            <a:endParaRPr lang="en-US" sz="900" dirty="0"/>
          </a:p>
        </p:txBody>
      </p:sp>
      <p:sp>
        <p:nvSpPr>
          <p:cNvPr id="11" name="TextBox 10">
            <a:extLst>
              <a:ext uri="{FF2B5EF4-FFF2-40B4-BE49-F238E27FC236}">
                <a16:creationId xmlns:a16="http://schemas.microsoft.com/office/drawing/2014/main" id="{1BB21414-A28E-4725-9604-CEB38F0180C9}"/>
              </a:ext>
            </a:extLst>
          </p:cNvPr>
          <p:cNvSpPr txBox="1"/>
          <p:nvPr/>
        </p:nvSpPr>
        <p:spPr>
          <a:xfrm>
            <a:off x="2851505" y="970272"/>
            <a:ext cx="2877127" cy="307777"/>
          </a:xfrm>
          <a:prstGeom prst="rect">
            <a:avLst/>
          </a:prstGeom>
          <a:noFill/>
        </p:spPr>
        <p:txBody>
          <a:bodyPr wrap="square" lIns="0" tIns="0" rIns="0" bIns="0" rtlCol="0">
            <a:spAutoFit/>
          </a:bodyPr>
          <a:lstStyle/>
          <a:p>
            <a:pPr>
              <a:spcBef>
                <a:spcPts val="500"/>
              </a:spcBef>
            </a:pPr>
            <a:r>
              <a:rPr lang="en-US" sz="1000" b="1" dirty="0"/>
              <a:t>Measure Vendor Risk in the COVID-Era with a Comprehensive Assessment Tool</a:t>
            </a:r>
          </a:p>
        </p:txBody>
      </p:sp>
      <p:sp>
        <p:nvSpPr>
          <p:cNvPr id="14" name="TextBox 13">
            <a:extLst>
              <a:ext uri="{FF2B5EF4-FFF2-40B4-BE49-F238E27FC236}">
                <a16:creationId xmlns:a16="http://schemas.microsoft.com/office/drawing/2014/main" id="{4A4BE3B2-0ED8-4804-ABD2-86E3AA160E17}"/>
              </a:ext>
            </a:extLst>
          </p:cNvPr>
          <p:cNvSpPr txBox="1"/>
          <p:nvPr/>
        </p:nvSpPr>
        <p:spPr>
          <a:xfrm>
            <a:off x="2851505" y="1433883"/>
            <a:ext cx="774251" cy="138499"/>
          </a:xfrm>
          <a:prstGeom prst="rect">
            <a:avLst/>
          </a:prstGeom>
          <a:noFill/>
        </p:spPr>
        <p:txBody>
          <a:bodyPr wrap="none" lIns="0" tIns="0" rIns="0" bIns="0" rtlCol="0">
            <a:spAutoFit/>
          </a:bodyPr>
          <a:lstStyle/>
          <a:p>
            <a:pPr>
              <a:spcBef>
                <a:spcPts val="500"/>
              </a:spcBef>
            </a:pPr>
            <a:r>
              <a:rPr lang="en-US" sz="900" i="1" dirty="0"/>
              <a:t>Two Options:</a:t>
            </a:r>
          </a:p>
        </p:txBody>
      </p:sp>
      <p:pic>
        <p:nvPicPr>
          <p:cNvPr id="15" name="Picture 14" descr="A sign on a pole&#10;&#10;Description automatically generated">
            <a:extLst>
              <a:ext uri="{FF2B5EF4-FFF2-40B4-BE49-F238E27FC236}">
                <a16:creationId xmlns:a16="http://schemas.microsoft.com/office/drawing/2014/main" id="{3F88055A-6338-4005-A673-884E244EDBEB}"/>
              </a:ext>
            </a:extLst>
          </p:cNvPr>
          <p:cNvPicPr>
            <a:picLocks noChangeAspect="1"/>
          </p:cNvPicPr>
          <p:nvPr/>
        </p:nvPicPr>
        <p:blipFill>
          <a:blip r:embed="rId6"/>
          <a:stretch>
            <a:fillRect/>
          </a:stretch>
        </p:blipFill>
        <p:spPr>
          <a:xfrm>
            <a:off x="2851505" y="2918153"/>
            <a:ext cx="440910" cy="311576"/>
          </a:xfrm>
          <a:prstGeom prst="rect">
            <a:avLst/>
          </a:prstGeom>
        </p:spPr>
      </p:pic>
      <p:pic>
        <p:nvPicPr>
          <p:cNvPr id="17" name="Picture 16" descr="Icon&#10;&#10;Description automatically generated">
            <a:extLst>
              <a:ext uri="{FF2B5EF4-FFF2-40B4-BE49-F238E27FC236}">
                <a16:creationId xmlns:a16="http://schemas.microsoft.com/office/drawing/2014/main" id="{BF8F7E01-11BA-48FE-9E3F-E2FD197DF3BC}"/>
              </a:ext>
            </a:extLst>
          </p:cNvPr>
          <p:cNvPicPr>
            <a:picLocks noChangeAspect="1"/>
          </p:cNvPicPr>
          <p:nvPr/>
        </p:nvPicPr>
        <p:blipFill>
          <a:blip r:embed="rId7"/>
          <a:stretch>
            <a:fillRect/>
          </a:stretch>
        </p:blipFill>
        <p:spPr>
          <a:xfrm>
            <a:off x="2851505" y="1656353"/>
            <a:ext cx="440909" cy="383591"/>
          </a:xfrm>
          <a:prstGeom prst="rect">
            <a:avLst/>
          </a:prstGeom>
        </p:spPr>
      </p:pic>
      <p:sp>
        <p:nvSpPr>
          <p:cNvPr id="19" name="TextBox 18">
            <a:extLst>
              <a:ext uri="{FF2B5EF4-FFF2-40B4-BE49-F238E27FC236}">
                <a16:creationId xmlns:a16="http://schemas.microsoft.com/office/drawing/2014/main" id="{54791A13-5A2B-4788-A8F3-C59F88673F60}"/>
              </a:ext>
            </a:extLst>
          </p:cNvPr>
          <p:cNvSpPr txBox="1"/>
          <p:nvPr/>
        </p:nvSpPr>
        <p:spPr>
          <a:xfrm>
            <a:off x="3692146" y="1943795"/>
            <a:ext cx="2585501" cy="820738"/>
          </a:xfrm>
          <a:prstGeom prst="rect">
            <a:avLst/>
          </a:prstGeom>
          <a:noFill/>
        </p:spPr>
        <p:txBody>
          <a:bodyPr wrap="square" lIns="0" tIns="0" rIns="0" bIns="0" rtlCol="0">
            <a:spAutoFit/>
          </a:bodyPr>
          <a:lstStyle/>
          <a:p>
            <a:pPr marL="171450" indent="-171450">
              <a:spcBef>
                <a:spcPts val="500"/>
              </a:spcBef>
              <a:buFont typeface="Arial" panose="020B0604020202020204" pitchFamily="34" charset="0"/>
              <a:buChar char="•"/>
            </a:pPr>
            <a:r>
              <a:rPr lang="en-US" sz="900" dirty="0"/>
              <a:t>Vendor questionnaire used by K-12 and higher-ed institutions</a:t>
            </a:r>
          </a:p>
          <a:p>
            <a:pPr marL="171450" indent="-171450">
              <a:spcBef>
                <a:spcPts val="500"/>
              </a:spcBef>
              <a:buFont typeface="Arial" panose="020B0604020202020204" pitchFamily="34" charset="0"/>
              <a:buChar char="•"/>
            </a:pPr>
            <a:r>
              <a:rPr lang="en-US" sz="900" dirty="0"/>
              <a:t>Simple navigation in one spreadsheet tab</a:t>
            </a:r>
          </a:p>
          <a:p>
            <a:pPr marL="171450" indent="-171450">
              <a:spcBef>
                <a:spcPts val="500"/>
              </a:spcBef>
              <a:buFont typeface="Arial" panose="020B0604020202020204" pitchFamily="34" charset="0"/>
              <a:buChar char="•"/>
            </a:pPr>
            <a:r>
              <a:rPr lang="en-US" sz="900" dirty="0"/>
              <a:t>Straightforward format for easy completion by district or vendor</a:t>
            </a:r>
          </a:p>
        </p:txBody>
      </p:sp>
      <p:sp>
        <p:nvSpPr>
          <p:cNvPr id="20" name="TextBox 19">
            <a:extLst>
              <a:ext uri="{FF2B5EF4-FFF2-40B4-BE49-F238E27FC236}">
                <a16:creationId xmlns:a16="http://schemas.microsoft.com/office/drawing/2014/main" id="{1164F704-277F-4AC0-8FA4-4EA7AE990B2E}"/>
              </a:ext>
            </a:extLst>
          </p:cNvPr>
          <p:cNvSpPr txBox="1"/>
          <p:nvPr/>
        </p:nvSpPr>
        <p:spPr>
          <a:xfrm>
            <a:off x="3692147" y="3171745"/>
            <a:ext cx="2502374" cy="959237"/>
          </a:xfrm>
          <a:prstGeom prst="rect">
            <a:avLst/>
          </a:prstGeom>
          <a:noFill/>
        </p:spPr>
        <p:txBody>
          <a:bodyPr wrap="square" lIns="0" tIns="0" rIns="0" bIns="0" rtlCol="0">
            <a:spAutoFit/>
          </a:bodyPr>
          <a:lstStyle/>
          <a:p>
            <a:pPr marL="171450" indent="-171450">
              <a:spcBef>
                <a:spcPts val="500"/>
              </a:spcBef>
              <a:buFont typeface="Arial" panose="020B0604020202020204" pitchFamily="34" charset="0"/>
              <a:buChar char="•"/>
            </a:pPr>
            <a:r>
              <a:rPr lang="en-US" sz="900" dirty="0"/>
              <a:t>Detailed cloud vendor questionnaire on information security and data protection standards for higher-ed usage</a:t>
            </a:r>
          </a:p>
          <a:p>
            <a:pPr marL="171450" indent="-171450">
              <a:spcBef>
                <a:spcPts val="500"/>
              </a:spcBef>
              <a:buFont typeface="Arial" panose="020B0604020202020204" pitchFamily="34" charset="0"/>
              <a:buChar char="•"/>
            </a:pPr>
            <a:r>
              <a:rPr lang="en-US" sz="900" dirty="0"/>
              <a:t>Includes tabs for analyst reporting, scoring, and rationale</a:t>
            </a:r>
          </a:p>
          <a:p>
            <a:pPr marL="171450" indent="-171450">
              <a:spcBef>
                <a:spcPts val="500"/>
              </a:spcBef>
              <a:buFont typeface="Arial" panose="020B0604020202020204" pitchFamily="34" charset="0"/>
              <a:buChar char="•"/>
            </a:pPr>
            <a:endParaRPr lang="en-US" sz="900" dirty="0"/>
          </a:p>
        </p:txBody>
      </p:sp>
    </p:spTree>
    <p:extLst>
      <p:ext uri="{BB962C8B-B14F-4D97-AF65-F5344CB8AC3E}">
        <p14:creationId xmlns:p14="http://schemas.microsoft.com/office/powerpoint/2010/main" val="4095159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 name="Straight Connector 42">
            <a:extLst>
              <a:ext uri="{FF2B5EF4-FFF2-40B4-BE49-F238E27FC236}">
                <a16:creationId xmlns:a16="http://schemas.microsoft.com/office/drawing/2014/main" id="{1840CB41-3EFD-4450-B9C2-953241750FAD}"/>
              </a:ext>
              <a:ext uri="{C183D7F6-B498-43B3-948B-1728B52AA6E4}">
                <adec:decorative xmlns:adec="http://schemas.microsoft.com/office/drawing/2017/decorative" val="1"/>
              </a:ext>
            </a:extLst>
          </p:cNvPr>
          <p:cNvCxnSpPr>
            <a:cxnSpLocks/>
          </p:cNvCxnSpPr>
          <p:nvPr/>
        </p:nvCxnSpPr>
        <p:spPr bwMode="gray">
          <a:xfrm>
            <a:off x="0" y="1398975"/>
            <a:ext cx="5960533" cy="0"/>
          </a:xfrm>
          <a:prstGeom prst="line">
            <a:avLst/>
          </a:prstGeom>
          <a:solidFill>
            <a:schemeClr val="accent1"/>
          </a:solidFill>
          <a:ln w="12700" cap="flat" cmpd="sng" algn="ctr">
            <a:solidFill>
              <a:schemeClr val="accent2"/>
            </a:solidFill>
            <a:prstDash val="solid"/>
            <a:miter lim="800000"/>
            <a:headEnd type="none" w="med" len="med"/>
            <a:tailEnd type="oval" w="sm" len="sm"/>
          </a:ln>
          <a:effectLst/>
        </p:spPr>
      </p:cxnSp>
      <p:sp>
        <p:nvSpPr>
          <p:cNvPr id="37" name="Rectangle 36">
            <a:extLst>
              <a:ext uri="{FF2B5EF4-FFF2-40B4-BE49-F238E27FC236}">
                <a16:creationId xmlns:a16="http://schemas.microsoft.com/office/drawing/2014/main" id="{B1462948-3AE0-483B-9804-935BF9E0C5B7}"/>
              </a:ext>
            </a:extLst>
          </p:cNvPr>
          <p:cNvSpPr/>
          <p:nvPr/>
        </p:nvSpPr>
        <p:spPr bwMode="gray">
          <a:xfrm>
            <a:off x="4385398" y="891453"/>
            <a:ext cx="1203443" cy="3096147"/>
          </a:xfrm>
          <a:prstGeom prst="rect">
            <a:avLst/>
          </a:prstGeom>
          <a:solidFill>
            <a:schemeClr val="bg1"/>
          </a:solidFill>
          <a:ln w="12700">
            <a:solidFill>
              <a:schemeClr val="bg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4" name="Rectangle 3">
            <a:extLst>
              <a:ext uri="{FF2B5EF4-FFF2-40B4-BE49-F238E27FC236}">
                <a16:creationId xmlns:a16="http://schemas.microsoft.com/office/drawing/2014/main" id="{5F63700F-146A-4BE4-A4D6-881B24620EF1}"/>
              </a:ext>
            </a:extLst>
          </p:cNvPr>
          <p:cNvSpPr/>
          <p:nvPr/>
        </p:nvSpPr>
        <p:spPr bwMode="gray">
          <a:xfrm>
            <a:off x="556842" y="2436589"/>
            <a:ext cx="5262067" cy="594360"/>
          </a:xfrm>
          <a:prstGeom prst="rect">
            <a:avLst/>
          </a:prstGeom>
          <a:solidFill>
            <a:schemeClr val="accent2">
              <a:lumMod val="20000"/>
              <a:lumOff val="80000"/>
            </a:schemeClr>
          </a:solidFill>
          <a:ln w="19050">
            <a:solidFill>
              <a:schemeClr val="accent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46" name="Rectangle 45">
            <a:extLst>
              <a:ext uri="{FF2B5EF4-FFF2-40B4-BE49-F238E27FC236}">
                <a16:creationId xmlns:a16="http://schemas.microsoft.com/office/drawing/2014/main" id="{255E3EA8-BA95-435D-99C4-BAA2FAC7C725}"/>
              </a:ext>
            </a:extLst>
          </p:cNvPr>
          <p:cNvSpPr/>
          <p:nvPr/>
        </p:nvSpPr>
        <p:spPr bwMode="gray">
          <a:xfrm>
            <a:off x="556842" y="1646875"/>
            <a:ext cx="5262067" cy="594360"/>
          </a:xfrm>
          <a:prstGeom prst="rect">
            <a:avLst/>
          </a:prstGeom>
          <a:solidFill>
            <a:schemeClr val="accent2">
              <a:lumMod val="20000"/>
              <a:lumOff val="80000"/>
            </a:schemeClr>
          </a:solidFill>
          <a:ln w="19050">
            <a:solidFill>
              <a:schemeClr val="accent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7" name="Text Placeholder 6">
            <a:extLst>
              <a:ext uri="{FF2B5EF4-FFF2-40B4-BE49-F238E27FC236}">
                <a16:creationId xmlns:a16="http://schemas.microsoft.com/office/drawing/2014/main" id="{E4E97E5C-A464-40F2-A710-DEE4CD4D6169}"/>
              </a:ext>
            </a:extLst>
          </p:cNvPr>
          <p:cNvSpPr>
            <a:spLocks noGrp="1"/>
          </p:cNvSpPr>
          <p:nvPr>
            <p:ph type="body" sz="quarter" idx="16"/>
          </p:nvPr>
        </p:nvSpPr>
        <p:spPr>
          <a:xfrm>
            <a:off x="280194" y="99782"/>
            <a:ext cx="2560320" cy="123111"/>
          </a:xfrm>
        </p:spPr>
        <p:txBody>
          <a:bodyPr/>
          <a:lstStyle/>
          <a:p>
            <a:r>
              <a:rPr lang="en-US" dirty="0"/>
              <a:t>Quick-Win #4</a:t>
            </a:r>
          </a:p>
        </p:txBody>
      </p:sp>
      <p:sp>
        <p:nvSpPr>
          <p:cNvPr id="6" name="Title 5"/>
          <p:cNvSpPr>
            <a:spLocks noGrp="1"/>
          </p:cNvSpPr>
          <p:nvPr>
            <p:ph type="title"/>
          </p:nvPr>
        </p:nvSpPr>
        <p:spPr>
          <a:xfrm>
            <a:off x="280194" y="313093"/>
            <a:ext cx="6727578" cy="253211"/>
          </a:xfrm>
        </p:spPr>
        <p:txBody>
          <a:bodyPr/>
          <a:lstStyle/>
          <a:p>
            <a:pPr marL="0" marR="0">
              <a:lnSpc>
                <a:spcPct val="107000"/>
              </a:lnSpc>
              <a:spcBef>
                <a:spcPts val="0"/>
              </a:spcBef>
              <a:spcAft>
                <a:spcPts val="800"/>
              </a:spcAft>
            </a:pPr>
            <a:r>
              <a:rPr lang="en-US" sz="1650" dirty="0"/>
              <a:t>Reallocate Funding to Maximize Security Impact</a:t>
            </a:r>
            <a:endParaRPr lang="en-US" sz="1650" dirty="0">
              <a:effectLst/>
              <a:ea typeface="Calibri" panose="020F0502020204030204" pitchFamily="34" charset="0"/>
              <a:cs typeface="Times New Roman" panose="02020603050405020304" pitchFamily="18" charset="0"/>
            </a:endParaRPr>
          </a:p>
        </p:txBody>
      </p:sp>
      <p:sp>
        <p:nvSpPr>
          <p:cNvPr id="9" name="Text Placeholder 8">
            <a:extLst>
              <a:ext uri="{FF2B5EF4-FFF2-40B4-BE49-F238E27FC236}">
                <a16:creationId xmlns:a16="http://schemas.microsoft.com/office/drawing/2014/main" id="{0A27C9DC-67F9-4B67-94E6-AAAAAD8A6527}"/>
              </a:ext>
            </a:extLst>
          </p:cNvPr>
          <p:cNvSpPr>
            <a:spLocks noGrp="1"/>
          </p:cNvSpPr>
          <p:nvPr>
            <p:ph type="body" sz="quarter" idx="19"/>
          </p:nvPr>
        </p:nvSpPr>
        <p:spPr/>
        <p:txBody>
          <a:bodyPr/>
          <a:lstStyle/>
          <a:p>
            <a:endParaRPr lang="en-US"/>
          </a:p>
        </p:txBody>
      </p:sp>
      <p:sp>
        <p:nvSpPr>
          <p:cNvPr id="97" name="Text Placeholder 5">
            <a:extLst>
              <a:ext uri="{FF2B5EF4-FFF2-40B4-BE49-F238E27FC236}">
                <a16:creationId xmlns:a16="http://schemas.microsoft.com/office/drawing/2014/main" id="{2462E513-CC9F-4609-8005-87C4967823CE}"/>
              </a:ext>
            </a:extLst>
          </p:cNvPr>
          <p:cNvSpPr txBox="1">
            <a:spLocks/>
          </p:cNvSpPr>
          <p:nvPr/>
        </p:nvSpPr>
        <p:spPr bwMode="gray">
          <a:xfrm>
            <a:off x="3171821" y="4696257"/>
            <a:ext cx="3278273" cy="123111"/>
          </a:xfrm>
          <a:prstGeom prst="rect">
            <a:avLst/>
          </a:prstGeom>
        </p:spPr>
        <p:txBody>
          <a:bodyPr vert="horz" wrap="square" lIns="0" tIns="0" rIns="64008" bIns="45720" rtlCol="0" anchor="b" anchorCtr="0">
            <a:spAutoFit/>
          </a:bodyPr>
          <a:lstStyle>
            <a:lvl1pPr marL="0" indent="0" algn="l" defTabSz="480060" rtl="0" eaLnBrk="1" latinLnBrk="0" hangingPunct="1">
              <a:lnSpc>
                <a:spcPct val="100000"/>
              </a:lnSpc>
              <a:spcBef>
                <a:spcPts val="200"/>
              </a:spcBef>
              <a:buClrTx/>
              <a:buFont typeface="Arial" panose="020B0604020202020204" pitchFamily="34" charset="0"/>
              <a:buNone/>
              <a:defRPr sz="500" kern="1200">
                <a:solidFill>
                  <a:schemeClr val="tx1"/>
                </a:solidFill>
                <a:latin typeface="+mn-lt"/>
                <a:ea typeface="+mn-ea"/>
                <a:cs typeface="+mn-cs"/>
              </a:defRPr>
            </a:lvl1pPr>
            <a:lvl2pPr marL="114300" indent="0" algn="l" defTabSz="480060" rtl="0" eaLnBrk="1" latinLnBrk="0" hangingPunct="1">
              <a:lnSpc>
                <a:spcPct val="100000"/>
              </a:lnSpc>
              <a:spcBef>
                <a:spcPts val="200"/>
              </a:spcBef>
              <a:buClrTx/>
              <a:buFont typeface="Verdana" panose="020B0604030504040204" pitchFamily="34" charset="0"/>
              <a:buNone/>
              <a:defRPr sz="500" kern="1200">
                <a:solidFill>
                  <a:schemeClr val="tx1"/>
                </a:solidFill>
                <a:latin typeface="+mn-lt"/>
                <a:ea typeface="+mn-ea"/>
                <a:cs typeface="+mn-cs"/>
              </a:defRPr>
            </a:lvl2pPr>
            <a:lvl3pPr marL="228600" indent="0" algn="l" defTabSz="480060" rtl="0" eaLnBrk="1" latinLnBrk="0" hangingPunct="1">
              <a:lnSpc>
                <a:spcPct val="100000"/>
              </a:lnSpc>
              <a:spcBef>
                <a:spcPts val="200"/>
              </a:spcBef>
              <a:buClrTx/>
              <a:buFont typeface="Arial" panose="020B0604020202020204" pitchFamily="34" charset="0"/>
              <a:buNone/>
              <a:defRPr sz="500" kern="1200">
                <a:solidFill>
                  <a:schemeClr val="tx1"/>
                </a:solidFill>
                <a:latin typeface="+mn-lt"/>
                <a:ea typeface="+mn-ea"/>
                <a:cs typeface="+mn-cs"/>
              </a:defRPr>
            </a:lvl3pPr>
            <a:lvl4pPr marL="342900" indent="0" algn="l" defTabSz="480060" rtl="0" eaLnBrk="1" latinLnBrk="0" hangingPunct="1">
              <a:lnSpc>
                <a:spcPct val="100000"/>
              </a:lnSpc>
              <a:spcBef>
                <a:spcPts val="200"/>
              </a:spcBef>
              <a:buFont typeface="Verdana" panose="020B0604030504040204" pitchFamily="34" charset="0"/>
              <a:buNone/>
              <a:defRPr sz="500" kern="1200">
                <a:solidFill>
                  <a:schemeClr val="tx1"/>
                </a:solidFill>
                <a:latin typeface="+mn-lt"/>
                <a:ea typeface="+mn-ea"/>
                <a:cs typeface="+mn-cs"/>
              </a:defRPr>
            </a:lvl4pPr>
            <a:lvl5pPr marL="457200" indent="0" algn="l" defTabSz="480060" rtl="0" eaLnBrk="1" latinLnBrk="0" hangingPunct="1">
              <a:lnSpc>
                <a:spcPct val="100000"/>
              </a:lnSpc>
              <a:spcBef>
                <a:spcPts val="200"/>
              </a:spcBef>
              <a:buFont typeface="Arial" panose="020B0604020202020204" pitchFamily="34" charset="0"/>
              <a:buNone/>
              <a:defRPr sz="5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pPr algn="r"/>
            <a:r>
              <a:rPr lang="en-US" dirty="0"/>
              <a:t>Source: EAB interviews and analysis </a:t>
            </a:r>
          </a:p>
        </p:txBody>
      </p:sp>
      <p:grpSp>
        <p:nvGrpSpPr>
          <p:cNvPr id="47" name="Group 46">
            <a:extLst>
              <a:ext uri="{FF2B5EF4-FFF2-40B4-BE49-F238E27FC236}">
                <a16:creationId xmlns:a16="http://schemas.microsoft.com/office/drawing/2014/main" id="{F2D23BBD-FDEA-4B28-A358-76A9F5861FC2}"/>
              </a:ext>
            </a:extLst>
          </p:cNvPr>
          <p:cNvGrpSpPr/>
          <p:nvPr/>
        </p:nvGrpSpPr>
        <p:grpSpPr>
          <a:xfrm>
            <a:off x="395832" y="1531518"/>
            <a:ext cx="291085" cy="457201"/>
            <a:chOff x="57161" y="1395345"/>
            <a:chExt cx="291085" cy="457201"/>
          </a:xfrm>
        </p:grpSpPr>
        <p:sp>
          <p:nvSpPr>
            <p:cNvPr id="48" name="Rectangle 47">
              <a:extLst>
                <a:ext uri="{FF2B5EF4-FFF2-40B4-BE49-F238E27FC236}">
                  <a16:creationId xmlns:a16="http://schemas.microsoft.com/office/drawing/2014/main" id="{690760F7-4F71-42AE-AA48-66343B6FA809}"/>
                </a:ext>
              </a:extLst>
            </p:cNvPr>
            <p:cNvSpPr/>
            <p:nvPr/>
          </p:nvSpPr>
          <p:spPr bwMode="gray">
            <a:xfrm rot="16200000">
              <a:off x="142318" y="1638661"/>
              <a:ext cx="175918"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50" name="Picture 49" descr="A picture containing clock&#10;&#10;Description automatically generated">
              <a:extLst>
                <a:ext uri="{FF2B5EF4-FFF2-40B4-BE49-F238E27FC236}">
                  <a16:creationId xmlns:a16="http://schemas.microsoft.com/office/drawing/2014/main" id="{A9D4BB1D-A671-4442-9B81-D4467EE668B0}"/>
                </a:ext>
              </a:extLst>
            </p:cNvPr>
            <p:cNvPicPr>
              <a:picLocks noChangeAspect="1"/>
            </p:cNvPicPr>
            <p:nvPr/>
          </p:nvPicPr>
          <p:blipFill>
            <a:blip r:embed="rId4"/>
            <a:stretch>
              <a:fillRect/>
            </a:stretch>
          </p:blipFill>
          <p:spPr>
            <a:xfrm rot="696086">
              <a:off x="57161" y="1395345"/>
              <a:ext cx="291085" cy="457201"/>
            </a:xfrm>
            <a:prstGeom prst="rect">
              <a:avLst/>
            </a:prstGeom>
          </p:spPr>
        </p:pic>
        <p:sp>
          <p:nvSpPr>
            <p:cNvPr id="52" name="Oval 51">
              <a:extLst>
                <a:ext uri="{FF2B5EF4-FFF2-40B4-BE49-F238E27FC236}">
                  <a16:creationId xmlns:a16="http://schemas.microsoft.com/office/drawing/2014/main" id="{B318514B-C628-41AE-82FE-B4A90654FD32}"/>
                </a:ext>
              </a:extLst>
            </p:cNvPr>
            <p:cNvSpPr/>
            <p:nvPr/>
          </p:nvSpPr>
          <p:spPr bwMode="gray">
            <a:xfrm>
              <a:off x="170465" y="1465034"/>
              <a:ext cx="109728" cy="10972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60" name="Text Placeholder 1">
            <a:extLst>
              <a:ext uri="{FF2B5EF4-FFF2-40B4-BE49-F238E27FC236}">
                <a16:creationId xmlns:a16="http://schemas.microsoft.com/office/drawing/2014/main" id="{3186F0AC-8948-44F6-A26D-B684C7AB81DD}"/>
              </a:ext>
            </a:extLst>
          </p:cNvPr>
          <p:cNvSpPr txBox="1">
            <a:spLocks/>
          </p:cNvSpPr>
          <p:nvPr/>
        </p:nvSpPr>
        <p:spPr bwMode="gray">
          <a:xfrm>
            <a:off x="610305" y="1146890"/>
            <a:ext cx="1502936" cy="153888"/>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lgn="ctr">
              <a:buNone/>
            </a:pPr>
            <a:r>
              <a:rPr lang="en-US" sz="1000" b="1" dirty="0"/>
              <a:t>Funding Priorities</a:t>
            </a:r>
            <a:endParaRPr lang="en-US" sz="1000" dirty="0"/>
          </a:p>
        </p:txBody>
      </p:sp>
      <p:sp>
        <p:nvSpPr>
          <p:cNvPr id="76" name="Text Placeholder 1">
            <a:extLst>
              <a:ext uri="{FF2B5EF4-FFF2-40B4-BE49-F238E27FC236}">
                <a16:creationId xmlns:a16="http://schemas.microsoft.com/office/drawing/2014/main" id="{F281D3D4-CBE3-45DC-89DA-499D150A80C0}"/>
              </a:ext>
            </a:extLst>
          </p:cNvPr>
          <p:cNvSpPr txBox="1">
            <a:spLocks/>
          </p:cNvSpPr>
          <p:nvPr/>
        </p:nvSpPr>
        <p:spPr bwMode="gray">
          <a:xfrm>
            <a:off x="762686" y="3346983"/>
            <a:ext cx="1128800" cy="138499"/>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lgn="ctr">
              <a:buNone/>
            </a:pPr>
            <a:r>
              <a:rPr lang="en-US" b="1" dirty="0"/>
              <a:t>Network Security</a:t>
            </a:r>
            <a:endParaRPr lang="en-US" dirty="0"/>
          </a:p>
        </p:txBody>
      </p:sp>
      <p:sp>
        <p:nvSpPr>
          <p:cNvPr id="84" name="Text Placeholder 1">
            <a:extLst>
              <a:ext uri="{FF2B5EF4-FFF2-40B4-BE49-F238E27FC236}">
                <a16:creationId xmlns:a16="http://schemas.microsoft.com/office/drawing/2014/main" id="{A4DE99C8-51F4-4FA1-AE15-A45B2370916D}"/>
              </a:ext>
            </a:extLst>
          </p:cNvPr>
          <p:cNvSpPr txBox="1">
            <a:spLocks/>
          </p:cNvSpPr>
          <p:nvPr/>
        </p:nvSpPr>
        <p:spPr bwMode="gray">
          <a:xfrm>
            <a:off x="2376468" y="3231567"/>
            <a:ext cx="1681262" cy="369332"/>
          </a:xfrm>
          <a:prstGeom prst="rect">
            <a:avLst/>
          </a:prstGeom>
        </p:spPr>
        <p:txBody>
          <a:bodyPr vert="horz" wrap="square" lIns="0" tIns="0" rIns="0" bIns="0" rtlCol="0" anchor="ctr">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lgn="ctr">
              <a:buNone/>
            </a:pPr>
            <a:r>
              <a:rPr lang="en-US" sz="800" dirty="0"/>
              <a:t>Attention to </a:t>
            </a:r>
            <a:r>
              <a:rPr lang="en-US" sz="800" b="1" dirty="0"/>
              <a:t>firewalls</a:t>
            </a:r>
            <a:r>
              <a:rPr lang="en-US" sz="800" dirty="0"/>
              <a:t>, etc., of less importance with fewer people using school network</a:t>
            </a:r>
            <a:endParaRPr lang="en-US" sz="700" b="1" dirty="0"/>
          </a:p>
        </p:txBody>
      </p:sp>
      <p:grpSp>
        <p:nvGrpSpPr>
          <p:cNvPr id="113" name="Group 112">
            <a:extLst>
              <a:ext uri="{FF2B5EF4-FFF2-40B4-BE49-F238E27FC236}">
                <a16:creationId xmlns:a16="http://schemas.microsoft.com/office/drawing/2014/main" id="{17E69CBD-4C2E-4A40-BE3B-27339D657EDC}"/>
              </a:ext>
            </a:extLst>
          </p:cNvPr>
          <p:cNvGrpSpPr/>
          <p:nvPr/>
        </p:nvGrpSpPr>
        <p:grpSpPr>
          <a:xfrm>
            <a:off x="407242" y="2334133"/>
            <a:ext cx="291085" cy="457201"/>
            <a:chOff x="57161" y="1395345"/>
            <a:chExt cx="291085" cy="457201"/>
          </a:xfrm>
        </p:grpSpPr>
        <p:sp>
          <p:nvSpPr>
            <p:cNvPr id="114" name="Rectangle 113">
              <a:extLst>
                <a:ext uri="{FF2B5EF4-FFF2-40B4-BE49-F238E27FC236}">
                  <a16:creationId xmlns:a16="http://schemas.microsoft.com/office/drawing/2014/main" id="{2E133A36-01E8-42A7-A8F9-A2B64ED40B15}"/>
                </a:ext>
              </a:extLst>
            </p:cNvPr>
            <p:cNvSpPr/>
            <p:nvPr/>
          </p:nvSpPr>
          <p:spPr bwMode="gray">
            <a:xfrm rot="16200000">
              <a:off x="142318" y="1638661"/>
              <a:ext cx="175918"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15" name="Picture 114" descr="A picture containing clock&#10;&#10;Description automatically generated">
              <a:extLst>
                <a:ext uri="{FF2B5EF4-FFF2-40B4-BE49-F238E27FC236}">
                  <a16:creationId xmlns:a16="http://schemas.microsoft.com/office/drawing/2014/main" id="{7046ACDE-8437-49BB-96B7-716B2A66E04B}"/>
                </a:ext>
              </a:extLst>
            </p:cNvPr>
            <p:cNvPicPr>
              <a:picLocks noChangeAspect="1"/>
            </p:cNvPicPr>
            <p:nvPr/>
          </p:nvPicPr>
          <p:blipFill>
            <a:blip r:embed="rId4"/>
            <a:stretch>
              <a:fillRect/>
            </a:stretch>
          </p:blipFill>
          <p:spPr>
            <a:xfrm rot="696086">
              <a:off x="57161" y="1395345"/>
              <a:ext cx="291085" cy="457201"/>
            </a:xfrm>
            <a:prstGeom prst="rect">
              <a:avLst/>
            </a:prstGeom>
          </p:spPr>
        </p:pic>
        <p:sp>
          <p:nvSpPr>
            <p:cNvPr id="116" name="Oval 115">
              <a:extLst>
                <a:ext uri="{FF2B5EF4-FFF2-40B4-BE49-F238E27FC236}">
                  <a16:creationId xmlns:a16="http://schemas.microsoft.com/office/drawing/2014/main" id="{68623D4C-E00C-4E5A-8CC4-B2E3843780F9}"/>
                </a:ext>
              </a:extLst>
            </p:cNvPr>
            <p:cNvSpPr/>
            <p:nvPr/>
          </p:nvSpPr>
          <p:spPr bwMode="gray">
            <a:xfrm>
              <a:off x="170465" y="1465034"/>
              <a:ext cx="109728" cy="10972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0" name="Text Placeholder 1">
            <a:extLst>
              <a:ext uri="{FF2B5EF4-FFF2-40B4-BE49-F238E27FC236}">
                <a16:creationId xmlns:a16="http://schemas.microsoft.com/office/drawing/2014/main" id="{12FA353E-9B08-41C6-8EBA-B70FA41B3B8F}"/>
              </a:ext>
            </a:extLst>
          </p:cNvPr>
          <p:cNvSpPr txBox="1">
            <a:spLocks/>
          </p:cNvSpPr>
          <p:nvPr/>
        </p:nvSpPr>
        <p:spPr bwMode="gray">
          <a:xfrm>
            <a:off x="2578491" y="1145255"/>
            <a:ext cx="1281974" cy="153888"/>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lgn="ctr">
              <a:buNone/>
            </a:pPr>
            <a:r>
              <a:rPr lang="en-US" sz="1000" b="1" dirty="0"/>
              <a:t>IT Leader Insight</a:t>
            </a:r>
            <a:endParaRPr lang="en-US" sz="1000" dirty="0"/>
          </a:p>
        </p:txBody>
      </p:sp>
      <p:sp>
        <p:nvSpPr>
          <p:cNvPr id="25" name="Text Placeholder 1">
            <a:extLst>
              <a:ext uri="{FF2B5EF4-FFF2-40B4-BE49-F238E27FC236}">
                <a16:creationId xmlns:a16="http://schemas.microsoft.com/office/drawing/2014/main" id="{7D1C8B66-D187-44B0-AA43-B4C8FA05A4CD}"/>
              </a:ext>
            </a:extLst>
          </p:cNvPr>
          <p:cNvSpPr txBox="1">
            <a:spLocks/>
          </p:cNvSpPr>
          <p:nvPr/>
        </p:nvSpPr>
        <p:spPr bwMode="gray">
          <a:xfrm>
            <a:off x="2021867" y="1697834"/>
            <a:ext cx="2390465" cy="492443"/>
          </a:xfrm>
          <a:prstGeom prst="rect">
            <a:avLst/>
          </a:prstGeom>
        </p:spPr>
        <p:txBody>
          <a:bodyPr vert="horz" wrap="square" lIns="0" tIns="0" rIns="0" bIns="0" rtlCol="0" anchor="ctr">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lgn="ctr">
              <a:buNone/>
            </a:pPr>
            <a:r>
              <a:rPr lang="en-US" sz="800" dirty="0"/>
              <a:t>Tools such as </a:t>
            </a:r>
            <a:r>
              <a:rPr lang="en-US" sz="800" b="1" dirty="0"/>
              <a:t>end-point detection &amp; response</a:t>
            </a:r>
            <a:r>
              <a:rPr lang="en-US" sz="800" dirty="0"/>
              <a:t>, </a:t>
            </a:r>
            <a:r>
              <a:rPr lang="en-US" sz="800" b="1" dirty="0"/>
              <a:t>anti-malware</a:t>
            </a:r>
            <a:r>
              <a:rPr lang="en-US" sz="800" dirty="0"/>
              <a:t>, and </a:t>
            </a:r>
            <a:r>
              <a:rPr lang="en-US" sz="800" b="1" dirty="0"/>
              <a:t>monitoring detection &amp; response </a:t>
            </a:r>
            <a:r>
              <a:rPr lang="en-US" sz="800" dirty="0"/>
              <a:t>help ensures broader remote environment is secure</a:t>
            </a:r>
            <a:endParaRPr lang="en-US" sz="700" b="1" dirty="0"/>
          </a:p>
        </p:txBody>
      </p:sp>
      <p:sp>
        <p:nvSpPr>
          <p:cNvPr id="132" name="TextBox 131">
            <a:extLst>
              <a:ext uri="{FF2B5EF4-FFF2-40B4-BE49-F238E27FC236}">
                <a16:creationId xmlns:a16="http://schemas.microsoft.com/office/drawing/2014/main" id="{A34775F5-E2C0-45BF-8162-C9CC0BA81679}"/>
              </a:ext>
            </a:extLst>
          </p:cNvPr>
          <p:cNvSpPr txBox="1"/>
          <p:nvPr/>
        </p:nvSpPr>
        <p:spPr>
          <a:xfrm>
            <a:off x="4838071" y="1882500"/>
            <a:ext cx="235642" cy="123111"/>
          </a:xfrm>
          <a:prstGeom prst="rect">
            <a:avLst/>
          </a:prstGeom>
          <a:noFill/>
        </p:spPr>
        <p:txBody>
          <a:bodyPr wrap="none" lIns="0" tIns="0" rIns="0" bIns="0" rtlCol="0">
            <a:spAutoFit/>
          </a:bodyPr>
          <a:lstStyle/>
          <a:p>
            <a:pPr>
              <a:spcBef>
                <a:spcPts val="500"/>
              </a:spcBef>
            </a:pPr>
            <a:r>
              <a:rPr lang="en-US" sz="800" i="1" dirty="0"/>
              <a:t>High</a:t>
            </a:r>
          </a:p>
        </p:txBody>
      </p:sp>
      <p:sp>
        <p:nvSpPr>
          <p:cNvPr id="134" name="TextBox 133">
            <a:extLst>
              <a:ext uri="{FF2B5EF4-FFF2-40B4-BE49-F238E27FC236}">
                <a16:creationId xmlns:a16="http://schemas.microsoft.com/office/drawing/2014/main" id="{6F61233E-22EF-4938-AFB8-C09079E2F939}"/>
              </a:ext>
            </a:extLst>
          </p:cNvPr>
          <p:cNvSpPr txBox="1"/>
          <p:nvPr/>
        </p:nvSpPr>
        <p:spPr>
          <a:xfrm>
            <a:off x="4838071" y="2672214"/>
            <a:ext cx="235642" cy="123111"/>
          </a:xfrm>
          <a:prstGeom prst="rect">
            <a:avLst/>
          </a:prstGeom>
          <a:noFill/>
        </p:spPr>
        <p:txBody>
          <a:bodyPr wrap="none" lIns="0" tIns="0" rIns="0" bIns="0" rtlCol="0">
            <a:spAutoFit/>
          </a:bodyPr>
          <a:lstStyle/>
          <a:p>
            <a:pPr>
              <a:spcBef>
                <a:spcPts val="500"/>
              </a:spcBef>
            </a:pPr>
            <a:r>
              <a:rPr lang="en-US" sz="800" i="1" dirty="0"/>
              <a:t>High</a:t>
            </a:r>
          </a:p>
        </p:txBody>
      </p:sp>
      <p:sp>
        <p:nvSpPr>
          <p:cNvPr id="136" name="TextBox 135">
            <a:extLst>
              <a:ext uri="{FF2B5EF4-FFF2-40B4-BE49-F238E27FC236}">
                <a16:creationId xmlns:a16="http://schemas.microsoft.com/office/drawing/2014/main" id="{8ADEDC94-8749-4069-9A4A-28A3DEE9DD1F}"/>
              </a:ext>
            </a:extLst>
          </p:cNvPr>
          <p:cNvSpPr txBox="1"/>
          <p:nvPr/>
        </p:nvSpPr>
        <p:spPr>
          <a:xfrm>
            <a:off x="4753112" y="3354678"/>
            <a:ext cx="405560" cy="123111"/>
          </a:xfrm>
          <a:prstGeom prst="rect">
            <a:avLst/>
          </a:prstGeom>
          <a:noFill/>
        </p:spPr>
        <p:txBody>
          <a:bodyPr wrap="none" lIns="0" tIns="0" rIns="0" bIns="0" rtlCol="0">
            <a:spAutoFit/>
          </a:bodyPr>
          <a:lstStyle/>
          <a:p>
            <a:pPr>
              <a:spcBef>
                <a:spcPts val="500"/>
              </a:spcBef>
            </a:pPr>
            <a:r>
              <a:rPr lang="en-US" sz="800" i="1" dirty="0"/>
              <a:t>Medium</a:t>
            </a:r>
          </a:p>
        </p:txBody>
      </p:sp>
      <p:pic>
        <p:nvPicPr>
          <p:cNvPr id="142" name="Picture 141" descr="Icon&#10;&#10;Description automatically generated">
            <a:extLst>
              <a:ext uri="{FF2B5EF4-FFF2-40B4-BE49-F238E27FC236}">
                <a16:creationId xmlns:a16="http://schemas.microsoft.com/office/drawing/2014/main" id="{3377C162-8683-4A9D-8F07-2FA6E73CB0D1}"/>
              </a:ext>
            </a:extLst>
          </p:cNvPr>
          <p:cNvPicPr>
            <a:picLocks noChangeAspect="1"/>
          </p:cNvPicPr>
          <p:nvPr/>
        </p:nvPicPr>
        <p:blipFill>
          <a:blip r:embed="rId5"/>
          <a:stretch>
            <a:fillRect/>
          </a:stretch>
        </p:blipFill>
        <p:spPr>
          <a:xfrm>
            <a:off x="4799116" y="967740"/>
            <a:ext cx="289158" cy="254459"/>
          </a:xfrm>
          <a:prstGeom prst="rect">
            <a:avLst/>
          </a:prstGeom>
          <a:solidFill>
            <a:schemeClr val="bg1"/>
          </a:solidFill>
        </p:spPr>
      </p:pic>
      <p:sp>
        <p:nvSpPr>
          <p:cNvPr id="144" name="TextBox 143">
            <a:extLst>
              <a:ext uri="{FF2B5EF4-FFF2-40B4-BE49-F238E27FC236}">
                <a16:creationId xmlns:a16="http://schemas.microsoft.com/office/drawing/2014/main" id="{C6399BD2-1C3A-4AF2-BCCD-345AF50092DC}"/>
              </a:ext>
            </a:extLst>
          </p:cNvPr>
          <p:cNvSpPr txBox="1"/>
          <p:nvPr/>
        </p:nvSpPr>
        <p:spPr>
          <a:xfrm>
            <a:off x="4536467" y="1330079"/>
            <a:ext cx="849592" cy="138499"/>
          </a:xfrm>
          <a:prstGeom prst="rect">
            <a:avLst/>
          </a:prstGeom>
          <a:noFill/>
        </p:spPr>
        <p:txBody>
          <a:bodyPr wrap="none" lIns="0" tIns="0" rIns="0" bIns="0" rtlCol="0">
            <a:spAutoFit/>
          </a:bodyPr>
          <a:lstStyle/>
          <a:p>
            <a:pPr>
              <a:spcBef>
                <a:spcPts val="500"/>
              </a:spcBef>
            </a:pPr>
            <a:r>
              <a:rPr lang="en-US" sz="900" b="1" i="1" dirty="0"/>
              <a:t>Security Risk</a:t>
            </a:r>
          </a:p>
        </p:txBody>
      </p:sp>
      <p:sp>
        <p:nvSpPr>
          <p:cNvPr id="2" name="Text Placeholder 1">
            <a:extLst>
              <a:ext uri="{FF2B5EF4-FFF2-40B4-BE49-F238E27FC236}">
                <a16:creationId xmlns:a16="http://schemas.microsoft.com/office/drawing/2014/main" id="{CD4F3CA5-BA02-4F9E-9CD2-2A4AB0181BC1}"/>
              </a:ext>
            </a:extLst>
          </p:cNvPr>
          <p:cNvSpPr txBox="1">
            <a:spLocks/>
          </p:cNvSpPr>
          <p:nvPr/>
        </p:nvSpPr>
        <p:spPr bwMode="gray">
          <a:xfrm>
            <a:off x="730057" y="2526020"/>
            <a:ext cx="1194059" cy="415498"/>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lgn="ctr">
              <a:buNone/>
            </a:pPr>
            <a:r>
              <a:rPr lang="en-US" b="1" dirty="0"/>
              <a:t>Identify and Access Management</a:t>
            </a:r>
            <a:endParaRPr lang="en-US" dirty="0"/>
          </a:p>
        </p:txBody>
      </p:sp>
      <p:sp>
        <p:nvSpPr>
          <p:cNvPr id="3" name="Text Placeholder 1">
            <a:extLst>
              <a:ext uri="{FF2B5EF4-FFF2-40B4-BE49-F238E27FC236}">
                <a16:creationId xmlns:a16="http://schemas.microsoft.com/office/drawing/2014/main" id="{987352D2-1D75-4B3F-9E76-CBFEF5223601}"/>
              </a:ext>
            </a:extLst>
          </p:cNvPr>
          <p:cNvSpPr txBox="1">
            <a:spLocks/>
          </p:cNvSpPr>
          <p:nvPr/>
        </p:nvSpPr>
        <p:spPr bwMode="gray">
          <a:xfrm>
            <a:off x="2003979" y="2487548"/>
            <a:ext cx="2381419" cy="492443"/>
          </a:xfrm>
          <a:prstGeom prst="rect">
            <a:avLst/>
          </a:prstGeom>
        </p:spPr>
        <p:txBody>
          <a:bodyPr vert="horz" wrap="square" lIns="0" tIns="0" rIns="0" bIns="0" rtlCol="0" anchor="ctr">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lgn="ctr">
              <a:buNone/>
            </a:pPr>
            <a:r>
              <a:rPr lang="en-US" sz="800" dirty="0"/>
              <a:t>Tools such as </a:t>
            </a:r>
            <a:r>
              <a:rPr lang="en-US" sz="800" b="1" dirty="0"/>
              <a:t>two-factor authentication </a:t>
            </a:r>
            <a:r>
              <a:rPr lang="en-US" sz="800" dirty="0"/>
              <a:t>continuously validate security configuration; especially important for remote staff, more complex roll-out for students</a:t>
            </a:r>
            <a:endParaRPr lang="en-US" sz="700" dirty="0"/>
          </a:p>
        </p:txBody>
      </p:sp>
      <p:sp>
        <p:nvSpPr>
          <p:cNvPr id="8" name="TextBox 7">
            <a:extLst>
              <a:ext uri="{FF2B5EF4-FFF2-40B4-BE49-F238E27FC236}">
                <a16:creationId xmlns:a16="http://schemas.microsoft.com/office/drawing/2014/main" id="{DE97238F-2F7D-458D-9EF8-2F75D312954E}"/>
              </a:ext>
            </a:extLst>
          </p:cNvPr>
          <p:cNvSpPr txBox="1"/>
          <p:nvPr/>
        </p:nvSpPr>
        <p:spPr>
          <a:xfrm>
            <a:off x="753212" y="1874806"/>
            <a:ext cx="1147750" cy="138499"/>
          </a:xfrm>
          <a:prstGeom prst="rect">
            <a:avLst/>
          </a:prstGeom>
          <a:noFill/>
        </p:spPr>
        <p:txBody>
          <a:bodyPr wrap="none" lIns="0" tIns="0" rIns="0" bIns="0" rtlCol="0">
            <a:spAutoFit/>
          </a:bodyPr>
          <a:lstStyle/>
          <a:p>
            <a:pPr>
              <a:spcBef>
                <a:spcPts val="500"/>
              </a:spcBef>
            </a:pPr>
            <a:r>
              <a:rPr lang="en-US" sz="900" b="1" dirty="0"/>
              <a:t>Endpoint Security</a:t>
            </a:r>
          </a:p>
        </p:txBody>
      </p:sp>
    </p:spTree>
    <p:custDataLst>
      <p:tags r:id="rId1"/>
    </p:custDataLst>
    <p:extLst>
      <p:ext uri="{BB962C8B-B14F-4D97-AF65-F5344CB8AC3E}">
        <p14:creationId xmlns:p14="http://schemas.microsoft.com/office/powerpoint/2010/main" val="2851171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gray">
          <a:xfrm>
            <a:off x="801122" y="768096"/>
            <a:ext cx="4798556" cy="3818534"/>
          </a:xfrm>
          <a:prstGeom prst="rect">
            <a:avLst/>
          </a:prstGeom>
          <a:noFill/>
          <a:ln w="12700" cmpd="sng">
            <a:solidFill>
              <a:schemeClr val="accent6"/>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606" tIns="34303" rIns="68606" bIns="34303" numCol="1" spcCol="0" rtlCol="0" fromWordArt="0" anchor="t" anchorCtr="0" forceAA="0" compatLnSpc="1">
            <a:prstTxWarp prst="textNoShape">
              <a:avLst/>
            </a:prstTxWarp>
            <a:noAutofit/>
          </a:bodyPr>
          <a:lstStyle/>
          <a:p>
            <a:pPr algn="ctr">
              <a:spcBef>
                <a:spcPts val="375"/>
              </a:spcBef>
            </a:pPr>
            <a:endParaRPr lang="en-US" sz="750" dirty="0" err="1">
              <a:solidFill>
                <a:schemeClr val="bg1"/>
              </a:solidFill>
            </a:endParaRPr>
          </a:p>
        </p:txBody>
      </p:sp>
      <p:sp>
        <p:nvSpPr>
          <p:cNvPr id="12" name="TextBox 11"/>
          <p:cNvSpPr txBox="1"/>
          <p:nvPr/>
        </p:nvSpPr>
        <p:spPr bwMode="gray">
          <a:xfrm>
            <a:off x="1542010" y="2224755"/>
            <a:ext cx="3566161" cy="2284087"/>
          </a:xfrm>
          <a:prstGeom prst="rect">
            <a:avLst/>
          </a:prstGeom>
          <a:noFill/>
        </p:spPr>
        <p:txBody>
          <a:bodyPr wrap="square" lIns="0" tIns="0" rIns="0" bIns="0" rtlCol="0">
            <a:spAutoFit/>
          </a:bodyPr>
          <a:lstStyle/>
          <a:p>
            <a:pPr marL="285750" indent="-285750">
              <a:lnSpc>
                <a:spcPts val="1951"/>
              </a:lnSpc>
              <a:buFont typeface="Courier New" panose="02070309020205020404" pitchFamily="49" charset="0"/>
              <a:buChar char="o"/>
            </a:pPr>
            <a:r>
              <a:rPr lang="en-US" sz="1501" dirty="0">
                <a:solidFill>
                  <a:schemeClr val="bg1"/>
                </a:solidFill>
              </a:rPr>
              <a:t>Endpoint detection and response</a:t>
            </a:r>
          </a:p>
          <a:p>
            <a:pPr marL="285750" indent="-285750">
              <a:lnSpc>
                <a:spcPts val="1951"/>
              </a:lnSpc>
              <a:buFont typeface="Courier New" panose="02070309020205020404" pitchFamily="49" charset="0"/>
              <a:buChar char="o"/>
            </a:pPr>
            <a:r>
              <a:rPr lang="en-US" sz="1501" dirty="0">
                <a:solidFill>
                  <a:schemeClr val="bg1"/>
                </a:solidFill>
              </a:rPr>
              <a:t>Anti-malware platforms</a:t>
            </a:r>
          </a:p>
          <a:p>
            <a:pPr marL="285750" indent="-285750">
              <a:lnSpc>
                <a:spcPts val="1951"/>
              </a:lnSpc>
              <a:buFont typeface="Courier New" panose="02070309020205020404" pitchFamily="49" charset="0"/>
              <a:buChar char="o"/>
            </a:pPr>
            <a:r>
              <a:rPr lang="en-US" sz="1501" dirty="0">
                <a:solidFill>
                  <a:schemeClr val="bg1"/>
                </a:solidFill>
              </a:rPr>
              <a:t>Managed detection and response</a:t>
            </a:r>
          </a:p>
          <a:p>
            <a:pPr marL="285750" indent="-285750">
              <a:lnSpc>
                <a:spcPts val="1951"/>
              </a:lnSpc>
              <a:buFont typeface="Courier New" panose="02070309020205020404" pitchFamily="49" charset="0"/>
              <a:buChar char="o"/>
            </a:pPr>
            <a:r>
              <a:rPr lang="en-US" sz="1501" dirty="0">
                <a:solidFill>
                  <a:schemeClr val="bg1"/>
                </a:solidFill>
              </a:rPr>
              <a:t>Two-factor authentication</a:t>
            </a:r>
          </a:p>
          <a:p>
            <a:pPr marL="285750" indent="-285750">
              <a:lnSpc>
                <a:spcPts val="1951"/>
              </a:lnSpc>
              <a:buFont typeface="Courier New" panose="02070309020205020404" pitchFamily="49" charset="0"/>
              <a:buChar char="o"/>
            </a:pPr>
            <a:r>
              <a:rPr lang="en-US" sz="1501" dirty="0">
                <a:solidFill>
                  <a:schemeClr val="bg1"/>
                </a:solidFill>
              </a:rPr>
              <a:t>VPN</a:t>
            </a:r>
          </a:p>
          <a:p>
            <a:pPr marL="285750" indent="-285750">
              <a:lnSpc>
                <a:spcPts val="1951"/>
              </a:lnSpc>
              <a:buFont typeface="Courier New" panose="02070309020205020404" pitchFamily="49" charset="0"/>
              <a:buChar char="o"/>
            </a:pPr>
            <a:r>
              <a:rPr lang="en-US" sz="1501" dirty="0">
                <a:solidFill>
                  <a:schemeClr val="bg1"/>
                </a:solidFill>
              </a:rPr>
              <a:t>Data back-ups</a:t>
            </a:r>
          </a:p>
          <a:p>
            <a:pPr marL="285750" indent="-285750">
              <a:lnSpc>
                <a:spcPts val="1951"/>
              </a:lnSpc>
              <a:buFont typeface="Courier New" panose="02070309020205020404" pitchFamily="49" charset="0"/>
              <a:buChar char="o"/>
            </a:pPr>
            <a:r>
              <a:rPr lang="en-US" sz="1501" dirty="0">
                <a:solidFill>
                  <a:schemeClr val="bg1"/>
                </a:solidFill>
              </a:rPr>
              <a:t>Penetration Testing</a:t>
            </a:r>
          </a:p>
          <a:p>
            <a:pPr marL="285750" indent="-285750">
              <a:lnSpc>
                <a:spcPts val="1951"/>
              </a:lnSpc>
              <a:buFont typeface="Courier New" panose="02070309020205020404" pitchFamily="49" charset="0"/>
              <a:buChar char="o"/>
            </a:pPr>
            <a:r>
              <a:rPr lang="en-US" sz="1501" dirty="0">
                <a:solidFill>
                  <a:schemeClr val="bg1"/>
                </a:solidFill>
              </a:rPr>
              <a:t>Firewalls</a:t>
            </a:r>
          </a:p>
          <a:p>
            <a:pPr marL="285750" indent="-285750">
              <a:lnSpc>
                <a:spcPts val="1951"/>
              </a:lnSpc>
              <a:buFont typeface="Courier New" panose="02070309020205020404" pitchFamily="49" charset="0"/>
              <a:buChar char="o"/>
            </a:pPr>
            <a:r>
              <a:rPr lang="en-US" sz="1501" dirty="0">
                <a:solidFill>
                  <a:schemeClr val="bg1"/>
                </a:solidFill>
              </a:rPr>
              <a:t>Other (please clarify in chat) </a:t>
            </a:r>
          </a:p>
        </p:txBody>
      </p:sp>
      <p:sp>
        <p:nvSpPr>
          <p:cNvPr id="13" name="TextBox 12"/>
          <p:cNvSpPr txBox="1"/>
          <p:nvPr/>
        </p:nvSpPr>
        <p:spPr bwMode="gray">
          <a:xfrm>
            <a:off x="880525" y="835758"/>
            <a:ext cx="4706739" cy="1245597"/>
          </a:xfrm>
          <a:prstGeom prst="rect">
            <a:avLst/>
          </a:prstGeom>
          <a:noFill/>
        </p:spPr>
        <p:txBody>
          <a:bodyPr wrap="square" lIns="0" tIns="0" rIns="0" bIns="0" rtlCol="0">
            <a:spAutoFit/>
          </a:bodyPr>
          <a:lstStyle>
            <a:defPPr>
              <a:defRPr lang="en-US"/>
            </a:defPPr>
            <a:lvl1pPr>
              <a:lnSpc>
                <a:spcPts val="3500"/>
              </a:lnSpc>
              <a:spcBef>
                <a:spcPts val="500"/>
              </a:spcBef>
              <a:defRPr sz="2700" spc="50">
                <a:solidFill>
                  <a:schemeClr val="bg1"/>
                </a:solidFill>
                <a:latin typeface="+mj-lt"/>
              </a:defRPr>
            </a:lvl1pPr>
          </a:lstStyle>
          <a:p>
            <a:pPr algn="ctr">
              <a:lnSpc>
                <a:spcPct val="100000"/>
              </a:lnSpc>
            </a:pPr>
            <a:r>
              <a:rPr lang="en-US" sz="2026" dirty="0"/>
              <a:t>What cybersecurity investments have you implemented since March, or plan to implement this year?</a:t>
            </a:r>
          </a:p>
          <a:p>
            <a:pPr algn="ctr">
              <a:lnSpc>
                <a:spcPct val="100000"/>
              </a:lnSpc>
            </a:pPr>
            <a:r>
              <a:rPr lang="en-US" sz="1600" i="1" dirty="0"/>
              <a:t>(Select all that apply)</a:t>
            </a:r>
          </a:p>
        </p:txBody>
      </p:sp>
      <p:cxnSp>
        <p:nvCxnSpPr>
          <p:cNvPr id="15" name="Straight Connector 14"/>
          <p:cNvCxnSpPr/>
          <p:nvPr/>
        </p:nvCxnSpPr>
        <p:spPr bwMode="gray">
          <a:xfrm>
            <a:off x="3003875" y="2133215"/>
            <a:ext cx="393052" cy="0"/>
          </a:xfrm>
          <a:prstGeom prst="line">
            <a:avLst/>
          </a:prstGeom>
          <a:ln w="19050">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Quick Poll #2</a:t>
            </a:r>
          </a:p>
        </p:txBody>
      </p:sp>
    </p:spTree>
    <p:custDataLst>
      <p:tags r:id="rId1"/>
    </p:custDataLst>
    <p:extLst>
      <p:ext uri="{BB962C8B-B14F-4D97-AF65-F5344CB8AC3E}">
        <p14:creationId xmlns:p14="http://schemas.microsoft.com/office/powerpoint/2010/main" val="4708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Chevron 85">
            <a:extLst>
              <a:ext uri="{FF2B5EF4-FFF2-40B4-BE49-F238E27FC236}">
                <a16:creationId xmlns:a16="http://schemas.microsoft.com/office/drawing/2014/main" id="{65C54811-50BB-485C-ADC8-34810D87D212}"/>
              </a:ext>
            </a:extLst>
          </p:cNvPr>
          <p:cNvSpPr/>
          <p:nvPr/>
        </p:nvSpPr>
        <p:spPr bwMode="gray">
          <a:xfrm>
            <a:off x="4684156" y="1363897"/>
            <a:ext cx="1517000" cy="419773"/>
          </a:xfrm>
          <a:prstGeom prst="chevron">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63" name="Chevron 85">
            <a:extLst>
              <a:ext uri="{FF2B5EF4-FFF2-40B4-BE49-F238E27FC236}">
                <a16:creationId xmlns:a16="http://schemas.microsoft.com/office/drawing/2014/main" id="{80B301A8-EFDC-4CAB-B9C2-F1B49D19AE38}"/>
              </a:ext>
            </a:extLst>
          </p:cNvPr>
          <p:cNvSpPr/>
          <p:nvPr/>
        </p:nvSpPr>
        <p:spPr bwMode="gray">
          <a:xfrm>
            <a:off x="3241046" y="1363898"/>
            <a:ext cx="1517000" cy="419773"/>
          </a:xfrm>
          <a:prstGeom prst="chevron">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2" name="Text Placeholder 1">
            <a:extLst>
              <a:ext uri="{FF2B5EF4-FFF2-40B4-BE49-F238E27FC236}">
                <a16:creationId xmlns:a16="http://schemas.microsoft.com/office/drawing/2014/main" id="{831A7703-8B52-4B90-A622-A7C6349D0D53}"/>
              </a:ext>
            </a:extLst>
          </p:cNvPr>
          <p:cNvSpPr>
            <a:spLocks noGrp="1"/>
          </p:cNvSpPr>
          <p:nvPr>
            <p:ph type="body" sz="quarter" idx="16"/>
          </p:nvPr>
        </p:nvSpPr>
        <p:spPr/>
        <p:txBody>
          <a:bodyPr/>
          <a:lstStyle/>
          <a:p>
            <a:r>
              <a:rPr lang="en-US" dirty="0"/>
              <a:t>Quick-Win #5</a:t>
            </a:r>
          </a:p>
        </p:txBody>
      </p:sp>
      <p:sp>
        <p:nvSpPr>
          <p:cNvPr id="3" name="Title 2">
            <a:extLst>
              <a:ext uri="{FF2B5EF4-FFF2-40B4-BE49-F238E27FC236}">
                <a16:creationId xmlns:a16="http://schemas.microsoft.com/office/drawing/2014/main" id="{1D7545F6-498B-4A2A-B7E9-C08E6CB40D82}"/>
              </a:ext>
            </a:extLst>
          </p:cNvPr>
          <p:cNvSpPr>
            <a:spLocks noGrp="1"/>
          </p:cNvSpPr>
          <p:nvPr>
            <p:ph type="title"/>
          </p:nvPr>
        </p:nvSpPr>
        <p:spPr>
          <a:xfrm>
            <a:off x="280194" y="317005"/>
            <a:ext cx="6333042" cy="249299"/>
          </a:xfrm>
        </p:spPr>
        <p:txBody>
          <a:bodyPr/>
          <a:lstStyle/>
          <a:p>
            <a:pPr>
              <a:spcBef>
                <a:spcPts val="500"/>
              </a:spcBef>
            </a:pPr>
            <a:r>
              <a:rPr lang="en-US" sz="1800" dirty="0">
                <a:solidFill>
                  <a:schemeClr val="bg1"/>
                </a:solidFill>
              </a:rPr>
              <a:t>Develop and Review Incident Response Protocols</a:t>
            </a:r>
          </a:p>
        </p:txBody>
      </p:sp>
      <p:sp>
        <p:nvSpPr>
          <p:cNvPr id="5" name="Text Placeholder 4">
            <a:extLst>
              <a:ext uri="{FF2B5EF4-FFF2-40B4-BE49-F238E27FC236}">
                <a16:creationId xmlns:a16="http://schemas.microsoft.com/office/drawing/2014/main" id="{DFAC26DA-5E52-416A-9E59-5BDE5BF726BE}"/>
              </a:ext>
            </a:extLst>
          </p:cNvPr>
          <p:cNvSpPr>
            <a:spLocks noGrp="1"/>
          </p:cNvSpPr>
          <p:nvPr>
            <p:ph type="body" sz="quarter" idx="19"/>
          </p:nvPr>
        </p:nvSpPr>
        <p:spPr/>
        <p:txBody>
          <a:bodyPr/>
          <a:lstStyle/>
          <a:p>
            <a:endParaRPr lang="en-US"/>
          </a:p>
        </p:txBody>
      </p:sp>
      <p:sp>
        <p:nvSpPr>
          <p:cNvPr id="6" name="Text Placeholder 5">
            <a:extLst>
              <a:ext uri="{FF2B5EF4-FFF2-40B4-BE49-F238E27FC236}">
                <a16:creationId xmlns:a16="http://schemas.microsoft.com/office/drawing/2014/main" id="{31A6430B-4E34-44AD-AFBF-18D28A5EAE6D}"/>
              </a:ext>
            </a:extLst>
          </p:cNvPr>
          <p:cNvSpPr>
            <a:spLocks noGrp="1"/>
          </p:cNvSpPr>
          <p:nvPr>
            <p:ph type="body" sz="quarter" idx="18"/>
          </p:nvPr>
        </p:nvSpPr>
        <p:spPr>
          <a:xfrm>
            <a:off x="4354596" y="4600545"/>
            <a:ext cx="2046204" cy="200055"/>
          </a:xfrm>
        </p:spPr>
        <p:txBody>
          <a:bodyPr/>
          <a:lstStyle/>
          <a:p>
            <a:pPr algn="r"/>
            <a:r>
              <a:rPr lang="en-US" dirty="0"/>
              <a:t>Source: EAB, </a:t>
            </a:r>
            <a:r>
              <a:rPr lang="en-US" dirty="0">
                <a:hlinkClick r:id="rId2"/>
              </a:rPr>
              <a:t>IT Breach Preparation and Response Toolkit</a:t>
            </a:r>
            <a:r>
              <a:rPr lang="en-US" dirty="0"/>
              <a:t>; EAB interviews and analysis.</a:t>
            </a:r>
          </a:p>
        </p:txBody>
      </p:sp>
      <p:sp>
        <p:nvSpPr>
          <p:cNvPr id="12" name="Chevron 85">
            <a:extLst>
              <a:ext uri="{FF2B5EF4-FFF2-40B4-BE49-F238E27FC236}">
                <a16:creationId xmlns:a16="http://schemas.microsoft.com/office/drawing/2014/main" id="{6B2FE988-210F-4CE0-863D-C5BC6907955D}"/>
              </a:ext>
            </a:extLst>
          </p:cNvPr>
          <p:cNvSpPr/>
          <p:nvPr/>
        </p:nvSpPr>
        <p:spPr bwMode="gray">
          <a:xfrm>
            <a:off x="1804098" y="1363897"/>
            <a:ext cx="1517000" cy="419773"/>
          </a:xfrm>
          <a:prstGeom prst="chevron">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14" name="Pentagon 86">
            <a:extLst>
              <a:ext uri="{FF2B5EF4-FFF2-40B4-BE49-F238E27FC236}">
                <a16:creationId xmlns:a16="http://schemas.microsoft.com/office/drawing/2014/main" id="{242A1D4D-3C8B-44F7-B555-D07B8D37C1B0}"/>
              </a:ext>
            </a:extLst>
          </p:cNvPr>
          <p:cNvSpPr/>
          <p:nvPr/>
        </p:nvSpPr>
        <p:spPr bwMode="gray">
          <a:xfrm>
            <a:off x="277629" y="1364698"/>
            <a:ext cx="1627986" cy="419773"/>
          </a:xfrm>
          <a:prstGeom prst="homePlate">
            <a:avLst/>
          </a:prstGeom>
          <a:solidFill>
            <a:schemeClr val="accent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18" name="TextBox 17">
            <a:extLst>
              <a:ext uri="{FF2B5EF4-FFF2-40B4-BE49-F238E27FC236}">
                <a16:creationId xmlns:a16="http://schemas.microsoft.com/office/drawing/2014/main" id="{B26D7773-31BF-44DA-922B-0BD02BD3DFF6}"/>
              </a:ext>
            </a:extLst>
          </p:cNvPr>
          <p:cNvSpPr txBox="1"/>
          <p:nvPr/>
        </p:nvSpPr>
        <p:spPr bwMode="gray">
          <a:xfrm>
            <a:off x="357214" y="1432342"/>
            <a:ext cx="1331775" cy="276999"/>
          </a:xfrm>
          <a:prstGeom prst="rect">
            <a:avLst/>
          </a:prstGeom>
          <a:noFill/>
        </p:spPr>
        <p:txBody>
          <a:bodyPr wrap="square" lIns="0" tIns="0" rIns="0" bIns="0" rtlCol="0">
            <a:spAutoFit/>
          </a:bodyPr>
          <a:lstStyle/>
          <a:p>
            <a:pPr algn="ctr"/>
            <a:r>
              <a:rPr lang="en-US" sz="900" b="1" dirty="0"/>
              <a:t>Systems and Workflow</a:t>
            </a:r>
          </a:p>
        </p:txBody>
      </p:sp>
      <p:sp>
        <p:nvSpPr>
          <p:cNvPr id="22" name="Text Placeholder 1">
            <a:extLst>
              <a:ext uri="{FF2B5EF4-FFF2-40B4-BE49-F238E27FC236}">
                <a16:creationId xmlns:a16="http://schemas.microsoft.com/office/drawing/2014/main" id="{D9F04043-0005-4458-A269-0B0DA33A9BA4}"/>
              </a:ext>
            </a:extLst>
          </p:cNvPr>
          <p:cNvSpPr txBox="1">
            <a:spLocks/>
          </p:cNvSpPr>
          <p:nvPr/>
        </p:nvSpPr>
        <p:spPr bwMode="gray">
          <a:xfrm>
            <a:off x="4848911" y="1931506"/>
            <a:ext cx="1264850" cy="1531188"/>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a:spcAft>
                <a:spcPts val="600"/>
              </a:spcAft>
              <a:buFont typeface="Wingdings" panose="05000000000000000000" pitchFamily="2" charset="2"/>
              <a:buChar char="q"/>
            </a:pPr>
            <a:r>
              <a:rPr lang="en-US" sz="800" dirty="0"/>
              <a:t>Identify root cause </a:t>
            </a:r>
          </a:p>
          <a:p>
            <a:pPr>
              <a:spcAft>
                <a:spcPts val="600"/>
              </a:spcAft>
              <a:buFont typeface="Wingdings" panose="05000000000000000000" pitchFamily="2" charset="2"/>
              <a:buChar char="q"/>
            </a:pPr>
            <a:r>
              <a:rPr lang="en-US" sz="800" dirty="0"/>
              <a:t>Confirm resolution with affected parties</a:t>
            </a:r>
          </a:p>
          <a:p>
            <a:pPr>
              <a:spcAft>
                <a:spcPts val="600"/>
              </a:spcAft>
              <a:buFont typeface="Wingdings" panose="05000000000000000000" pitchFamily="2" charset="2"/>
              <a:buChar char="q"/>
            </a:pPr>
            <a:r>
              <a:rPr lang="en-US" sz="800" dirty="0"/>
              <a:t>Evaluate response including time taken to identify breach</a:t>
            </a:r>
          </a:p>
          <a:p>
            <a:pPr>
              <a:spcAft>
                <a:spcPts val="600"/>
              </a:spcAft>
              <a:buFont typeface="Wingdings" panose="05000000000000000000" pitchFamily="2" charset="2"/>
              <a:buChar char="q"/>
            </a:pPr>
            <a:r>
              <a:rPr lang="en-US" sz="800" dirty="0"/>
              <a:t>Incorporate new threat indicators into future planning</a:t>
            </a:r>
          </a:p>
        </p:txBody>
      </p:sp>
      <p:sp>
        <p:nvSpPr>
          <p:cNvPr id="24" name="TextBox 23">
            <a:extLst>
              <a:ext uri="{FF2B5EF4-FFF2-40B4-BE49-F238E27FC236}">
                <a16:creationId xmlns:a16="http://schemas.microsoft.com/office/drawing/2014/main" id="{BA1022B3-D1A2-45A5-865F-E5D6F60C1917}"/>
              </a:ext>
            </a:extLst>
          </p:cNvPr>
          <p:cNvSpPr txBox="1"/>
          <p:nvPr/>
        </p:nvSpPr>
        <p:spPr bwMode="gray">
          <a:xfrm>
            <a:off x="4790877" y="1432342"/>
            <a:ext cx="1296918" cy="276999"/>
          </a:xfrm>
          <a:prstGeom prst="rect">
            <a:avLst/>
          </a:prstGeom>
          <a:noFill/>
        </p:spPr>
        <p:txBody>
          <a:bodyPr wrap="square" lIns="0" tIns="0" rIns="0" bIns="0" rtlCol="0">
            <a:spAutoFit/>
          </a:bodyPr>
          <a:lstStyle/>
          <a:p>
            <a:pPr algn="ctr"/>
            <a:r>
              <a:rPr lang="en-US" sz="900" b="1" dirty="0">
                <a:solidFill>
                  <a:schemeClr val="bg1"/>
                </a:solidFill>
              </a:rPr>
              <a:t>Resolution and Analysis</a:t>
            </a:r>
          </a:p>
        </p:txBody>
      </p:sp>
      <p:sp>
        <p:nvSpPr>
          <p:cNvPr id="32" name="TextBox 31">
            <a:extLst>
              <a:ext uri="{FF2B5EF4-FFF2-40B4-BE49-F238E27FC236}">
                <a16:creationId xmlns:a16="http://schemas.microsoft.com/office/drawing/2014/main" id="{AB1C429F-257B-4C38-AF9A-0857D38EC983}"/>
              </a:ext>
            </a:extLst>
          </p:cNvPr>
          <p:cNvSpPr txBox="1"/>
          <p:nvPr/>
        </p:nvSpPr>
        <p:spPr bwMode="gray">
          <a:xfrm>
            <a:off x="2007132" y="1432342"/>
            <a:ext cx="1143000" cy="276999"/>
          </a:xfrm>
          <a:prstGeom prst="rect">
            <a:avLst/>
          </a:prstGeom>
          <a:noFill/>
        </p:spPr>
        <p:txBody>
          <a:bodyPr wrap="square" lIns="0" tIns="0" rIns="0" bIns="0" rtlCol="0">
            <a:spAutoFit/>
          </a:bodyPr>
          <a:lstStyle/>
          <a:p>
            <a:pPr algn="ctr"/>
            <a:r>
              <a:rPr lang="en-US" sz="900" b="1" dirty="0">
                <a:solidFill>
                  <a:schemeClr val="bg1"/>
                </a:solidFill>
              </a:rPr>
              <a:t>Mobilizing Response</a:t>
            </a:r>
          </a:p>
        </p:txBody>
      </p:sp>
      <p:sp>
        <p:nvSpPr>
          <p:cNvPr id="38" name="Text Placeholder 9">
            <a:extLst>
              <a:ext uri="{FF2B5EF4-FFF2-40B4-BE49-F238E27FC236}">
                <a16:creationId xmlns:a16="http://schemas.microsoft.com/office/drawing/2014/main" id="{9A638108-0F26-452C-BD80-33FDFD099415}"/>
              </a:ext>
            </a:extLst>
          </p:cNvPr>
          <p:cNvSpPr>
            <a:spLocks noGrp="1"/>
          </p:cNvSpPr>
          <p:nvPr/>
        </p:nvSpPr>
        <p:spPr bwMode="gray">
          <a:xfrm>
            <a:off x="222283" y="952797"/>
            <a:ext cx="1466706" cy="123111"/>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spcBef>
                <a:spcPts val="500"/>
              </a:spcBef>
              <a:buNone/>
            </a:pPr>
            <a:r>
              <a:rPr lang="en-US" sz="800" i="1" dirty="0"/>
              <a:t>Pre-Incident</a:t>
            </a:r>
          </a:p>
        </p:txBody>
      </p:sp>
      <p:sp>
        <p:nvSpPr>
          <p:cNvPr id="40" name="Text Placeholder 9">
            <a:extLst>
              <a:ext uri="{FF2B5EF4-FFF2-40B4-BE49-F238E27FC236}">
                <a16:creationId xmlns:a16="http://schemas.microsoft.com/office/drawing/2014/main" id="{FC7799D0-6024-46E0-ABB9-E7D2479278F8}"/>
              </a:ext>
            </a:extLst>
          </p:cNvPr>
          <p:cNvSpPr>
            <a:spLocks noGrp="1"/>
          </p:cNvSpPr>
          <p:nvPr/>
        </p:nvSpPr>
        <p:spPr bwMode="gray">
          <a:xfrm>
            <a:off x="1865921" y="1931506"/>
            <a:ext cx="1201538" cy="1267014"/>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a:spcBef>
                <a:spcPts val="500"/>
              </a:spcBef>
              <a:spcAft>
                <a:spcPts val="600"/>
              </a:spcAft>
              <a:buFont typeface="Wingdings" panose="05000000000000000000" pitchFamily="2" charset="2"/>
              <a:buChar char="q"/>
            </a:pPr>
            <a:r>
              <a:rPr lang="en-US" sz="800" dirty="0"/>
              <a:t>Prioritize limiting damage </a:t>
            </a:r>
          </a:p>
          <a:p>
            <a:pPr>
              <a:spcBef>
                <a:spcPts val="500"/>
              </a:spcBef>
              <a:spcAft>
                <a:spcPts val="600"/>
              </a:spcAft>
              <a:buFont typeface="Wingdings" panose="05000000000000000000" pitchFamily="2" charset="2"/>
              <a:buChar char="q"/>
            </a:pPr>
            <a:r>
              <a:rPr lang="en-US" sz="800" dirty="0"/>
              <a:t>Collect information for analysis and later review</a:t>
            </a:r>
          </a:p>
          <a:p>
            <a:pPr>
              <a:spcBef>
                <a:spcPts val="500"/>
              </a:spcBef>
              <a:spcAft>
                <a:spcPts val="600"/>
              </a:spcAft>
              <a:buFont typeface="Wingdings" panose="05000000000000000000" pitchFamily="2" charset="2"/>
              <a:buChar char="q"/>
            </a:pPr>
            <a:r>
              <a:rPr lang="en-US" sz="800" dirty="0"/>
              <a:t>Pull in additional support based on risk level</a:t>
            </a:r>
          </a:p>
        </p:txBody>
      </p:sp>
      <p:sp>
        <p:nvSpPr>
          <p:cNvPr id="46" name="Text Placeholder 1">
            <a:extLst>
              <a:ext uri="{FF2B5EF4-FFF2-40B4-BE49-F238E27FC236}">
                <a16:creationId xmlns:a16="http://schemas.microsoft.com/office/drawing/2014/main" id="{8EF72227-E37D-4D8E-968E-CFA10196B911}"/>
              </a:ext>
            </a:extLst>
          </p:cNvPr>
          <p:cNvSpPr txBox="1">
            <a:spLocks/>
          </p:cNvSpPr>
          <p:nvPr/>
        </p:nvSpPr>
        <p:spPr bwMode="gray">
          <a:xfrm>
            <a:off x="3344652" y="1931506"/>
            <a:ext cx="1316169" cy="879728"/>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a:spcAft>
                <a:spcPts val="600"/>
              </a:spcAft>
              <a:buFont typeface="Wingdings" panose="05000000000000000000" pitchFamily="2" charset="2"/>
              <a:buChar char="q"/>
            </a:pPr>
            <a:r>
              <a:rPr lang="en-US" sz="800" dirty="0"/>
              <a:t>Collaborate with legal counsel and compliance experts </a:t>
            </a:r>
          </a:p>
          <a:p>
            <a:pPr>
              <a:spcAft>
                <a:spcPts val="600"/>
              </a:spcAft>
              <a:buFont typeface="Wingdings" panose="05000000000000000000" pitchFamily="2" charset="2"/>
              <a:buChar char="q"/>
            </a:pPr>
            <a:r>
              <a:rPr lang="en-US" sz="800" dirty="0"/>
              <a:t>Pre-draft press release and victim notification language </a:t>
            </a:r>
          </a:p>
        </p:txBody>
      </p:sp>
      <p:sp>
        <p:nvSpPr>
          <p:cNvPr id="50" name="TextBox 49">
            <a:extLst>
              <a:ext uri="{FF2B5EF4-FFF2-40B4-BE49-F238E27FC236}">
                <a16:creationId xmlns:a16="http://schemas.microsoft.com/office/drawing/2014/main" id="{2BE9C62C-7E6D-41EC-9355-9125008235D1}"/>
              </a:ext>
            </a:extLst>
          </p:cNvPr>
          <p:cNvSpPr txBox="1"/>
          <p:nvPr/>
        </p:nvSpPr>
        <p:spPr bwMode="gray">
          <a:xfrm>
            <a:off x="3420071" y="1432342"/>
            <a:ext cx="1098524" cy="276999"/>
          </a:xfrm>
          <a:prstGeom prst="rect">
            <a:avLst/>
          </a:prstGeom>
          <a:noFill/>
        </p:spPr>
        <p:txBody>
          <a:bodyPr wrap="square" lIns="0" tIns="0" rIns="0" bIns="0" rtlCol="0">
            <a:spAutoFit/>
          </a:bodyPr>
          <a:lstStyle/>
          <a:p>
            <a:pPr algn="ctr"/>
            <a:r>
              <a:rPr lang="en-US" sz="900" b="1" dirty="0">
                <a:solidFill>
                  <a:schemeClr val="bg1"/>
                </a:solidFill>
              </a:rPr>
              <a:t>Breach Notification</a:t>
            </a:r>
          </a:p>
        </p:txBody>
      </p:sp>
      <p:sp>
        <p:nvSpPr>
          <p:cNvPr id="59" name="Text Placeholder 9">
            <a:extLst>
              <a:ext uri="{FF2B5EF4-FFF2-40B4-BE49-F238E27FC236}">
                <a16:creationId xmlns:a16="http://schemas.microsoft.com/office/drawing/2014/main" id="{5722BB00-F0CB-4A86-A935-D9496468853C}"/>
              </a:ext>
            </a:extLst>
          </p:cNvPr>
          <p:cNvSpPr>
            <a:spLocks noGrp="1"/>
          </p:cNvSpPr>
          <p:nvPr/>
        </p:nvSpPr>
        <p:spPr bwMode="gray">
          <a:xfrm>
            <a:off x="357214" y="1931506"/>
            <a:ext cx="1201538" cy="633507"/>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a:spcBef>
                <a:spcPts val="500"/>
              </a:spcBef>
              <a:spcAft>
                <a:spcPts val="600"/>
              </a:spcAft>
              <a:buFont typeface="Wingdings" panose="05000000000000000000" pitchFamily="2" charset="2"/>
              <a:buChar char="q"/>
            </a:pPr>
            <a:r>
              <a:rPr lang="en-US" sz="800" dirty="0"/>
              <a:t>Manage internal communications</a:t>
            </a:r>
          </a:p>
          <a:p>
            <a:pPr>
              <a:spcBef>
                <a:spcPts val="500"/>
              </a:spcBef>
              <a:spcAft>
                <a:spcPts val="600"/>
              </a:spcAft>
              <a:buFont typeface="Wingdings" panose="05000000000000000000" pitchFamily="2" charset="2"/>
              <a:buChar char="q"/>
            </a:pPr>
            <a:r>
              <a:rPr lang="en-US" sz="800" dirty="0"/>
              <a:t>Recruit and manage technical team</a:t>
            </a:r>
          </a:p>
        </p:txBody>
      </p:sp>
      <p:cxnSp>
        <p:nvCxnSpPr>
          <p:cNvPr id="64" name="Straight Arrow Connector 63">
            <a:extLst>
              <a:ext uri="{FF2B5EF4-FFF2-40B4-BE49-F238E27FC236}">
                <a16:creationId xmlns:a16="http://schemas.microsoft.com/office/drawing/2014/main" id="{5CE92143-CB9F-4F71-8CF7-ADB8D46E9AD5}"/>
              </a:ext>
            </a:extLst>
          </p:cNvPr>
          <p:cNvCxnSpPr/>
          <p:nvPr/>
        </p:nvCxnSpPr>
        <p:spPr bwMode="gray">
          <a:xfrm>
            <a:off x="277813" y="1143905"/>
            <a:ext cx="5838377" cy="0"/>
          </a:xfrm>
          <a:prstGeom prst="straightConnector1">
            <a:avLst/>
          </a:prstGeom>
          <a:noFill/>
          <a:ln w="38100" cap="flat" cmpd="sng" algn="ctr">
            <a:solidFill>
              <a:schemeClr val="accent5"/>
            </a:solidFill>
            <a:prstDash val="solid"/>
            <a:miter lim="800000"/>
            <a:headEnd type="none" w="med" len="med"/>
            <a:tailEnd type="triangle" w="med" len="med"/>
          </a:ln>
          <a:effectLst/>
        </p:spPr>
      </p:cxnSp>
      <p:sp>
        <p:nvSpPr>
          <p:cNvPr id="66" name="Oval 65">
            <a:extLst>
              <a:ext uri="{FF2B5EF4-FFF2-40B4-BE49-F238E27FC236}">
                <a16:creationId xmlns:a16="http://schemas.microsoft.com/office/drawing/2014/main" id="{A00512BB-110C-4FD4-8E4E-4B7DDA60B647}"/>
              </a:ext>
            </a:extLst>
          </p:cNvPr>
          <p:cNvSpPr/>
          <p:nvPr/>
        </p:nvSpPr>
        <p:spPr bwMode="gray">
          <a:xfrm>
            <a:off x="1726885" y="1093165"/>
            <a:ext cx="122896" cy="122896"/>
          </a:xfrm>
          <a:prstGeom prst="ellipse">
            <a:avLst/>
          </a:prstGeom>
          <a:solidFill>
            <a:schemeClr val="tx2"/>
          </a:solidFill>
          <a:ln w="19050" cap="flat" cmpd="sng" algn="ctr">
            <a:solidFill>
              <a:schemeClr val="bg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endParaRPr lang="en-US" b="1" dirty="0">
              <a:solidFill>
                <a:schemeClr val="bg1"/>
              </a:solidFill>
              <a:latin typeface="+mj-lt"/>
            </a:endParaRPr>
          </a:p>
        </p:txBody>
      </p:sp>
      <p:pic>
        <p:nvPicPr>
          <p:cNvPr id="68" name="Picture 67" descr="Icon&#10;&#10;Description automatically generated">
            <a:extLst>
              <a:ext uri="{FF2B5EF4-FFF2-40B4-BE49-F238E27FC236}">
                <a16:creationId xmlns:a16="http://schemas.microsoft.com/office/drawing/2014/main" id="{5280BE35-4591-4D7E-BD21-30D2ACA1F10D}"/>
              </a:ext>
            </a:extLst>
          </p:cNvPr>
          <p:cNvPicPr>
            <a:picLocks noChangeAspect="1"/>
          </p:cNvPicPr>
          <p:nvPr/>
        </p:nvPicPr>
        <p:blipFill>
          <a:blip r:embed="rId3"/>
          <a:stretch>
            <a:fillRect/>
          </a:stretch>
        </p:blipFill>
        <p:spPr>
          <a:xfrm>
            <a:off x="1651313" y="797621"/>
            <a:ext cx="288292" cy="238322"/>
          </a:xfrm>
          <a:prstGeom prst="rect">
            <a:avLst/>
          </a:prstGeom>
        </p:spPr>
      </p:pic>
      <p:grpSp>
        <p:nvGrpSpPr>
          <p:cNvPr id="4" name="Group 3">
            <a:extLst>
              <a:ext uri="{FF2B5EF4-FFF2-40B4-BE49-F238E27FC236}">
                <a16:creationId xmlns:a16="http://schemas.microsoft.com/office/drawing/2014/main" id="{F3FC7606-BE9C-4BD2-82A0-4140501FF554}"/>
              </a:ext>
            </a:extLst>
          </p:cNvPr>
          <p:cNvGrpSpPr>
            <a:grpSpLocks noChangeAspect="1"/>
          </p:cNvGrpSpPr>
          <p:nvPr/>
        </p:nvGrpSpPr>
        <p:grpSpPr>
          <a:xfrm>
            <a:off x="5828225" y="799899"/>
            <a:ext cx="285536" cy="236043"/>
            <a:chOff x="5780600" y="736454"/>
            <a:chExt cx="365760" cy="302362"/>
          </a:xfrm>
        </p:grpSpPr>
        <p:pic>
          <p:nvPicPr>
            <p:cNvPr id="70" name="Picture 69" descr="A picture containing shape&#10;&#10;Description automatically generated">
              <a:extLst>
                <a:ext uri="{FF2B5EF4-FFF2-40B4-BE49-F238E27FC236}">
                  <a16:creationId xmlns:a16="http://schemas.microsoft.com/office/drawing/2014/main" id="{754EC0A4-0E27-4A0A-B204-C57722E4506E}"/>
                </a:ext>
              </a:extLst>
            </p:cNvPr>
            <p:cNvPicPr>
              <a:picLocks noChangeAspect="1"/>
            </p:cNvPicPr>
            <p:nvPr/>
          </p:nvPicPr>
          <p:blipFill>
            <a:blip r:embed="rId4"/>
            <a:stretch>
              <a:fillRect/>
            </a:stretch>
          </p:blipFill>
          <p:spPr>
            <a:xfrm>
              <a:off x="5780600" y="736454"/>
              <a:ext cx="365760" cy="302362"/>
            </a:xfrm>
            <a:prstGeom prst="rect">
              <a:avLst/>
            </a:prstGeom>
          </p:spPr>
        </p:pic>
        <p:sp>
          <p:nvSpPr>
            <p:cNvPr id="72" name="Checkmark">
              <a:extLst>
                <a:ext uri="{FF2B5EF4-FFF2-40B4-BE49-F238E27FC236}">
                  <a16:creationId xmlns:a16="http://schemas.microsoft.com/office/drawing/2014/main" id="{F00C843F-7F97-4925-8689-FCD4DA18F02D}"/>
                </a:ext>
              </a:extLst>
            </p:cNvPr>
            <p:cNvSpPr/>
            <p:nvPr/>
          </p:nvSpPr>
          <p:spPr bwMode="gray">
            <a:xfrm rot="18900000">
              <a:off x="5885006" y="788912"/>
              <a:ext cx="156948" cy="75067"/>
            </a:xfrm>
            <a:prstGeom prst="corner">
              <a:avLst/>
            </a:prstGeom>
            <a:solidFill>
              <a:srgbClr val="A0A5A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grpSp>
      <p:cxnSp>
        <p:nvCxnSpPr>
          <p:cNvPr id="74" name="Straight Connector 73">
            <a:extLst>
              <a:ext uri="{FF2B5EF4-FFF2-40B4-BE49-F238E27FC236}">
                <a16:creationId xmlns:a16="http://schemas.microsoft.com/office/drawing/2014/main" id="{408BDB5C-D93F-4BDB-8E9E-42920506AE38}"/>
              </a:ext>
            </a:extLst>
          </p:cNvPr>
          <p:cNvCxnSpPr>
            <a:cxnSpLocks/>
            <a:endCxn id="66" idx="2"/>
          </p:cNvCxnSpPr>
          <p:nvPr/>
        </p:nvCxnSpPr>
        <p:spPr bwMode="gray">
          <a:xfrm>
            <a:off x="277629" y="1143905"/>
            <a:ext cx="1449256"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82" name="Rectangle 81">
            <a:extLst>
              <a:ext uri="{FF2B5EF4-FFF2-40B4-BE49-F238E27FC236}">
                <a16:creationId xmlns:a16="http://schemas.microsoft.com/office/drawing/2014/main" id="{74C0BA07-FAA7-4AD8-9A3F-41D4C699F63D}"/>
              </a:ext>
            </a:extLst>
          </p:cNvPr>
          <p:cNvSpPr/>
          <p:nvPr/>
        </p:nvSpPr>
        <p:spPr bwMode="gray">
          <a:xfrm>
            <a:off x="0" y="3772470"/>
            <a:ext cx="6400800" cy="74267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3" name="TextBox 82">
            <a:extLst>
              <a:ext uri="{FF2B5EF4-FFF2-40B4-BE49-F238E27FC236}">
                <a16:creationId xmlns:a16="http://schemas.microsoft.com/office/drawing/2014/main" id="{F6639631-2601-405F-9220-94419C14E82C}"/>
              </a:ext>
            </a:extLst>
          </p:cNvPr>
          <p:cNvSpPr txBox="1"/>
          <p:nvPr/>
        </p:nvSpPr>
        <p:spPr>
          <a:xfrm>
            <a:off x="853118" y="4101139"/>
            <a:ext cx="4401644" cy="276999"/>
          </a:xfrm>
          <a:prstGeom prst="rect">
            <a:avLst/>
          </a:prstGeom>
          <a:noFill/>
        </p:spPr>
        <p:txBody>
          <a:bodyPr wrap="square" lIns="0" tIns="0" rIns="0" bIns="0" rtlCol="0">
            <a:spAutoFit/>
          </a:bodyPr>
          <a:lstStyle/>
          <a:p>
            <a:pPr>
              <a:spcBef>
                <a:spcPts val="500"/>
              </a:spcBef>
            </a:pPr>
            <a:r>
              <a:rPr lang="en-US" sz="900" dirty="0"/>
              <a:t>Reference the </a:t>
            </a:r>
            <a:r>
              <a:rPr lang="en-US" sz="900" dirty="0">
                <a:hlinkClick r:id="rId5"/>
              </a:rPr>
              <a:t>NYS RICS Cybersecurity Incident Response Plan </a:t>
            </a:r>
            <a:r>
              <a:rPr lang="en-US" sz="900" dirty="0"/>
              <a:t>to identify key components of a comprehensive plan and reference sample templates</a:t>
            </a:r>
          </a:p>
        </p:txBody>
      </p:sp>
      <p:pic>
        <p:nvPicPr>
          <p:cNvPr id="85" name="Picture 84" descr="Icon&#10;&#10;Description automatically generated">
            <a:extLst>
              <a:ext uri="{FF2B5EF4-FFF2-40B4-BE49-F238E27FC236}">
                <a16:creationId xmlns:a16="http://schemas.microsoft.com/office/drawing/2014/main" id="{EAB494DD-3BB2-459F-B945-6A4C937238E4}"/>
              </a:ext>
            </a:extLst>
          </p:cNvPr>
          <p:cNvPicPr>
            <a:picLocks noChangeAspect="1"/>
          </p:cNvPicPr>
          <p:nvPr/>
        </p:nvPicPr>
        <p:blipFill>
          <a:blip r:embed="rId6"/>
          <a:stretch>
            <a:fillRect/>
          </a:stretch>
        </p:blipFill>
        <p:spPr>
          <a:xfrm>
            <a:off x="357214" y="4071249"/>
            <a:ext cx="383637" cy="333764"/>
          </a:xfrm>
          <a:prstGeom prst="rect">
            <a:avLst/>
          </a:prstGeom>
        </p:spPr>
      </p:pic>
      <p:sp>
        <p:nvSpPr>
          <p:cNvPr id="87" name="Text Placeholder 9">
            <a:extLst>
              <a:ext uri="{FF2B5EF4-FFF2-40B4-BE49-F238E27FC236}">
                <a16:creationId xmlns:a16="http://schemas.microsoft.com/office/drawing/2014/main" id="{2A7B0C4F-7430-4BED-A782-5E5992CE4184}"/>
              </a:ext>
            </a:extLst>
          </p:cNvPr>
          <p:cNvSpPr>
            <a:spLocks noGrp="1"/>
          </p:cNvSpPr>
          <p:nvPr/>
        </p:nvSpPr>
        <p:spPr bwMode="gray">
          <a:xfrm>
            <a:off x="3208214" y="955819"/>
            <a:ext cx="1466706" cy="123111"/>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spcBef>
                <a:spcPts val="500"/>
              </a:spcBef>
              <a:buNone/>
            </a:pPr>
            <a:r>
              <a:rPr lang="en-US" sz="800" i="1" dirty="0"/>
              <a:t>Incident Response</a:t>
            </a:r>
          </a:p>
        </p:txBody>
      </p:sp>
      <p:sp>
        <p:nvSpPr>
          <p:cNvPr id="88" name="TextBox 87">
            <a:extLst>
              <a:ext uri="{FF2B5EF4-FFF2-40B4-BE49-F238E27FC236}">
                <a16:creationId xmlns:a16="http://schemas.microsoft.com/office/drawing/2014/main" id="{2FE5A346-E537-4066-B53C-7BDD319F5C9B}"/>
              </a:ext>
            </a:extLst>
          </p:cNvPr>
          <p:cNvSpPr txBox="1"/>
          <p:nvPr/>
        </p:nvSpPr>
        <p:spPr>
          <a:xfrm>
            <a:off x="315172" y="3833760"/>
            <a:ext cx="2946319" cy="153888"/>
          </a:xfrm>
          <a:prstGeom prst="rect">
            <a:avLst/>
          </a:prstGeom>
          <a:noFill/>
        </p:spPr>
        <p:txBody>
          <a:bodyPr wrap="none" lIns="0" tIns="0" rIns="0" bIns="0" rtlCol="0">
            <a:spAutoFit/>
          </a:bodyPr>
          <a:lstStyle/>
          <a:p>
            <a:pPr>
              <a:spcBef>
                <a:spcPts val="500"/>
              </a:spcBef>
            </a:pPr>
            <a:r>
              <a:rPr lang="en-US" sz="1000" b="1" dirty="0"/>
              <a:t>Create a District Incident Response Plan </a:t>
            </a:r>
          </a:p>
        </p:txBody>
      </p:sp>
      <p:sp>
        <p:nvSpPr>
          <p:cNvPr id="7" name="Line Callout 1 38">
            <a:extLst>
              <a:ext uri="{FF2B5EF4-FFF2-40B4-BE49-F238E27FC236}">
                <a16:creationId xmlns:a16="http://schemas.microsoft.com/office/drawing/2014/main" id="{4BE069BE-16A7-493E-AAA5-ABEC3815804F}"/>
              </a:ext>
            </a:extLst>
          </p:cNvPr>
          <p:cNvSpPr/>
          <p:nvPr/>
        </p:nvSpPr>
        <p:spPr bwMode="gray">
          <a:xfrm>
            <a:off x="315172" y="2713365"/>
            <a:ext cx="1517058" cy="954107"/>
          </a:xfrm>
          <a:prstGeom prst="borderCallout1">
            <a:avLst>
              <a:gd name="adj1" fmla="val 748"/>
              <a:gd name="adj2" fmla="val 16181"/>
              <a:gd name="adj3" fmla="val -11921"/>
              <a:gd name="adj4" fmla="val 16145"/>
            </a:avLst>
          </a:prstGeom>
          <a:solidFill>
            <a:schemeClr val="bg1"/>
          </a:solidFill>
          <a:ln w="12700" cap="flat" cmpd="sng" algn="ctr">
            <a:solidFill>
              <a:schemeClr val="accent5"/>
            </a:solidFill>
            <a:prstDash val="solid"/>
            <a:miter lim="800000"/>
            <a:headEnd type="none" w="med" len="med"/>
            <a:tailEnd type="oval" w="sm" len="sm"/>
          </a:ln>
          <a:effectLst/>
        </p:spPr>
        <p:txBody>
          <a:bodyPr vert="horz" wrap="square" lIns="91440" tIns="45720" rIns="27432" bIns="45720" numCol="1" rtlCol="0" anchor="t" anchorCtr="0" compatLnSpc="1">
            <a:prstTxWarp prst="textNoShape">
              <a:avLst/>
            </a:prstTxWarp>
            <a:spAutoFit/>
          </a:bodyPr>
          <a:lstStyle/>
          <a:p>
            <a:pPr>
              <a:spcBef>
                <a:spcPts val="300"/>
              </a:spcBef>
            </a:pPr>
            <a:r>
              <a:rPr lang="en-US" sz="800" dirty="0"/>
              <a:t>Maintain a pool of incident response leaders in IT who have authority to lead a breach response and recruit technical staff with experience in compromised data. </a:t>
            </a:r>
          </a:p>
        </p:txBody>
      </p:sp>
    </p:spTree>
    <p:extLst>
      <p:ext uri="{BB962C8B-B14F-4D97-AF65-F5344CB8AC3E}">
        <p14:creationId xmlns:p14="http://schemas.microsoft.com/office/powerpoint/2010/main" val="1710285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3D2010A-8EA8-4EA1-B058-8C5C6D052B85}"/>
              </a:ext>
            </a:extLst>
          </p:cNvPr>
          <p:cNvSpPr/>
          <p:nvPr/>
        </p:nvSpPr>
        <p:spPr bwMode="gray">
          <a:xfrm>
            <a:off x="3200400" y="929794"/>
            <a:ext cx="3200400" cy="30646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ext Placeholder 1">
            <a:extLst>
              <a:ext uri="{FF2B5EF4-FFF2-40B4-BE49-F238E27FC236}">
                <a16:creationId xmlns:a16="http://schemas.microsoft.com/office/drawing/2014/main" id="{7AA5F59A-DEF2-4174-B541-32735CF3D469}"/>
              </a:ext>
            </a:extLst>
          </p:cNvPr>
          <p:cNvSpPr>
            <a:spLocks noGrp="1"/>
          </p:cNvSpPr>
          <p:nvPr>
            <p:ph type="body" sz="quarter" idx="16"/>
          </p:nvPr>
        </p:nvSpPr>
        <p:spPr/>
        <p:txBody>
          <a:bodyPr/>
          <a:lstStyle/>
          <a:p>
            <a:r>
              <a:rPr lang="en-US" dirty="0"/>
              <a:t>Quick-Win #6</a:t>
            </a:r>
          </a:p>
        </p:txBody>
      </p:sp>
      <p:sp>
        <p:nvSpPr>
          <p:cNvPr id="3" name="Title 2">
            <a:extLst>
              <a:ext uri="{FF2B5EF4-FFF2-40B4-BE49-F238E27FC236}">
                <a16:creationId xmlns:a16="http://schemas.microsoft.com/office/drawing/2014/main" id="{D5CB660F-C6BD-4E45-9552-945222293CA6}"/>
              </a:ext>
            </a:extLst>
          </p:cNvPr>
          <p:cNvSpPr>
            <a:spLocks noGrp="1"/>
          </p:cNvSpPr>
          <p:nvPr>
            <p:ph type="title"/>
          </p:nvPr>
        </p:nvSpPr>
        <p:spPr>
          <a:xfrm>
            <a:off x="280194" y="317005"/>
            <a:ext cx="6252342" cy="249299"/>
          </a:xfrm>
        </p:spPr>
        <p:txBody>
          <a:bodyPr/>
          <a:lstStyle/>
          <a:p>
            <a:r>
              <a:rPr lang="en-US" dirty="0"/>
              <a:t>Educate Teachers on Data Collection &amp; Retention</a:t>
            </a:r>
          </a:p>
        </p:txBody>
      </p:sp>
      <p:sp>
        <p:nvSpPr>
          <p:cNvPr id="4" name="Text Placeholder 3">
            <a:extLst>
              <a:ext uri="{FF2B5EF4-FFF2-40B4-BE49-F238E27FC236}">
                <a16:creationId xmlns:a16="http://schemas.microsoft.com/office/drawing/2014/main" id="{5723E3C1-3B19-4D72-8959-81E7D9B7877A}"/>
              </a:ext>
            </a:extLst>
          </p:cNvPr>
          <p:cNvSpPr>
            <a:spLocks noGrp="1"/>
          </p:cNvSpPr>
          <p:nvPr>
            <p:ph type="body" sz="quarter" idx="15"/>
          </p:nvPr>
        </p:nvSpPr>
        <p:spPr/>
        <p:txBody>
          <a:bodyPr/>
          <a:lstStyle/>
          <a:p>
            <a:endParaRPr lang="en-US"/>
          </a:p>
        </p:txBody>
      </p:sp>
      <p:sp>
        <p:nvSpPr>
          <p:cNvPr id="5" name="Text Placeholder 4">
            <a:extLst>
              <a:ext uri="{FF2B5EF4-FFF2-40B4-BE49-F238E27FC236}">
                <a16:creationId xmlns:a16="http://schemas.microsoft.com/office/drawing/2014/main" id="{0D1EA900-0814-404F-A320-63231C095D8C}"/>
              </a:ext>
            </a:extLst>
          </p:cNvPr>
          <p:cNvSpPr>
            <a:spLocks noGrp="1"/>
          </p:cNvSpPr>
          <p:nvPr>
            <p:ph type="body" sz="quarter" idx="19"/>
          </p:nvPr>
        </p:nvSpPr>
        <p:spPr/>
        <p:txBody>
          <a:bodyPr/>
          <a:lstStyle/>
          <a:p>
            <a:endParaRPr lang="en-US"/>
          </a:p>
        </p:txBody>
      </p:sp>
      <p:sp>
        <p:nvSpPr>
          <p:cNvPr id="6" name="Text Placeholder 5">
            <a:extLst>
              <a:ext uri="{FF2B5EF4-FFF2-40B4-BE49-F238E27FC236}">
                <a16:creationId xmlns:a16="http://schemas.microsoft.com/office/drawing/2014/main" id="{65563501-BECF-40B7-95D0-CE3877688022}"/>
              </a:ext>
            </a:extLst>
          </p:cNvPr>
          <p:cNvSpPr>
            <a:spLocks noGrp="1"/>
          </p:cNvSpPr>
          <p:nvPr>
            <p:ph type="body" sz="quarter" idx="18"/>
          </p:nvPr>
        </p:nvSpPr>
        <p:spPr>
          <a:xfrm>
            <a:off x="2793076" y="4446657"/>
            <a:ext cx="3607724" cy="353943"/>
          </a:xfrm>
        </p:spPr>
        <p:txBody>
          <a:bodyPr/>
          <a:lstStyle/>
          <a:p>
            <a:r>
              <a:rPr lang="en-US" dirty="0"/>
              <a:t>Sources: Common Sense Media, </a:t>
            </a:r>
            <a:r>
              <a:rPr lang="en-US" i="1" dirty="0">
                <a:hlinkClick r:id="rId2"/>
              </a:rPr>
              <a:t>The Common Sense Census: Inside the 21</a:t>
            </a:r>
            <a:r>
              <a:rPr lang="en-US" i="1" baseline="30000" dirty="0">
                <a:hlinkClick r:id="rId2"/>
              </a:rPr>
              <a:t>st</a:t>
            </a:r>
            <a:r>
              <a:rPr lang="en-US" i="1" dirty="0">
                <a:hlinkClick r:id="rId2"/>
              </a:rPr>
              <a:t> Century Classroom</a:t>
            </a:r>
            <a:r>
              <a:rPr lang="en-US" i="1" dirty="0"/>
              <a:t>, </a:t>
            </a:r>
            <a:r>
              <a:rPr lang="en-US" dirty="0"/>
              <a:t>2019; Sander, C</a:t>
            </a:r>
            <a:r>
              <a:rPr lang="en-US" dirty="0">
                <a:hlinkClick r:id="rId3"/>
              </a:rPr>
              <a:t>., </a:t>
            </a:r>
            <a:r>
              <a:rPr lang="en-US" i="1" dirty="0">
                <a:hlinkClick r:id="rId3"/>
              </a:rPr>
              <a:t>How to secure K-12 remote learning in the midst of a pandemic</a:t>
            </a:r>
            <a:r>
              <a:rPr lang="en-US" i="1" dirty="0"/>
              <a:t>, </a:t>
            </a:r>
            <a:r>
              <a:rPr lang="en-US" dirty="0"/>
              <a:t>2020; EAB interviews &amp; analysis.</a:t>
            </a:r>
          </a:p>
        </p:txBody>
      </p:sp>
      <p:sp>
        <p:nvSpPr>
          <p:cNvPr id="7" name="TextBox 6">
            <a:extLst>
              <a:ext uri="{FF2B5EF4-FFF2-40B4-BE49-F238E27FC236}">
                <a16:creationId xmlns:a16="http://schemas.microsoft.com/office/drawing/2014/main" id="{32409B9F-5F6F-48BF-8F2F-A2532C98BC06}"/>
              </a:ext>
            </a:extLst>
          </p:cNvPr>
          <p:cNvSpPr txBox="1"/>
          <p:nvPr/>
        </p:nvSpPr>
        <p:spPr>
          <a:xfrm>
            <a:off x="280194" y="988290"/>
            <a:ext cx="2920206" cy="307777"/>
          </a:xfrm>
          <a:prstGeom prst="rect">
            <a:avLst/>
          </a:prstGeom>
          <a:noFill/>
        </p:spPr>
        <p:txBody>
          <a:bodyPr wrap="square" lIns="0" tIns="0" rIns="0" bIns="0" rtlCol="0">
            <a:spAutoFit/>
          </a:bodyPr>
          <a:lstStyle/>
          <a:p>
            <a:pPr>
              <a:spcBef>
                <a:spcPts val="500"/>
              </a:spcBef>
            </a:pPr>
            <a:r>
              <a:rPr lang="en-US" sz="1000" b="1" dirty="0"/>
              <a:t>Schools Have Legal &amp; Ethical Responsibility to Protect Data…</a:t>
            </a:r>
          </a:p>
        </p:txBody>
      </p:sp>
      <p:sp>
        <p:nvSpPr>
          <p:cNvPr id="12" name="TextBox 11">
            <a:extLst>
              <a:ext uri="{FF2B5EF4-FFF2-40B4-BE49-F238E27FC236}">
                <a16:creationId xmlns:a16="http://schemas.microsoft.com/office/drawing/2014/main" id="{80B3C959-3721-4ECB-81D1-B81BF306AA2F}"/>
              </a:ext>
            </a:extLst>
          </p:cNvPr>
          <p:cNvSpPr txBox="1"/>
          <p:nvPr/>
        </p:nvSpPr>
        <p:spPr>
          <a:xfrm>
            <a:off x="303310" y="2873698"/>
            <a:ext cx="2347551" cy="307777"/>
          </a:xfrm>
          <a:prstGeom prst="rect">
            <a:avLst/>
          </a:prstGeom>
          <a:noFill/>
        </p:spPr>
        <p:txBody>
          <a:bodyPr wrap="square" lIns="0" tIns="0" rIns="0" bIns="0" rtlCol="0">
            <a:spAutoFit/>
          </a:bodyPr>
          <a:lstStyle/>
          <a:p>
            <a:pPr>
              <a:spcBef>
                <a:spcPts val="500"/>
              </a:spcBef>
            </a:pPr>
            <a:r>
              <a:rPr lang="en-US" sz="1000" b="1" dirty="0"/>
              <a:t>…Yet Few Teachers Understand  SDP Strategies </a:t>
            </a:r>
          </a:p>
        </p:txBody>
      </p:sp>
      <p:sp>
        <p:nvSpPr>
          <p:cNvPr id="13" name="TextBox 12">
            <a:extLst>
              <a:ext uri="{FF2B5EF4-FFF2-40B4-BE49-F238E27FC236}">
                <a16:creationId xmlns:a16="http://schemas.microsoft.com/office/drawing/2014/main" id="{8CA6158A-5911-4DB5-B983-45FD75295D42}"/>
              </a:ext>
            </a:extLst>
          </p:cNvPr>
          <p:cNvSpPr txBox="1"/>
          <p:nvPr/>
        </p:nvSpPr>
        <p:spPr>
          <a:xfrm>
            <a:off x="280194" y="3801755"/>
            <a:ext cx="631583" cy="369332"/>
          </a:xfrm>
          <a:prstGeom prst="rect">
            <a:avLst/>
          </a:prstGeom>
          <a:noFill/>
        </p:spPr>
        <p:txBody>
          <a:bodyPr wrap="none" lIns="0" tIns="0" rIns="0" bIns="0" rtlCol="0">
            <a:spAutoFit/>
          </a:bodyPr>
          <a:lstStyle/>
          <a:p>
            <a:pPr>
              <a:spcBef>
                <a:spcPts val="500"/>
              </a:spcBef>
            </a:pPr>
            <a:r>
              <a:rPr lang="en-US" sz="2400" dirty="0">
                <a:solidFill>
                  <a:schemeClr val="accent4"/>
                </a:solidFill>
                <a:latin typeface="+mj-lt"/>
              </a:rPr>
              <a:t>25%</a:t>
            </a:r>
          </a:p>
        </p:txBody>
      </p:sp>
      <p:sp>
        <p:nvSpPr>
          <p:cNvPr id="14" name="TextBox 13">
            <a:extLst>
              <a:ext uri="{FF2B5EF4-FFF2-40B4-BE49-F238E27FC236}">
                <a16:creationId xmlns:a16="http://schemas.microsoft.com/office/drawing/2014/main" id="{F3F9E114-A8DD-46D8-B99C-F4DDFE3986C3}"/>
              </a:ext>
            </a:extLst>
          </p:cNvPr>
          <p:cNvSpPr txBox="1"/>
          <p:nvPr/>
        </p:nvSpPr>
        <p:spPr>
          <a:xfrm>
            <a:off x="1013727" y="3851539"/>
            <a:ext cx="1453139" cy="276999"/>
          </a:xfrm>
          <a:prstGeom prst="rect">
            <a:avLst/>
          </a:prstGeom>
          <a:noFill/>
        </p:spPr>
        <p:txBody>
          <a:bodyPr wrap="square" lIns="0" tIns="0" rIns="0" bIns="0" rtlCol="0">
            <a:spAutoFit/>
          </a:bodyPr>
          <a:lstStyle/>
          <a:p>
            <a:pPr>
              <a:spcBef>
                <a:spcPts val="500"/>
              </a:spcBef>
            </a:pPr>
            <a:r>
              <a:rPr lang="en-US" sz="900" dirty="0"/>
              <a:t>of teachers receive SDP training from the district</a:t>
            </a:r>
          </a:p>
        </p:txBody>
      </p:sp>
      <p:pic>
        <p:nvPicPr>
          <p:cNvPr id="16" name="Picture 15" descr="Icon&#10;&#10;Description automatically generated">
            <a:extLst>
              <a:ext uri="{FF2B5EF4-FFF2-40B4-BE49-F238E27FC236}">
                <a16:creationId xmlns:a16="http://schemas.microsoft.com/office/drawing/2014/main" id="{89EB4C9D-59C2-4AF0-A958-9E1CC0220642}"/>
              </a:ext>
            </a:extLst>
          </p:cNvPr>
          <p:cNvPicPr>
            <a:picLocks noChangeAspect="1"/>
          </p:cNvPicPr>
          <p:nvPr/>
        </p:nvPicPr>
        <p:blipFill>
          <a:blip r:embed="rId4"/>
          <a:stretch>
            <a:fillRect/>
          </a:stretch>
        </p:blipFill>
        <p:spPr>
          <a:xfrm>
            <a:off x="280194" y="2038784"/>
            <a:ext cx="377180" cy="330661"/>
          </a:xfrm>
          <a:prstGeom prst="rect">
            <a:avLst/>
          </a:prstGeom>
        </p:spPr>
      </p:pic>
      <p:pic>
        <p:nvPicPr>
          <p:cNvPr id="18" name="Picture 17" descr="Icon&#10;&#10;Description automatically generated">
            <a:extLst>
              <a:ext uri="{FF2B5EF4-FFF2-40B4-BE49-F238E27FC236}">
                <a16:creationId xmlns:a16="http://schemas.microsoft.com/office/drawing/2014/main" id="{A44C76B5-559B-47D9-85BA-38D5F0989504}"/>
              </a:ext>
            </a:extLst>
          </p:cNvPr>
          <p:cNvPicPr>
            <a:picLocks noChangeAspect="1"/>
          </p:cNvPicPr>
          <p:nvPr/>
        </p:nvPicPr>
        <p:blipFill>
          <a:blip r:embed="rId5"/>
          <a:stretch>
            <a:fillRect/>
          </a:stretch>
        </p:blipFill>
        <p:spPr>
          <a:xfrm>
            <a:off x="298974" y="1459934"/>
            <a:ext cx="377180" cy="325633"/>
          </a:xfrm>
          <a:prstGeom prst="rect">
            <a:avLst/>
          </a:prstGeom>
        </p:spPr>
      </p:pic>
      <p:sp>
        <p:nvSpPr>
          <p:cNvPr id="19" name="TextBox 18">
            <a:extLst>
              <a:ext uri="{FF2B5EF4-FFF2-40B4-BE49-F238E27FC236}">
                <a16:creationId xmlns:a16="http://schemas.microsoft.com/office/drawing/2014/main" id="{655EF5CB-164E-4C9A-A9A2-336BF7C572D4}"/>
              </a:ext>
            </a:extLst>
          </p:cNvPr>
          <p:cNvSpPr txBox="1"/>
          <p:nvPr/>
        </p:nvSpPr>
        <p:spPr>
          <a:xfrm>
            <a:off x="777322" y="1491203"/>
            <a:ext cx="1362435" cy="276999"/>
          </a:xfrm>
          <a:prstGeom prst="rect">
            <a:avLst/>
          </a:prstGeom>
          <a:noFill/>
        </p:spPr>
        <p:txBody>
          <a:bodyPr wrap="square" lIns="0" tIns="0" rIns="0" bIns="0" rtlCol="0">
            <a:spAutoFit/>
          </a:bodyPr>
          <a:lstStyle/>
          <a:p>
            <a:pPr>
              <a:spcBef>
                <a:spcPts val="500"/>
              </a:spcBef>
            </a:pPr>
            <a:r>
              <a:rPr lang="en-US" sz="900" dirty="0"/>
              <a:t>Compliance with FERPA and COPPA laws</a:t>
            </a:r>
          </a:p>
        </p:txBody>
      </p:sp>
      <p:sp>
        <p:nvSpPr>
          <p:cNvPr id="20" name="TextBox 19">
            <a:extLst>
              <a:ext uri="{FF2B5EF4-FFF2-40B4-BE49-F238E27FC236}">
                <a16:creationId xmlns:a16="http://schemas.microsoft.com/office/drawing/2014/main" id="{1F63FF4E-6F96-438A-987E-345E76DF6585}"/>
              </a:ext>
            </a:extLst>
          </p:cNvPr>
          <p:cNvSpPr txBox="1"/>
          <p:nvPr/>
        </p:nvSpPr>
        <p:spPr>
          <a:xfrm>
            <a:off x="758542" y="2092446"/>
            <a:ext cx="1421239" cy="276999"/>
          </a:xfrm>
          <a:prstGeom prst="rect">
            <a:avLst/>
          </a:prstGeom>
          <a:noFill/>
        </p:spPr>
        <p:txBody>
          <a:bodyPr wrap="square" lIns="0" tIns="0" rIns="0" bIns="0" rtlCol="0">
            <a:spAutoFit/>
          </a:bodyPr>
          <a:lstStyle/>
          <a:p>
            <a:pPr>
              <a:spcBef>
                <a:spcPts val="500"/>
              </a:spcBef>
            </a:pPr>
            <a:r>
              <a:rPr lang="en-US" sz="900" dirty="0"/>
              <a:t>Maintenance of parent and community trust</a:t>
            </a:r>
          </a:p>
        </p:txBody>
      </p:sp>
      <p:sp>
        <p:nvSpPr>
          <p:cNvPr id="21" name="TextBox 20">
            <a:extLst>
              <a:ext uri="{FF2B5EF4-FFF2-40B4-BE49-F238E27FC236}">
                <a16:creationId xmlns:a16="http://schemas.microsoft.com/office/drawing/2014/main" id="{4AAF5AC7-F9F6-4C81-B1DC-D9950BED9A2D}"/>
              </a:ext>
            </a:extLst>
          </p:cNvPr>
          <p:cNvSpPr txBox="1"/>
          <p:nvPr/>
        </p:nvSpPr>
        <p:spPr>
          <a:xfrm>
            <a:off x="3360182" y="988290"/>
            <a:ext cx="2723503" cy="307777"/>
          </a:xfrm>
          <a:prstGeom prst="rect">
            <a:avLst/>
          </a:prstGeom>
          <a:noFill/>
        </p:spPr>
        <p:txBody>
          <a:bodyPr wrap="square" lIns="0" tIns="0" rIns="0" bIns="0" rtlCol="0">
            <a:spAutoFit/>
          </a:bodyPr>
          <a:lstStyle/>
          <a:p>
            <a:pPr>
              <a:spcBef>
                <a:spcPts val="500"/>
              </a:spcBef>
            </a:pPr>
            <a:r>
              <a:rPr lang="en-US" sz="1000" b="1" dirty="0"/>
              <a:t>Educate Teachers on Protecting Student Data While Remote</a:t>
            </a:r>
          </a:p>
        </p:txBody>
      </p:sp>
      <p:sp>
        <p:nvSpPr>
          <p:cNvPr id="23" name="TextBox 22">
            <a:extLst>
              <a:ext uri="{FF2B5EF4-FFF2-40B4-BE49-F238E27FC236}">
                <a16:creationId xmlns:a16="http://schemas.microsoft.com/office/drawing/2014/main" id="{0A156E09-70EE-4347-9DCB-F7F60BDEE75D}"/>
              </a:ext>
            </a:extLst>
          </p:cNvPr>
          <p:cNvSpPr txBox="1"/>
          <p:nvPr/>
        </p:nvSpPr>
        <p:spPr>
          <a:xfrm>
            <a:off x="3674557" y="1527827"/>
            <a:ext cx="1885396" cy="276999"/>
          </a:xfrm>
          <a:prstGeom prst="rect">
            <a:avLst/>
          </a:prstGeom>
          <a:noFill/>
        </p:spPr>
        <p:txBody>
          <a:bodyPr wrap="square" lIns="0" tIns="0" rIns="0" bIns="0" rtlCol="0">
            <a:spAutoFit/>
          </a:bodyPr>
          <a:lstStyle/>
          <a:p>
            <a:pPr>
              <a:spcBef>
                <a:spcPts val="500"/>
              </a:spcBef>
            </a:pPr>
            <a:r>
              <a:rPr lang="en-US" sz="900" b="1" dirty="0"/>
              <a:t>Update SDP policies </a:t>
            </a:r>
            <a:r>
              <a:rPr lang="en-US" sz="900" dirty="0"/>
              <a:t>to reflect the nuance of teaching online</a:t>
            </a:r>
          </a:p>
        </p:txBody>
      </p:sp>
      <p:sp>
        <p:nvSpPr>
          <p:cNvPr id="24" name="TextBox 23">
            <a:extLst>
              <a:ext uri="{FF2B5EF4-FFF2-40B4-BE49-F238E27FC236}">
                <a16:creationId xmlns:a16="http://schemas.microsoft.com/office/drawing/2014/main" id="{5D258643-1680-44B4-8529-C6F5A755ED57}"/>
              </a:ext>
            </a:extLst>
          </p:cNvPr>
          <p:cNvSpPr txBox="1"/>
          <p:nvPr/>
        </p:nvSpPr>
        <p:spPr>
          <a:xfrm>
            <a:off x="3671480" y="2031334"/>
            <a:ext cx="2227478" cy="1300356"/>
          </a:xfrm>
          <a:prstGeom prst="rect">
            <a:avLst/>
          </a:prstGeom>
          <a:noFill/>
        </p:spPr>
        <p:txBody>
          <a:bodyPr wrap="square" lIns="0" tIns="0" rIns="0" bIns="0" rtlCol="0">
            <a:spAutoFit/>
          </a:bodyPr>
          <a:lstStyle/>
          <a:p>
            <a:pPr>
              <a:spcBef>
                <a:spcPts val="500"/>
              </a:spcBef>
            </a:pPr>
            <a:r>
              <a:rPr lang="en-US" sz="900" b="1" dirty="0"/>
              <a:t>Explicitly identify new risks </a:t>
            </a:r>
            <a:r>
              <a:rPr lang="en-US" sz="900" dirty="0"/>
              <a:t>to </a:t>
            </a:r>
            <a:br>
              <a:rPr lang="en-US" sz="900" dirty="0"/>
            </a:br>
            <a:r>
              <a:rPr lang="en-US" sz="900" dirty="0"/>
              <a:t>SDP violations: </a:t>
            </a:r>
          </a:p>
          <a:p>
            <a:pPr marL="171450" indent="-171450">
              <a:spcBef>
                <a:spcPts val="500"/>
              </a:spcBef>
              <a:buFont typeface="Arial" panose="020B0604020202020204" pitchFamily="34" charset="0"/>
              <a:buChar char="•"/>
            </a:pPr>
            <a:r>
              <a:rPr lang="en-US" sz="900" dirty="0"/>
              <a:t>Saving a recorded teaching session on personal computers</a:t>
            </a:r>
          </a:p>
          <a:p>
            <a:pPr marL="171450" indent="-171450">
              <a:spcBef>
                <a:spcPts val="500"/>
              </a:spcBef>
              <a:buFont typeface="Arial" panose="020B0604020202020204" pitchFamily="34" charset="0"/>
              <a:buChar char="•"/>
            </a:pPr>
            <a:r>
              <a:rPr lang="en-US" sz="900" dirty="0"/>
              <a:t>Using an unapproved digital product that collects student data</a:t>
            </a:r>
          </a:p>
          <a:p>
            <a:pPr marL="171450" indent="-171450">
              <a:spcBef>
                <a:spcPts val="500"/>
              </a:spcBef>
              <a:buFont typeface="Arial" panose="020B0604020202020204" pitchFamily="34" charset="0"/>
              <a:buChar char="•"/>
            </a:pPr>
            <a:r>
              <a:rPr lang="en-US" sz="900" dirty="0"/>
              <a:t>Keeping student login information in a shared cloud folder</a:t>
            </a:r>
          </a:p>
        </p:txBody>
      </p:sp>
      <p:sp>
        <p:nvSpPr>
          <p:cNvPr id="27" name="Oval 26">
            <a:extLst>
              <a:ext uri="{FF2B5EF4-FFF2-40B4-BE49-F238E27FC236}">
                <a16:creationId xmlns:a16="http://schemas.microsoft.com/office/drawing/2014/main" id="{24C748B7-A168-4ABB-A887-F0F9A58DA10F}"/>
              </a:ext>
            </a:extLst>
          </p:cNvPr>
          <p:cNvSpPr/>
          <p:nvPr/>
        </p:nvSpPr>
        <p:spPr bwMode="gray">
          <a:xfrm>
            <a:off x="3378766" y="1527827"/>
            <a:ext cx="182880" cy="182880"/>
          </a:xfrm>
          <a:prstGeom prst="ellipse">
            <a:avLst/>
          </a:prstGeom>
          <a:solidFill>
            <a:schemeClr val="accent4"/>
          </a:solidFill>
          <a:ln w="9525" cap="flat" cmpd="sng" algn="ctr">
            <a:solidFill>
              <a:schemeClr val="bg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sz="1050" b="1" dirty="0">
                <a:solidFill>
                  <a:schemeClr val="bg1"/>
                </a:solidFill>
                <a:latin typeface="+mj-lt"/>
              </a:rPr>
              <a:t>1</a:t>
            </a:r>
          </a:p>
        </p:txBody>
      </p:sp>
      <p:sp>
        <p:nvSpPr>
          <p:cNvPr id="29" name="Oval 28">
            <a:extLst>
              <a:ext uri="{FF2B5EF4-FFF2-40B4-BE49-F238E27FC236}">
                <a16:creationId xmlns:a16="http://schemas.microsoft.com/office/drawing/2014/main" id="{20F8F804-1D42-4C0E-AECE-037B220C9921}"/>
              </a:ext>
            </a:extLst>
          </p:cNvPr>
          <p:cNvSpPr/>
          <p:nvPr/>
        </p:nvSpPr>
        <p:spPr bwMode="gray">
          <a:xfrm>
            <a:off x="3375688" y="2031334"/>
            <a:ext cx="182880" cy="182880"/>
          </a:xfrm>
          <a:prstGeom prst="ellipse">
            <a:avLst/>
          </a:prstGeom>
          <a:solidFill>
            <a:schemeClr val="accent4"/>
          </a:solidFill>
          <a:ln w="9525" cap="flat" cmpd="sng" algn="ctr">
            <a:solidFill>
              <a:schemeClr val="bg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sz="1050" b="1" dirty="0">
                <a:solidFill>
                  <a:schemeClr val="bg1"/>
                </a:solidFill>
                <a:latin typeface="+mj-lt"/>
              </a:rPr>
              <a:t>2</a:t>
            </a:r>
          </a:p>
        </p:txBody>
      </p:sp>
      <p:sp>
        <p:nvSpPr>
          <p:cNvPr id="31" name="Oval 30">
            <a:extLst>
              <a:ext uri="{FF2B5EF4-FFF2-40B4-BE49-F238E27FC236}">
                <a16:creationId xmlns:a16="http://schemas.microsoft.com/office/drawing/2014/main" id="{DE49B0F9-FF8C-42EA-845D-08937BE9818D}"/>
              </a:ext>
            </a:extLst>
          </p:cNvPr>
          <p:cNvSpPr/>
          <p:nvPr/>
        </p:nvSpPr>
        <p:spPr bwMode="gray">
          <a:xfrm>
            <a:off x="3373186" y="3558199"/>
            <a:ext cx="182880" cy="182880"/>
          </a:xfrm>
          <a:prstGeom prst="ellipse">
            <a:avLst/>
          </a:prstGeom>
          <a:solidFill>
            <a:schemeClr val="accent4"/>
          </a:solidFill>
          <a:ln w="9525" cap="flat" cmpd="sng" algn="ctr">
            <a:solidFill>
              <a:schemeClr val="bg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sz="1050" b="1" dirty="0">
                <a:solidFill>
                  <a:schemeClr val="bg1"/>
                </a:solidFill>
                <a:latin typeface="+mj-lt"/>
              </a:rPr>
              <a:t>3</a:t>
            </a:r>
          </a:p>
        </p:txBody>
      </p:sp>
      <p:sp>
        <p:nvSpPr>
          <p:cNvPr id="32" name="TextBox 31">
            <a:extLst>
              <a:ext uri="{FF2B5EF4-FFF2-40B4-BE49-F238E27FC236}">
                <a16:creationId xmlns:a16="http://schemas.microsoft.com/office/drawing/2014/main" id="{6F957396-F042-4E10-90EE-C542187B656C}"/>
              </a:ext>
            </a:extLst>
          </p:cNvPr>
          <p:cNvSpPr txBox="1"/>
          <p:nvPr/>
        </p:nvSpPr>
        <p:spPr>
          <a:xfrm>
            <a:off x="3674557" y="3558199"/>
            <a:ext cx="1919599" cy="276999"/>
          </a:xfrm>
          <a:prstGeom prst="rect">
            <a:avLst/>
          </a:prstGeom>
          <a:noFill/>
        </p:spPr>
        <p:txBody>
          <a:bodyPr wrap="square" lIns="0" tIns="0" rIns="0" bIns="0" rtlCol="0">
            <a:spAutoFit/>
          </a:bodyPr>
          <a:lstStyle/>
          <a:p>
            <a:pPr>
              <a:spcBef>
                <a:spcPts val="500"/>
              </a:spcBef>
            </a:pPr>
            <a:r>
              <a:rPr lang="en-US" sz="900" b="1" dirty="0"/>
              <a:t>Train teachers in SDP policies </a:t>
            </a:r>
            <a:r>
              <a:rPr lang="en-US" sz="900" dirty="0"/>
              <a:t>and share regular reminders</a:t>
            </a:r>
          </a:p>
        </p:txBody>
      </p:sp>
      <p:sp>
        <p:nvSpPr>
          <p:cNvPr id="10" name="TextBox 9">
            <a:extLst>
              <a:ext uri="{FF2B5EF4-FFF2-40B4-BE49-F238E27FC236}">
                <a16:creationId xmlns:a16="http://schemas.microsoft.com/office/drawing/2014/main" id="{420F3395-A8DE-415E-BF43-6580F6CB0F5A}"/>
              </a:ext>
            </a:extLst>
          </p:cNvPr>
          <p:cNvSpPr txBox="1"/>
          <p:nvPr/>
        </p:nvSpPr>
        <p:spPr>
          <a:xfrm>
            <a:off x="272128" y="3333308"/>
            <a:ext cx="631583" cy="369332"/>
          </a:xfrm>
          <a:prstGeom prst="rect">
            <a:avLst/>
          </a:prstGeom>
          <a:noFill/>
        </p:spPr>
        <p:txBody>
          <a:bodyPr wrap="none" lIns="0" tIns="0" rIns="0" bIns="0" rtlCol="0">
            <a:spAutoFit/>
          </a:bodyPr>
          <a:lstStyle>
            <a:defPPr>
              <a:defRPr lang="en-US"/>
            </a:defPPr>
            <a:lvl1pPr>
              <a:spcBef>
                <a:spcPts val="500"/>
              </a:spcBef>
              <a:defRPr sz="2400">
                <a:solidFill>
                  <a:schemeClr val="accent4"/>
                </a:solidFill>
                <a:latin typeface="+mj-lt"/>
              </a:defRPr>
            </a:lvl1pPr>
          </a:lstStyle>
          <a:p>
            <a:r>
              <a:rPr lang="en-US" dirty="0"/>
              <a:t>74%</a:t>
            </a:r>
          </a:p>
        </p:txBody>
      </p:sp>
      <p:sp>
        <p:nvSpPr>
          <p:cNvPr id="11" name="TextBox 10">
            <a:extLst>
              <a:ext uri="{FF2B5EF4-FFF2-40B4-BE49-F238E27FC236}">
                <a16:creationId xmlns:a16="http://schemas.microsoft.com/office/drawing/2014/main" id="{36F69A7E-32DD-44E6-9BE7-4A17948E3BA9}"/>
              </a:ext>
            </a:extLst>
          </p:cNvPr>
          <p:cNvSpPr txBox="1"/>
          <p:nvPr/>
        </p:nvSpPr>
        <p:spPr>
          <a:xfrm>
            <a:off x="1013726" y="3379932"/>
            <a:ext cx="1557594" cy="276999"/>
          </a:xfrm>
          <a:prstGeom prst="rect">
            <a:avLst/>
          </a:prstGeom>
          <a:noFill/>
        </p:spPr>
        <p:txBody>
          <a:bodyPr wrap="square" lIns="0" tIns="0" rIns="0" bIns="0" rtlCol="0">
            <a:spAutoFit/>
          </a:bodyPr>
          <a:lstStyle/>
          <a:p>
            <a:pPr>
              <a:spcBef>
                <a:spcPts val="500"/>
              </a:spcBef>
            </a:pPr>
            <a:r>
              <a:rPr lang="en-US" sz="900" dirty="0"/>
              <a:t>of schools have a student data privacy policy</a:t>
            </a:r>
          </a:p>
        </p:txBody>
      </p:sp>
    </p:spTree>
    <p:extLst>
      <p:ext uri="{BB962C8B-B14F-4D97-AF65-F5344CB8AC3E}">
        <p14:creationId xmlns:p14="http://schemas.microsoft.com/office/powerpoint/2010/main" val="27178983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170AB9-0718-4579-9C6F-F79A76F89D36}"/>
              </a:ext>
            </a:extLst>
          </p:cNvPr>
          <p:cNvSpPr>
            <a:spLocks noGrp="1"/>
          </p:cNvSpPr>
          <p:nvPr>
            <p:ph type="body" sz="quarter" idx="16"/>
          </p:nvPr>
        </p:nvSpPr>
        <p:spPr/>
        <p:txBody>
          <a:bodyPr/>
          <a:lstStyle/>
          <a:p>
            <a:r>
              <a:rPr lang="en-US" dirty="0"/>
              <a:t>Quick-Win #7</a:t>
            </a:r>
          </a:p>
        </p:txBody>
      </p:sp>
      <p:sp>
        <p:nvSpPr>
          <p:cNvPr id="3" name="Title 2">
            <a:extLst>
              <a:ext uri="{FF2B5EF4-FFF2-40B4-BE49-F238E27FC236}">
                <a16:creationId xmlns:a16="http://schemas.microsoft.com/office/drawing/2014/main" id="{99E2C650-1524-461C-BC9B-7DAB9DCFE92F}"/>
              </a:ext>
            </a:extLst>
          </p:cNvPr>
          <p:cNvSpPr>
            <a:spLocks noGrp="1"/>
          </p:cNvSpPr>
          <p:nvPr>
            <p:ph type="title"/>
          </p:nvPr>
        </p:nvSpPr>
        <p:spPr>
          <a:xfrm>
            <a:off x="280194" y="317005"/>
            <a:ext cx="5934976" cy="249299"/>
          </a:xfrm>
        </p:spPr>
        <p:txBody>
          <a:bodyPr/>
          <a:lstStyle/>
          <a:p>
            <a:r>
              <a:rPr lang="en-US" dirty="0"/>
              <a:t>Use a Tiered Approach to COVID Data Transparency </a:t>
            </a:r>
          </a:p>
        </p:txBody>
      </p:sp>
      <p:sp>
        <p:nvSpPr>
          <p:cNvPr id="5" name="Text Placeholder 4">
            <a:extLst>
              <a:ext uri="{FF2B5EF4-FFF2-40B4-BE49-F238E27FC236}">
                <a16:creationId xmlns:a16="http://schemas.microsoft.com/office/drawing/2014/main" id="{6D3C6A14-40C4-46BF-816B-FE870478964C}"/>
              </a:ext>
            </a:extLst>
          </p:cNvPr>
          <p:cNvSpPr>
            <a:spLocks noGrp="1"/>
          </p:cNvSpPr>
          <p:nvPr>
            <p:ph type="body" sz="quarter" idx="19"/>
          </p:nvPr>
        </p:nvSpPr>
        <p:spPr/>
        <p:txBody>
          <a:bodyPr/>
          <a:lstStyle/>
          <a:p>
            <a:endParaRPr lang="en-US"/>
          </a:p>
        </p:txBody>
      </p:sp>
      <p:sp>
        <p:nvSpPr>
          <p:cNvPr id="6" name="Text Placeholder 5">
            <a:extLst>
              <a:ext uri="{FF2B5EF4-FFF2-40B4-BE49-F238E27FC236}">
                <a16:creationId xmlns:a16="http://schemas.microsoft.com/office/drawing/2014/main" id="{D6F30995-6925-4A8B-8FDE-9F7F46685243}"/>
              </a:ext>
            </a:extLst>
          </p:cNvPr>
          <p:cNvSpPr>
            <a:spLocks noGrp="1"/>
          </p:cNvSpPr>
          <p:nvPr>
            <p:ph type="body" sz="quarter" idx="18"/>
          </p:nvPr>
        </p:nvSpPr>
        <p:spPr>
          <a:xfrm>
            <a:off x="3158836" y="4523601"/>
            <a:ext cx="3241964" cy="276999"/>
          </a:xfrm>
        </p:spPr>
        <p:txBody>
          <a:bodyPr/>
          <a:lstStyle/>
          <a:p>
            <a:r>
              <a:rPr lang="en-US" dirty="0"/>
              <a:t>Sources: Brugal, Davidson-</a:t>
            </a:r>
            <a:r>
              <a:rPr lang="en-US" dirty="0" err="1"/>
              <a:t>Hiers</a:t>
            </a:r>
            <a:r>
              <a:rPr lang="en-US" dirty="0"/>
              <a:t>, Ebert, Fraser, &amp; Langhorne, </a:t>
            </a:r>
            <a:r>
              <a:rPr lang="en-US" i="1" dirty="0">
                <a:hlinkClick r:id="rId2"/>
              </a:rPr>
              <a:t>Despite federal guidance, schools cite privacy laws to withhold info about COVID-19 cases</a:t>
            </a:r>
            <a:r>
              <a:rPr lang="en-US" i="1" dirty="0"/>
              <a:t>, </a:t>
            </a:r>
            <a:r>
              <a:rPr lang="en-US" dirty="0"/>
              <a:t>2020; EAB interviews &amp; analysis.</a:t>
            </a:r>
          </a:p>
        </p:txBody>
      </p:sp>
      <p:graphicFrame>
        <p:nvGraphicFramePr>
          <p:cNvPr id="9" name="Diagram 8">
            <a:extLst>
              <a:ext uri="{FF2B5EF4-FFF2-40B4-BE49-F238E27FC236}">
                <a16:creationId xmlns:a16="http://schemas.microsoft.com/office/drawing/2014/main" id="{71FC177E-8E90-471E-AA4F-00A3A5DCCBB5}"/>
              </a:ext>
            </a:extLst>
          </p:cNvPr>
          <p:cNvGraphicFramePr/>
          <p:nvPr>
            <p:extLst>
              <p:ext uri="{D42A27DB-BD31-4B8C-83A1-F6EECF244321}">
                <p14:modId xmlns:p14="http://schemas.microsoft.com/office/powerpoint/2010/main" val="961958161"/>
              </p:ext>
            </p:extLst>
          </p:nvPr>
        </p:nvGraphicFramePr>
        <p:xfrm>
          <a:off x="236322" y="1172209"/>
          <a:ext cx="2324682" cy="22331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Straight Arrow Connector 9">
            <a:extLst>
              <a:ext uri="{FF2B5EF4-FFF2-40B4-BE49-F238E27FC236}">
                <a16:creationId xmlns:a16="http://schemas.microsoft.com/office/drawing/2014/main" id="{DFFD1E6A-8A05-4F8B-BDBD-06A2776E7496}"/>
              </a:ext>
            </a:extLst>
          </p:cNvPr>
          <p:cNvCxnSpPr>
            <a:cxnSpLocks/>
          </p:cNvCxnSpPr>
          <p:nvPr/>
        </p:nvCxnSpPr>
        <p:spPr bwMode="gray">
          <a:xfrm>
            <a:off x="1699355" y="1483479"/>
            <a:ext cx="1049531" cy="0"/>
          </a:xfrm>
          <a:prstGeom prst="straightConnector1">
            <a:avLst/>
          </a:prstGeom>
          <a:solidFill>
            <a:schemeClr val="accent1"/>
          </a:solidFill>
          <a:ln w="12700" cap="flat" cmpd="sng" algn="ctr">
            <a:solidFill>
              <a:schemeClr val="accent5"/>
            </a:solidFill>
            <a:prstDash val="solid"/>
            <a:miter lim="800000"/>
            <a:headEnd type="none" w="med" len="med"/>
            <a:tailEnd type="triangle"/>
          </a:ln>
          <a:effectLst/>
        </p:spPr>
      </p:cxnSp>
      <p:cxnSp>
        <p:nvCxnSpPr>
          <p:cNvPr id="11" name="Straight Arrow Connector 10">
            <a:extLst>
              <a:ext uri="{FF2B5EF4-FFF2-40B4-BE49-F238E27FC236}">
                <a16:creationId xmlns:a16="http://schemas.microsoft.com/office/drawing/2014/main" id="{B4D33C6B-810E-4601-8376-7114ECE120EE}"/>
              </a:ext>
            </a:extLst>
          </p:cNvPr>
          <p:cNvCxnSpPr>
            <a:cxnSpLocks/>
          </p:cNvCxnSpPr>
          <p:nvPr/>
        </p:nvCxnSpPr>
        <p:spPr bwMode="gray">
          <a:xfrm>
            <a:off x="2079742" y="2324672"/>
            <a:ext cx="571704" cy="0"/>
          </a:xfrm>
          <a:prstGeom prst="straightConnector1">
            <a:avLst/>
          </a:prstGeom>
          <a:solidFill>
            <a:schemeClr val="accent1"/>
          </a:solidFill>
          <a:ln w="12700" cap="flat" cmpd="sng" algn="ctr">
            <a:solidFill>
              <a:schemeClr val="accent5"/>
            </a:solidFill>
            <a:prstDash val="solid"/>
            <a:miter lim="800000"/>
            <a:headEnd type="none" w="med" len="med"/>
            <a:tailEnd type="triangle"/>
          </a:ln>
          <a:effectLst/>
        </p:spPr>
      </p:cxnSp>
      <p:cxnSp>
        <p:nvCxnSpPr>
          <p:cNvPr id="12" name="Straight Arrow Connector 11">
            <a:extLst>
              <a:ext uri="{FF2B5EF4-FFF2-40B4-BE49-F238E27FC236}">
                <a16:creationId xmlns:a16="http://schemas.microsoft.com/office/drawing/2014/main" id="{52503A62-94E2-40CA-81AD-B26F5A7D8A25}"/>
              </a:ext>
            </a:extLst>
          </p:cNvPr>
          <p:cNvCxnSpPr>
            <a:cxnSpLocks/>
          </p:cNvCxnSpPr>
          <p:nvPr/>
        </p:nvCxnSpPr>
        <p:spPr bwMode="gray">
          <a:xfrm>
            <a:off x="2430375" y="3052497"/>
            <a:ext cx="303570" cy="0"/>
          </a:xfrm>
          <a:prstGeom prst="straightConnector1">
            <a:avLst/>
          </a:prstGeom>
          <a:solidFill>
            <a:schemeClr val="accent1"/>
          </a:solidFill>
          <a:ln w="12700" cap="flat" cmpd="sng" algn="ctr">
            <a:solidFill>
              <a:schemeClr val="accent5"/>
            </a:solidFill>
            <a:prstDash val="solid"/>
            <a:miter lim="800000"/>
            <a:headEnd type="none" w="med" len="med"/>
            <a:tailEnd type="triangle"/>
          </a:ln>
          <a:effectLst/>
        </p:spPr>
      </p:cxnSp>
      <p:sp>
        <p:nvSpPr>
          <p:cNvPr id="14" name="TextBox 13">
            <a:extLst>
              <a:ext uri="{FF2B5EF4-FFF2-40B4-BE49-F238E27FC236}">
                <a16:creationId xmlns:a16="http://schemas.microsoft.com/office/drawing/2014/main" id="{09516139-A074-41F6-9D1E-B961D9546F37}"/>
              </a:ext>
            </a:extLst>
          </p:cNvPr>
          <p:cNvSpPr txBox="1"/>
          <p:nvPr/>
        </p:nvSpPr>
        <p:spPr bwMode="gray">
          <a:xfrm>
            <a:off x="2891779" y="1380741"/>
            <a:ext cx="2934943" cy="618118"/>
          </a:xfrm>
          <a:prstGeom prst="rect">
            <a:avLst/>
          </a:prstGeom>
          <a:noFill/>
        </p:spPr>
        <p:txBody>
          <a:bodyPr wrap="square" lIns="0" tIns="0" rIns="0" bIns="0" rtlCol="0" anchor="ctr">
            <a:spAutoFit/>
          </a:bodyPr>
          <a:lstStyle/>
          <a:p>
            <a:pPr marL="171450" lvl="1" indent="-171450" algn="l">
              <a:spcBef>
                <a:spcPts val="500"/>
              </a:spcBef>
              <a:buFont typeface="Arial" panose="020B0604020202020204" pitchFamily="34" charset="0"/>
              <a:buChar char="•"/>
            </a:pPr>
            <a:r>
              <a:rPr lang="en-US" sz="900" dirty="0">
                <a:latin typeface="+mn-lt"/>
              </a:rPr>
              <a:t>Contract tracing reports for affected school community members</a:t>
            </a:r>
          </a:p>
          <a:p>
            <a:pPr marL="171450" lvl="1" indent="-171450" algn="l">
              <a:spcBef>
                <a:spcPts val="500"/>
              </a:spcBef>
              <a:buFont typeface="Arial" panose="020B0604020202020204" pitchFamily="34" charset="0"/>
              <a:buChar char="•"/>
            </a:pPr>
            <a:r>
              <a:rPr lang="en-US" sz="900" dirty="0"/>
              <a:t>HIPPA or FERPA does not prohibit releasing PII in the event of direct exposure</a:t>
            </a:r>
            <a:endParaRPr lang="en-US" sz="900" dirty="0">
              <a:latin typeface="+mn-lt"/>
            </a:endParaRPr>
          </a:p>
        </p:txBody>
      </p:sp>
      <p:sp>
        <p:nvSpPr>
          <p:cNvPr id="15" name="TextBox 14">
            <a:extLst>
              <a:ext uri="{FF2B5EF4-FFF2-40B4-BE49-F238E27FC236}">
                <a16:creationId xmlns:a16="http://schemas.microsoft.com/office/drawing/2014/main" id="{9BFDFD87-1117-46FA-A342-9BF3B2A57184}"/>
              </a:ext>
            </a:extLst>
          </p:cNvPr>
          <p:cNvSpPr txBox="1"/>
          <p:nvPr/>
        </p:nvSpPr>
        <p:spPr bwMode="gray">
          <a:xfrm>
            <a:off x="2891779" y="2257284"/>
            <a:ext cx="3330266" cy="341119"/>
          </a:xfrm>
          <a:prstGeom prst="rect">
            <a:avLst/>
          </a:prstGeom>
          <a:noFill/>
        </p:spPr>
        <p:txBody>
          <a:bodyPr wrap="square" lIns="0" tIns="0" rIns="0" bIns="0" rtlCol="0" anchor="ctr">
            <a:spAutoFit/>
          </a:bodyPr>
          <a:lstStyle/>
          <a:p>
            <a:pPr marL="171450" lvl="1" indent="-171450" algn="l">
              <a:spcBef>
                <a:spcPts val="500"/>
              </a:spcBef>
              <a:buFont typeface="Arial" panose="020B0604020202020204" pitchFamily="34" charset="0"/>
              <a:buChar char="•"/>
            </a:pPr>
            <a:r>
              <a:rPr lang="en-US" sz="900" dirty="0">
                <a:latin typeface="+mn-lt"/>
              </a:rPr>
              <a:t>Generic notification of COVID spread </a:t>
            </a:r>
            <a:endParaRPr lang="en-US" sz="900" dirty="0"/>
          </a:p>
          <a:p>
            <a:pPr marL="171450" lvl="1" indent="-171450" algn="l">
              <a:spcBef>
                <a:spcPts val="500"/>
              </a:spcBef>
              <a:buFont typeface="Arial" panose="020B0604020202020204" pitchFamily="34" charset="0"/>
              <a:buChar char="•"/>
            </a:pPr>
            <a:r>
              <a:rPr lang="en-US" sz="900" dirty="0">
                <a:latin typeface="+mn-lt"/>
              </a:rPr>
              <a:t>School-specific health screening guidance</a:t>
            </a:r>
          </a:p>
        </p:txBody>
      </p:sp>
      <p:sp>
        <p:nvSpPr>
          <p:cNvPr id="16" name="TextBox 15">
            <a:extLst>
              <a:ext uri="{FF2B5EF4-FFF2-40B4-BE49-F238E27FC236}">
                <a16:creationId xmlns:a16="http://schemas.microsoft.com/office/drawing/2014/main" id="{D118F0DA-720B-499A-B553-4300770A4FA5}"/>
              </a:ext>
            </a:extLst>
          </p:cNvPr>
          <p:cNvSpPr txBox="1"/>
          <p:nvPr/>
        </p:nvSpPr>
        <p:spPr bwMode="gray">
          <a:xfrm>
            <a:off x="2891779" y="2958582"/>
            <a:ext cx="2886816" cy="341119"/>
          </a:xfrm>
          <a:prstGeom prst="rect">
            <a:avLst/>
          </a:prstGeom>
          <a:noFill/>
        </p:spPr>
        <p:txBody>
          <a:bodyPr wrap="square" lIns="0" tIns="0" rIns="0" bIns="0" rtlCol="0" anchor="ctr">
            <a:spAutoFit/>
          </a:bodyPr>
          <a:lstStyle/>
          <a:p>
            <a:pPr marL="171450" lvl="1" indent="-171450" algn="l">
              <a:spcBef>
                <a:spcPts val="500"/>
              </a:spcBef>
              <a:buFont typeface="Arial" panose="020B0604020202020204" pitchFamily="34" charset="0"/>
              <a:buChar char="•"/>
            </a:pPr>
            <a:r>
              <a:rPr lang="en-US" sz="900" dirty="0">
                <a:latin typeface="+mn-lt"/>
              </a:rPr>
              <a:t>Basic information on case counts</a:t>
            </a:r>
          </a:p>
          <a:p>
            <a:pPr marL="171450" lvl="1" indent="-171450" algn="l">
              <a:spcBef>
                <a:spcPts val="500"/>
              </a:spcBef>
              <a:buFont typeface="Arial" panose="020B0604020202020204" pitchFamily="34" charset="0"/>
              <a:buChar char="•"/>
            </a:pPr>
            <a:r>
              <a:rPr lang="en-US" sz="900" dirty="0"/>
              <a:t>Report describing planned school response</a:t>
            </a:r>
            <a:endParaRPr lang="en-US" sz="900" dirty="0">
              <a:latin typeface="+mn-lt"/>
            </a:endParaRPr>
          </a:p>
        </p:txBody>
      </p:sp>
      <p:sp>
        <p:nvSpPr>
          <p:cNvPr id="19" name="TextBox 18">
            <a:extLst>
              <a:ext uri="{FF2B5EF4-FFF2-40B4-BE49-F238E27FC236}">
                <a16:creationId xmlns:a16="http://schemas.microsoft.com/office/drawing/2014/main" id="{C4B6EB0A-3070-4879-A80C-3AB18730F6AB}"/>
              </a:ext>
            </a:extLst>
          </p:cNvPr>
          <p:cNvSpPr txBox="1"/>
          <p:nvPr/>
        </p:nvSpPr>
        <p:spPr bwMode="gray">
          <a:xfrm>
            <a:off x="309339" y="744510"/>
            <a:ext cx="5419054" cy="153888"/>
          </a:xfrm>
          <a:prstGeom prst="rect">
            <a:avLst/>
          </a:prstGeom>
          <a:noFill/>
        </p:spPr>
        <p:txBody>
          <a:bodyPr wrap="square" lIns="0" tIns="0" rIns="0" bIns="0" rtlCol="0">
            <a:spAutoFit/>
          </a:bodyPr>
          <a:lstStyle/>
          <a:p>
            <a:r>
              <a:rPr lang="en-US" sz="1000" b="1" dirty="0"/>
              <a:t>Balance Privacy with Maintenance of Community Trust</a:t>
            </a:r>
          </a:p>
        </p:txBody>
      </p:sp>
      <p:sp>
        <p:nvSpPr>
          <p:cNvPr id="23" name="TextBox 22">
            <a:extLst>
              <a:ext uri="{FF2B5EF4-FFF2-40B4-BE49-F238E27FC236}">
                <a16:creationId xmlns:a16="http://schemas.microsoft.com/office/drawing/2014/main" id="{FD561BEC-DCED-489A-951A-5E50C1AEBF21}"/>
              </a:ext>
            </a:extLst>
          </p:cNvPr>
          <p:cNvSpPr txBox="1"/>
          <p:nvPr/>
        </p:nvSpPr>
        <p:spPr bwMode="gray">
          <a:xfrm>
            <a:off x="309339" y="941452"/>
            <a:ext cx="5419054" cy="138499"/>
          </a:xfrm>
          <a:prstGeom prst="rect">
            <a:avLst/>
          </a:prstGeom>
          <a:noFill/>
        </p:spPr>
        <p:txBody>
          <a:bodyPr wrap="square" lIns="0" tIns="0" rIns="0" bIns="0" rtlCol="0">
            <a:spAutoFit/>
          </a:bodyPr>
          <a:lstStyle/>
          <a:p>
            <a:r>
              <a:rPr lang="en-US" sz="900" i="1" dirty="0"/>
              <a:t>Examples of Safe Data Reporting by School Community Tier</a:t>
            </a:r>
          </a:p>
        </p:txBody>
      </p:sp>
      <p:sp>
        <p:nvSpPr>
          <p:cNvPr id="18" name="Rectangle 17">
            <a:extLst>
              <a:ext uri="{FF2B5EF4-FFF2-40B4-BE49-F238E27FC236}">
                <a16:creationId xmlns:a16="http://schemas.microsoft.com/office/drawing/2014/main" id="{E8852010-8B46-4C74-8DD8-A9E10983BD6A}"/>
              </a:ext>
            </a:extLst>
          </p:cNvPr>
          <p:cNvSpPr/>
          <p:nvPr/>
        </p:nvSpPr>
        <p:spPr bwMode="gray">
          <a:xfrm>
            <a:off x="2801639" y="2890911"/>
            <a:ext cx="3025083" cy="514472"/>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Rectangle 19">
            <a:extLst>
              <a:ext uri="{FF2B5EF4-FFF2-40B4-BE49-F238E27FC236}">
                <a16:creationId xmlns:a16="http://schemas.microsoft.com/office/drawing/2014/main" id="{69DD32B8-7977-4FC5-A4C3-A51C3CB657D6}"/>
              </a:ext>
            </a:extLst>
          </p:cNvPr>
          <p:cNvSpPr/>
          <p:nvPr/>
        </p:nvSpPr>
        <p:spPr bwMode="gray">
          <a:xfrm>
            <a:off x="0" y="3643504"/>
            <a:ext cx="6400800" cy="840077"/>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22" name="Straight Connector 21">
            <a:extLst>
              <a:ext uri="{FF2B5EF4-FFF2-40B4-BE49-F238E27FC236}">
                <a16:creationId xmlns:a16="http://schemas.microsoft.com/office/drawing/2014/main" id="{8AA8BDFE-2660-44F2-B3AE-2BA73EAC573B}"/>
              </a:ext>
            </a:extLst>
          </p:cNvPr>
          <p:cNvCxnSpPr>
            <a:cxnSpLocks/>
          </p:cNvCxnSpPr>
          <p:nvPr/>
        </p:nvCxnSpPr>
        <p:spPr bwMode="gray">
          <a:xfrm>
            <a:off x="4248866" y="3410913"/>
            <a:ext cx="0" cy="317531"/>
          </a:xfrm>
          <a:prstGeom prst="line">
            <a:avLst/>
          </a:prstGeom>
          <a:ln w="12700">
            <a:solidFill>
              <a:schemeClr val="accent1"/>
            </a:solidFill>
            <a:tailEnd type="oval" w="sm" len="sm"/>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F8C1EDBB-6CDD-4A79-B1D2-8ED4838EC3F1}"/>
              </a:ext>
            </a:extLst>
          </p:cNvPr>
          <p:cNvSpPr txBox="1"/>
          <p:nvPr/>
        </p:nvSpPr>
        <p:spPr>
          <a:xfrm>
            <a:off x="112367" y="3697891"/>
            <a:ext cx="3292568" cy="138499"/>
          </a:xfrm>
          <a:prstGeom prst="rect">
            <a:avLst/>
          </a:prstGeom>
          <a:noFill/>
        </p:spPr>
        <p:txBody>
          <a:bodyPr wrap="none" lIns="0" tIns="0" rIns="0" bIns="0" rtlCol="0">
            <a:spAutoFit/>
          </a:bodyPr>
          <a:lstStyle/>
          <a:p>
            <a:pPr>
              <a:spcBef>
                <a:spcPts val="500"/>
              </a:spcBef>
            </a:pPr>
            <a:r>
              <a:rPr lang="en-US" sz="900" b="1" dirty="0">
                <a:solidFill>
                  <a:schemeClr val="bg1"/>
                </a:solidFill>
              </a:rPr>
              <a:t>Tips for Transparency in Public-Facing Dashboards</a:t>
            </a:r>
          </a:p>
        </p:txBody>
      </p:sp>
      <p:sp>
        <p:nvSpPr>
          <p:cNvPr id="26" name="TextBox 25">
            <a:extLst>
              <a:ext uri="{FF2B5EF4-FFF2-40B4-BE49-F238E27FC236}">
                <a16:creationId xmlns:a16="http://schemas.microsoft.com/office/drawing/2014/main" id="{144C7E78-C478-4C39-9F03-2BEAA7461842}"/>
              </a:ext>
            </a:extLst>
          </p:cNvPr>
          <p:cNvSpPr txBox="1"/>
          <p:nvPr/>
        </p:nvSpPr>
        <p:spPr>
          <a:xfrm>
            <a:off x="773460" y="3960187"/>
            <a:ext cx="1130968" cy="369332"/>
          </a:xfrm>
          <a:prstGeom prst="rect">
            <a:avLst/>
          </a:prstGeom>
          <a:noFill/>
        </p:spPr>
        <p:txBody>
          <a:bodyPr wrap="square" lIns="0" tIns="0" rIns="0" bIns="0" rtlCol="0">
            <a:spAutoFit/>
          </a:bodyPr>
          <a:lstStyle/>
          <a:p>
            <a:pPr>
              <a:spcBef>
                <a:spcPts val="500"/>
              </a:spcBef>
            </a:pPr>
            <a:r>
              <a:rPr lang="en-US" sz="800" dirty="0">
                <a:solidFill>
                  <a:schemeClr val="bg1"/>
                </a:solidFill>
              </a:rPr>
              <a:t>Prominently feature opening status or alert levels</a:t>
            </a:r>
          </a:p>
        </p:txBody>
      </p:sp>
      <p:sp>
        <p:nvSpPr>
          <p:cNvPr id="28" name="TextBox 27">
            <a:extLst>
              <a:ext uri="{FF2B5EF4-FFF2-40B4-BE49-F238E27FC236}">
                <a16:creationId xmlns:a16="http://schemas.microsoft.com/office/drawing/2014/main" id="{97543FA3-EA33-4974-A39C-464FD01D27E0}"/>
              </a:ext>
            </a:extLst>
          </p:cNvPr>
          <p:cNvSpPr txBox="1"/>
          <p:nvPr/>
        </p:nvSpPr>
        <p:spPr>
          <a:xfrm>
            <a:off x="2959504" y="4019614"/>
            <a:ext cx="1130968" cy="246221"/>
          </a:xfrm>
          <a:prstGeom prst="rect">
            <a:avLst/>
          </a:prstGeom>
          <a:noFill/>
        </p:spPr>
        <p:txBody>
          <a:bodyPr wrap="square" lIns="0" tIns="0" rIns="0" bIns="0" rtlCol="0">
            <a:spAutoFit/>
          </a:bodyPr>
          <a:lstStyle/>
          <a:p>
            <a:pPr>
              <a:spcBef>
                <a:spcPts val="500"/>
              </a:spcBef>
            </a:pPr>
            <a:r>
              <a:rPr lang="en-US" sz="800" dirty="0">
                <a:solidFill>
                  <a:schemeClr val="bg1"/>
                </a:solidFill>
              </a:rPr>
              <a:t>Include community data on COVID cases</a:t>
            </a:r>
          </a:p>
        </p:txBody>
      </p:sp>
      <p:sp>
        <p:nvSpPr>
          <p:cNvPr id="30" name="TextBox 29">
            <a:extLst>
              <a:ext uri="{FF2B5EF4-FFF2-40B4-BE49-F238E27FC236}">
                <a16:creationId xmlns:a16="http://schemas.microsoft.com/office/drawing/2014/main" id="{806C6FAF-7EDD-41CD-9B0F-2B561FFC3F20}"/>
              </a:ext>
            </a:extLst>
          </p:cNvPr>
          <p:cNvSpPr txBox="1"/>
          <p:nvPr/>
        </p:nvSpPr>
        <p:spPr>
          <a:xfrm>
            <a:off x="4992748" y="3960187"/>
            <a:ext cx="933664" cy="369332"/>
          </a:xfrm>
          <a:prstGeom prst="rect">
            <a:avLst/>
          </a:prstGeom>
          <a:noFill/>
        </p:spPr>
        <p:txBody>
          <a:bodyPr wrap="square" lIns="0" tIns="0" rIns="0" bIns="0" rtlCol="0">
            <a:spAutoFit/>
          </a:bodyPr>
          <a:lstStyle/>
          <a:p>
            <a:pPr>
              <a:spcBef>
                <a:spcPts val="500"/>
              </a:spcBef>
            </a:pPr>
            <a:r>
              <a:rPr lang="en-US" sz="800" dirty="0">
                <a:solidFill>
                  <a:schemeClr val="bg1"/>
                </a:solidFill>
              </a:rPr>
              <a:t>Display when the dashboard was last updated</a:t>
            </a:r>
          </a:p>
        </p:txBody>
      </p:sp>
      <p:pic>
        <p:nvPicPr>
          <p:cNvPr id="34" name="Picture 33" descr="Icon&#10;&#10;Description automatically generated">
            <a:extLst>
              <a:ext uri="{FF2B5EF4-FFF2-40B4-BE49-F238E27FC236}">
                <a16:creationId xmlns:a16="http://schemas.microsoft.com/office/drawing/2014/main" id="{4ACA4059-61F0-4B9A-9B5E-1904CFEAEBA9}"/>
              </a:ext>
            </a:extLst>
          </p:cNvPr>
          <p:cNvPicPr>
            <a:picLocks noChangeAspect="1"/>
          </p:cNvPicPr>
          <p:nvPr/>
        </p:nvPicPr>
        <p:blipFill>
          <a:blip r:embed="rId8">
            <a:lum bright="70000" contrast="-70000"/>
          </a:blip>
          <a:stretch>
            <a:fillRect/>
          </a:stretch>
        </p:blipFill>
        <p:spPr>
          <a:xfrm>
            <a:off x="330190" y="4008442"/>
            <a:ext cx="288395" cy="253788"/>
          </a:xfrm>
          <a:prstGeom prst="rect">
            <a:avLst/>
          </a:prstGeom>
        </p:spPr>
      </p:pic>
      <p:pic>
        <p:nvPicPr>
          <p:cNvPr id="36" name="Picture 35" descr="Icon&#10;&#10;Description automatically generated">
            <a:extLst>
              <a:ext uri="{FF2B5EF4-FFF2-40B4-BE49-F238E27FC236}">
                <a16:creationId xmlns:a16="http://schemas.microsoft.com/office/drawing/2014/main" id="{2390B056-210F-4B08-B083-C646971DF054}"/>
              </a:ext>
            </a:extLst>
          </p:cNvPr>
          <p:cNvPicPr>
            <a:picLocks noChangeAspect="1"/>
          </p:cNvPicPr>
          <p:nvPr/>
        </p:nvPicPr>
        <p:blipFill>
          <a:blip r:embed="rId9">
            <a:lum bright="70000" contrast="-70000"/>
          </a:blip>
          <a:stretch>
            <a:fillRect/>
          </a:stretch>
        </p:blipFill>
        <p:spPr>
          <a:xfrm>
            <a:off x="2561004" y="4011651"/>
            <a:ext cx="315730" cy="243112"/>
          </a:xfrm>
          <a:prstGeom prst="rect">
            <a:avLst/>
          </a:prstGeom>
        </p:spPr>
      </p:pic>
      <p:pic>
        <p:nvPicPr>
          <p:cNvPr id="38" name="Picture 37" descr="Icon&#10;&#10;Description automatically generated">
            <a:extLst>
              <a:ext uri="{FF2B5EF4-FFF2-40B4-BE49-F238E27FC236}">
                <a16:creationId xmlns:a16="http://schemas.microsoft.com/office/drawing/2014/main" id="{D2BED688-8412-4ACA-9A8C-B56E1576E2E4}"/>
              </a:ext>
            </a:extLst>
          </p:cNvPr>
          <p:cNvPicPr>
            <a:picLocks noChangeAspect="1"/>
          </p:cNvPicPr>
          <p:nvPr/>
        </p:nvPicPr>
        <p:blipFill>
          <a:blip r:embed="rId10">
            <a:lum bright="70000" contrast="-70000"/>
          </a:blip>
          <a:stretch>
            <a:fillRect/>
          </a:stretch>
        </p:blipFill>
        <p:spPr>
          <a:xfrm>
            <a:off x="4654517" y="3981289"/>
            <a:ext cx="247502" cy="308094"/>
          </a:xfrm>
          <a:prstGeom prst="rect">
            <a:avLst/>
          </a:prstGeom>
        </p:spPr>
      </p:pic>
    </p:spTree>
    <p:extLst>
      <p:ext uri="{BB962C8B-B14F-4D97-AF65-F5344CB8AC3E}">
        <p14:creationId xmlns:p14="http://schemas.microsoft.com/office/powerpoint/2010/main" val="1739696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16F1543-90EB-4ADB-90E8-6F796006681D}"/>
              </a:ext>
            </a:extLst>
          </p:cNvPr>
          <p:cNvSpPr>
            <a:spLocks noGrp="1"/>
          </p:cNvSpPr>
          <p:nvPr>
            <p:ph type="body" sz="quarter" idx="19"/>
          </p:nvPr>
        </p:nvSpPr>
        <p:spPr/>
        <p:txBody>
          <a:bodyPr/>
          <a:lstStyle/>
          <a:p>
            <a:endParaRPr lang="en-US"/>
          </a:p>
        </p:txBody>
      </p:sp>
      <p:sp>
        <p:nvSpPr>
          <p:cNvPr id="10" name="Text Placeholder 9">
            <a:extLst>
              <a:ext uri="{FF2B5EF4-FFF2-40B4-BE49-F238E27FC236}">
                <a16:creationId xmlns:a16="http://schemas.microsoft.com/office/drawing/2014/main" id="{8068CCBA-59D5-44DC-AEBA-238D0815980D}"/>
              </a:ext>
            </a:extLst>
          </p:cNvPr>
          <p:cNvSpPr>
            <a:spLocks noGrp="1"/>
          </p:cNvSpPr>
          <p:nvPr>
            <p:ph type="body" sz="quarter" idx="18"/>
          </p:nvPr>
        </p:nvSpPr>
        <p:spPr/>
        <p:txBody>
          <a:bodyPr/>
          <a:lstStyle/>
          <a:p>
            <a:endParaRPr lang="en-US"/>
          </a:p>
        </p:txBody>
      </p:sp>
      <p:sp>
        <p:nvSpPr>
          <p:cNvPr id="18" name="TextBox 17">
            <a:extLst>
              <a:ext uri="{FF2B5EF4-FFF2-40B4-BE49-F238E27FC236}">
                <a16:creationId xmlns:a16="http://schemas.microsoft.com/office/drawing/2014/main" id="{0024A1E1-FBDA-4C9F-B734-FA35FF7D448D}"/>
              </a:ext>
            </a:extLst>
          </p:cNvPr>
          <p:cNvSpPr txBox="1"/>
          <p:nvPr/>
        </p:nvSpPr>
        <p:spPr bwMode="gray">
          <a:xfrm>
            <a:off x="2036077" y="1056565"/>
            <a:ext cx="2315274" cy="215444"/>
          </a:xfrm>
          <a:prstGeom prst="rect">
            <a:avLst/>
          </a:prstGeom>
          <a:solidFill>
            <a:schemeClr val="accent5"/>
          </a:solidFill>
        </p:spPr>
        <p:txBody>
          <a:bodyPr wrap="square" lIns="0" tIns="0" rIns="0" bIns="0" rtlCol="0">
            <a:spAutoFit/>
          </a:bodyPr>
          <a:lstStyle/>
          <a:p>
            <a:pPr algn="ctr"/>
            <a:r>
              <a:rPr lang="en-US" sz="1400" b="1" dirty="0">
                <a:solidFill>
                  <a:schemeClr val="bg1"/>
                </a:solidFill>
              </a:rPr>
              <a:t>Today’s Speakers</a:t>
            </a:r>
          </a:p>
        </p:txBody>
      </p:sp>
      <p:pic>
        <p:nvPicPr>
          <p:cNvPr id="2050" name="Picture 2">
            <a:extLst>
              <a:ext uri="{FF2B5EF4-FFF2-40B4-BE49-F238E27FC236}">
                <a16:creationId xmlns:a16="http://schemas.microsoft.com/office/drawing/2014/main" id="{B35E495D-117F-4AEE-B7CF-39F064C0FD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5398" y="1522671"/>
            <a:ext cx="1199909" cy="119990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9">
            <a:extLst>
              <a:ext uri="{FF2B5EF4-FFF2-40B4-BE49-F238E27FC236}">
                <a16:creationId xmlns:a16="http://schemas.microsoft.com/office/drawing/2014/main" id="{2B2D5B70-8138-4008-B8D1-17B32465EC36}"/>
              </a:ext>
            </a:extLst>
          </p:cNvPr>
          <p:cNvSpPr txBox="1">
            <a:spLocks/>
          </p:cNvSpPr>
          <p:nvPr/>
        </p:nvSpPr>
        <p:spPr bwMode="gray">
          <a:xfrm>
            <a:off x="3574267" y="2824880"/>
            <a:ext cx="1828800" cy="369332"/>
          </a:xfrm>
          <a:prstGeom prst="rect">
            <a:avLst/>
          </a:prstGeom>
          <a:noFill/>
          <a:ln w="19050">
            <a:noFill/>
          </a:ln>
        </p:spPr>
        <p:txBody>
          <a:bodyPr lIns="0" tIns="0" rIns="0" bIns="0">
            <a:spAutoFit/>
          </a:bodyPr>
          <a:lstStyle>
            <a:lvl1pPr marL="0" indent="0" algn="l" defTabSz="640080" rtl="0" eaLnBrk="1" latinLnBrk="0" hangingPunct="1">
              <a:spcBef>
                <a:spcPts val="0"/>
              </a:spcBef>
              <a:buFont typeface="Arial" pitchFamily="34" charset="0"/>
              <a:buNone/>
              <a:defRPr sz="1000" b="1" kern="1200" baseline="0">
                <a:solidFill>
                  <a:schemeClr val="tx1"/>
                </a:solidFill>
                <a:latin typeface="+mn-lt"/>
                <a:ea typeface="+mn-ea"/>
                <a:cs typeface="+mn-cs"/>
              </a:defRPr>
            </a:lvl1pPr>
            <a:lvl2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2pPr>
            <a:lvl3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3pPr>
            <a:lvl4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4pPr>
            <a:lvl5pPr marL="0" indent="0" algn="l" defTabSz="640080" rtl="0" eaLnBrk="1" latinLnBrk="0" hangingPunct="1">
              <a:spcBef>
                <a:spcPts val="500"/>
              </a:spcBef>
              <a:buFont typeface="Arial" pitchFamily="34" charset="0"/>
              <a:buNone/>
              <a:defRPr sz="18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algn="ctr"/>
            <a:r>
              <a:rPr lang="en-US" sz="1400" b="0" dirty="0">
                <a:solidFill>
                  <a:schemeClr val="bg1"/>
                </a:solidFill>
                <a:latin typeface="+mj-lt"/>
              </a:rPr>
              <a:t>Ron </a:t>
            </a:r>
            <a:r>
              <a:rPr lang="en-US" sz="1400" b="0" dirty="0" err="1">
                <a:solidFill>
                  <a:schemeClr val="bg1"/>
                </a:solidFill>
                <a:latin typeface="+mj-lt"/>
              </a:rPr>
              <a:t>Yanosky</a:t>
            </a:r>
            <a:br>
              <a:rPr lang="en-US" sz="1050" dirty="0">
                <a:solidFill>
                  <a:schemeClr val="bg1"/>
                </a:solidFill>
                <a:latin typeface="+mj-lt"/>
              </a:rPr>
            </a:br>
            <a:r>
              <a:rPr lang="en-US" b="0" i="1" dirty="0">
                <a:solidFill>
                  <a:schemeClr val="bg1"/>
                </a:solidFill>
                <a:latin typeface="+mj-lt"/>
              </a:rPr>
              <a:t>Director, EAB Research</a:t>
            </a:r>
            <a:endParaRPr lang="en-US" b="0" i="1" dirty="0">
              <a:solidFill>
                <a:schemeClr val="bg1"/>
              </a:solidFill>
            </a:endParaRPr>
          </a:p>
        </p:txBody>
      </p:sp>
      <p:pic>
        <p:nvPicPr>
          <p:cNvPr id="3" name="Picture 2" descr="A close up of a person wearing glasses and smiling at the camera&#10;&#10;Description automatically generated">
            <a:extLst>
              <a:ext uri="{FF2B5EF4-FFF2-40B4-BE49-F238E27FC236}">
                <a16:creationId xmlns:a16="http://schemas.microsoft.com/office/drawing/2014/main" id="{ECCEEC24-6482-4D0D-819B-B9F16C280BCD}"/>
              </a:ext>
            </a:extLst>
          </p:cNvPr>
          <p:cNvPicPr>
            <a:picLocks noChangeAspect="1"/>
          </p:cNvPicPr>
          <p:nvPr/>
        </p:nvPicPr>
        <p:blipFill>
          <a:blip r:embed="rId3"/>
          <a:stretch>
            <a:fillRect/>
          </a:stretch>
        </p:blipFill>
        <p:spPr>
          <a:xfrm>
            <a:off x="1313201" y="1522671"/>
            <a:ext cx="1197864" cy="1197864"/>
          </a:xfrm>
          <a:prstGeom prst="rect">
            <a:avLst/>
          </a:prstGeom>
        </p:spPr>
      </p:pic>
      <p:sp>
        <p:nvSpPr>
          <p:cNvPr id="4" name="Text Placeholder 9">
            <a:extLst>
              <a:ext uri="{FF2B5EF4-FFF2-40B4-BE49-F238E27FC236}">
                <a16:creationId xmlns:a16="http://schemas.microsoft.com/office/drawing/2014/main" id="{A89DDF04-8B03-4F64-9DAB-177F7147EB86}"/>
              </a:ext>
            </a:extLst>
          </p:cNvPr>
          <p:cNvSpPr txBox="1">
            <a:spLocks/>
          </p:cNvSpPr>
          <p:nvPr/>
        </p:nvSpPr>
        <p:spPr bwMode="gray">
          <a:xfrm>
            <a:off x="997733" y="2820011"/>
            <a:ext cx="1828800" cy="377026"/>
          </a:xfrm>
          <a:prstGeom prst="rect">
            <a:avLst/>
          </a:prstGeom>
          <a:noFill/>
          <a:ln w="19050">
            <a:noFill/>
          </a:ln>
        </p:spPr>
        <p:txBody>
          <a:bodyPr lIns="0" tIns="0" rIns="0" bIns="0">
            <a:spAutoFit/>
          </a:bodyPr>
          <a:lstStyle>
            <a:lvl1pPr marL="0" indent="0" algn="l" defTabSz="640080" rtl="0" eaLnBrk="1" latinLnBrk="0" hangingPunct="1">
              <a:spcBef>
                <a:spcPts val="0"/>
              </a:spcBef>
              <a:buFont typeface="Arial" pitchFamily="34" charset="0"/>
              <a:buNone/>
              <a:defRPr sz="1000" b="1" kern="1200" baseline="0">
                <a:solidFill>
                  <a:schemeClr val="tx1"/>
                </a:solidFill>
                <a:latin typeface="+mn-lt"/>
                <a:ea typeface="+mn-ea"/>
                <a:cs typeface="+mn-cs"/>
              </a:defRPr>
            </a:lvl1pPr>
            <a:lvl2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2pPr>
            <a:lvl3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3pPr>
            <a:lvl4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4pPr>
            <a:lvl5pPr marL="0" indent="0" algn="l" defTabSz="640080" rtl="0" eaLnBrk="1" latinLnBrk="0" hangingPunct="1">
              <a:spcBef>
                <a:spcPts val="500"/>
              </a:spcBef>
              <a:buFont typeface="Arial" pitchFamily="34" charset="0"/>
              <a:buNone/>
              <a:defRPr sz="18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algn="ctr"/>
            <a:r>
              <a:rPr lang="en-US" sz="1400" b="0" dirty="0">
                <a:solidFill>
                  <a:schemeClr val="bg1"/>
                </a:solidFill>
                <a:latin typeface="+mj-lt"/>
              </a:rPr>
              <a:t>Meredith McNeill</a:t>
            </a:r>
            <a:br>
              <a:rPr lang="en-US" sz="1050" dirty="0">
                <a:solidFill>
                  <a:schemeClr val="bg1"/>
                </a:solidFill>
                <a:latin typeface="+mj-lt"/>
              </a:rPr>
            </a:br>
            <a:r>
              <a:rPr lang="en-US" b="0" i="1" dirty="0">
                <a:solidFill>
                  <a:schemeClr val="bg1"/>
                </a:solidFill>
                <a:latin typeface="+mj-lt"/>
              </a:rPr>
              <a:t>Senior Director, EAB Research</a:t>
            </a:r>
            <a:endParaRPr lang="en-US" b="0" i="1" dirty="0">
              <a:solidFill>
                <a:schemeClr val="bg1"/>
              </a:solidFill>
            </a:endParaRPr>
          </a:p>
        </p:txBody>
      </p:sp>
    </p:spTree>
    <p:extLst>
      <p:ext uri="{BB962C8B-B14F-4D97-AF65-F5344CB8AC3E}">
        <p14:creationId xmlns:p14="http://schemas.microsoft.com/office/powerpoint/2010/main" val="3015873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B73F99AB-4FA5-450E-8F35-374073AE1D26}"/>
              </a:ext>
            </a:extLst>
          </p:cNvPr>
          <p:cNvSpPr/>
          <p:nvPr/>
        </p:nvSpPr>
        <p:spPr bwMode="gray">
          <a:xfrm>
            <a:off x="3402072" y="982722"/>
            <a:ext cx="1180241" cy="335265"/>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Rectangle 16">
            <a:extLst>
              <a:ext uri="{FF2B5EF4-FFF2-40B4-BE49-F238E27FC236}">
                <a16:creationId xmlns:a16="http://schemas.microsoft.com/office/drawing/2014/main" id="{BC1C5F1A-D7F5-4BB9-A63B-D5EFDE8F6AC0}"/>
              </a:ext>
            </a:extLst>
          </p:cNvPr>
          <p:cNvSpPr/>
          <p:nvPr/>
        </p:nvSpPr>
        <p:spPr bwMode="gray">
          <a:xfrm>
            <a:off x="3329345" y="1171506"/>
            <a:ext cx="2752026" cy="19463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18" name="Straight Connector 17">
            <a:extLst>
              <a:ext uri="{FF2B5EF4-FFF2-40B4-BE49-F238E27FC236}">
                <a16:creationId xmlns:a16="http://schemas.microsoft.com/office/drawing/2014/main" id="{EA5859C7-96D7-4051-AD45-FE82E6153246}"/>
              </a:ext>
            </a:extLst>
          </p:cNvPr>
          <p:cNvCxnSpPr>
            <a:cxnSpLocks/>
          </p:cNvCxnSpPr>
          <p:nvPr/>
        </p:nvCxnSpPr>
        <p:spPr bwMode="gray">
          <a:xfrm>
            <a:off x="3329346" y="1171506"/>
            <a:ext cx="2752026"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2DA78D5A-2802-491A-9225-077BAEA5E503}"/>
              </a:ext>
            </a:extLst>
          </p:cNvPr>
          <p:cNvSpPr>
            <a:spLocks noGrp="1"/>
          </p:cNvSpPr>
          <p:nvPr>
            <p:ph type="body" sz="quarter" idx="16"/>
          </p:nvPr>
        </p:nvSpPr>
        <p:spPr/>
        <p:txBody>
          <a:bodyPr/>
          <a:lstStyle/>
          <a:p>
            <a:r>
              <a:rPr lang="en-US" dirty="0"/>
              <a:t>Quick-Win #8</a:t>
            </a:r>
          </a:p>
        </p:txBody>
      </p:sp>
      <p:sp>
        <p:nvSpPr>
          <p:cNvPr id="3" name="Title 2">
            <a:extLst>
              <a:ext uri="{FF2B5EF4-FFF2-40B4-BE49-F238E27FC236}">
                <a16:creationId xmlns:a16="http://schemas.microsoft.com/office/drawing/2014/main" id="{C4B6D8B8-91F1-46E8-9F26-EF79D07D9452}"/>
              </a:ext>
            </a:extLst>
          </p:cNvPr>
          <p:cNvSpPr>
            <a:spLocks noGrp="1"/>
          </p:cNvSpPr>
          <p:nvPr>
            <p:ph type="title"/>
          </p:nvPr>
        </p:nvSpPr>
        <p:spPr>
          <a:xfrm>
            <a:off x="280193" y="317005"/>
            <a:ext cx="5966667" cy="249299"/>
          </a:xfrm>
        </p:spPr>
        <p:txBody>
          <a:bodyPr/>
          <a:lstStyle/>
          <a:p>
            <a:r>
              <a:rPr lang="en-US" dirty="0"/>
              <a:t>Bolster Your IT Workforce with Students &amp; Volunteers</a:t>
            </a:r>
          </a:p>
        </p:txBody>
      </p:sp>
      <p:sp>
        <p:nvSpPr>
          <p:cNvPr id="4" name="Text Placeholder 3">
            <a:extLst>
              <a:ext uri="{FF2B5EF4-FFF2-40B4-BE49-F238E27FC236}">
                <a16:creationId xmlns:a16="http://schemas.microsoft.com/office/drawing/2014/main" id="{6CD2EE1B-85D3-4169-8268-F874C80239A9}"/>
              </a:ext>
            </a:extLst>
          </p:cNvPr>
          <p:cNvSpPr>
            <a:spLocks noGrp="1"/>
          </p:cNvSpPr>
          <p:nvPr>
            <p:ph type="body" sz="quarter" idx="15"/>
          </p:nvPr>
        </p:nvSpPr>
        <p:spPr/>
        <p:txBody>
          <a:bodyPr/>
          <a:lstStyle/>
          <a:p>
            <a:r>
              <a:rPr lang="en-US" dirty="0"/>
              <a:t>Tap into Local Colleges &amp; Organizations to Source Low-Cost Security Talent</a:t>
            </a:r>
          </a:p>
        </p:txBody>
      </p:sp>
      <p:sp>
        <p:nvSpPr>
          <p:cNvPr id="5" name="Text Placeholder 4">
            <a:extLst>
              <a:ext uri="{FF2B5EF4-FFF2-40B4-BE49-F238E27FC236}">
                <a16:creationId xmlns:a16="http://schemas.microsoft.com/office/drawing/2014/main" id="{E32E2C6E-76B9-4581-BEB1-15F14CAABFE5}"/>
              </a:ext>
            </a:extLst>
          </p:cNvPr>
          <p:cNvSpPr>
            <a:spLocks noGrp="1"/>
          </p:cNvSpPr>
          <p:nvPr>
            <p:ph type="body" sz="quarter" idx="19"/>
          </p:nvPr>
        </p:nvSpPr>
        <p:spPr/>
        <p:txBody>
          <a:bodyPr/>
          <a:lstStyle/>
          <a:p>
            <a:endParaRPr lang="en-US"/>
          </a:p>
        </p:txBody>
      </p:sp>
      <p:sp>
        <p:nvSpPr>
          <p:cNvPr id="6" name="Text Placeholder 5">
            <a:extLst>
              <a:ext uri="{FF2B5EF4-FFF2-40B4-BE49-F238E27FC236}">
                <a16:creationId xmlns:a16="http://schemas.microsoft.com/office/drawing/2014/main" id="{DEA4D19C-BBE1-4357-962A-149B7FDDCBBD}"/>
              </a:ext>
            </a:extLst>
          </p:cNvPr>
          <p:cNvSpPr>
            <a:spLocks noGrp="1"/>
          </p:cNvSpPr>
          <p:nvPr>
            <p:ph type="body" sz="quarter" idx="18"/>
          </p:nvPr>
        </p:nvSpPr>
        <p:spPr>
          <a:xfrm>
            <a:off x="4111256" y="4677489"/>
            <a:ext cx="2289544" cy="123111"/>
          </a:xfrm>
        </p:spPr>
        <p:txBody>
          <a:bodyPr/>
          <a:lstStyle/>
          <a:p>
            <a:pPr algn="r"/>
            <a:r>
              <a:rPr lang="en-US" dirty="0"/>
              <a:t>Source: EAB interviews &amp; analysis.</a:t>
            </a:r>
          </a:p>
        </p:txBody>
      </p:sp>
      <p:pic>
        <p:nvPicPr>
          <p:cNvPr id="1026" name="Picture 2" descr="CyberUp">
            <a:extLst>
              <a:ext uri="{FF2B5EF4-FFF2-40B4-BE49-F238E27FC236}">
                <a16:creationId xmlns:a16="http://schemas.microsoft.com/office/drawing/2014/main" id="{DCD3A7DA-191C-4673-B515-15CD5165CA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4326" y="1290950"/>
            <a:ext cx="1385775" cy="31376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A1879E18-0535-42AF-9056-B56AC9CF9004}"/>
              </a:ext>
            </a:extLst>
          </p:cNvPr>
          <p:cNvSpPr txBox="1"/>
          <p:nvPr/>
        </p:nvSpPr>
        <p:spPr>
          <a:xfrm>
            <a:off x="3487032" y="1011033"/>
            <a:ext cx="1021113" cy="138499"/>
          </a:xfrm>
          <a:prstGeom prst="rect">
            <a:avLst/>
          </a:prstGeom>
          <a:noFill/>
        </p:spPr>
        <p:txBody>
          <a:bodyPr wrap="none" lIns="0" tIns="0" rIns="0" bIns="0" rtlCol="0">
            <a:spAutoFit/>
          </a:bodyPr>
          <a:lstStyle/>
          <a:p>
            <a:pPr>
              <a:spcBef>
                <a:spcPts val="500"/>
              </a:spcBef>
            </a:pPr>
            <a:r>
              <a:rPr lang="en-US" sz="900" b="1" dirty="0">
                <a:solidFill>
                  <a:schemeClr val="bg1"/>
                </a:solidFill>
              </a:rPr>
              <a:t>Find Volunteers</a:t>
            </a:r>
          </a:p>
        </p:txBody>
      </p:sp>
      <p:sp>
        <p:nvSpPr>
          <p:cNvPr id="28" name="TextBox 27">
            <a:extLst>
              <a:ext uri="{FF2B5EF4-FFF2-40B4-BE49-F238E27FC236}">
                <a16:creationId xmlns:a16="http://schemas.microsoft.com/office/drawing/2014/main" id="{4ECE76FC-A589-41A2-8483-7B7A9608AE6F}"/>
              </a:ext>
            </a:extLst>
          </p:cNvPr>
          <p:cNvSpPr txBox="1"/>
          <p:nvPr/>
        </p:nvSpPr>
        <p:spPr>
          <a:xfrm>
            <a:off x="3894397" y="1828284"/>
            <a:ext cx="1959858" cy="415498"/>
          </a:xfrm>
          <a:prstGeom prst="rect">
            <a:avLst/>
          </a:prstGeom>
          <a:noFill/>
        </p:spPr>
        <p:txBody>
          <a:bodyPr wrap="square" lIns="0" tIns="0" rIns="0" bIns="0" rtlCol="0">
            <a:spAutoFit/>
          </a:bodyPr>
          <a:lstStyle/>
          <a:p>
            <a:pPr>
              <a:spcBef>
                <a:spcPts val="500"/>
              </a:spcBef>
            </a:pPr>
            <a:r>
              <a:rPr lang="en-US" sz="900" dirty="0"/>
              <a:t>Find dedicated security support staff through </a:t>
            </a:r>
            <a:r>
              <a:rPr lang="en-US" sz="900" dirty="0" err="1"/>
              <a:t>CyberUp</a:t>
            </a:r>
            <a:r>
              <a:rPr lang="en-US" sz="900" dirty="0"/>
              <a:t> apprenticeship program</a:t>
            </a:r>
          </a:p>
        </p:txBody>
      </p:sp>
      <p:sp>
        <p:nvSpPr>
          <p:cNvPr id="31" name="TextBox 30">
            <a:extLst>
              <a:ext uri="{FF2B5EF4-FFF2-40B4-BE49-F238E27FC236}">
                <a16:creationId xmlns:a16="http://schemas.microsoft.com/office/drawing/2014/main" id="{CB53A220-B975-46DF-B224-29A7A04E23E6}"/>
              </a:ext>
            </a:extLst>
          </p:cNvPr>
          <p:cNvSpPr txBox="1"/>
          <p:nvPr/>
        </p:nvSpPr>
        <p:spPr>
          <a:xfrm>
            <a:off x="3894396" y="2428277"/>
            <a:ext cx="2107643" cy="415498"/>
          </a:xfrm>
          <a:prstGeom prst="rect">
            <a:avLst/>
          </a:prstGeom>
          <a:noFill/>
        </p:spPr>
        <p:txBody>
          <a:bodyPr wrap="square" lIns="0" tIns="0" rIns="0" bIns="0" rtlCol="0">
            <a:spAutoFit/>
          </a:bodyPr>
          <a:lstStyle/>
          <a:p>
            <a:pPr>
              <a:spcBef>
                <a:spcPts val="500"/>
              </a:spcBef>
            </a:pPr>
            <a:r>
              <a:rPr lang="en-US" sz="900" dirty="0" err="1"/>
              <a:t>CyberUp</a:t>
            </a:r>
            <a:r>
              <a:rPr lang="en-US" sz="900" dirty="0"/>
              <a:t> pays a portion of apprentices’ hourly wages to partnered employer (school)</a:t>
            </a:r>
          </a:p>
        </p:txBody>
      </p:sp>
      <p:sp>
        <p:nvSpPr>
          <p:cNvPr id="1024" name="Isosceles Triangle 1023">
            <a:extLst>
              <a:ext uri="{FF2B5EF4-FFF2-40B4-BE49-F238E27FC236}">
                <a16:creationId xmlns:a16="http://schemas.microsoft.com/office/drawing/2014/main" id="{00FF85DE-987C-4957-8DA8-2274B53DB95F}"/>
              </a:ext>
            </a:extLst>
          </p:cNvPr>
          <p:cNvSpPr/>
          <p:nvPr/>
        </p:nvSpPr>
        <p:spPr bwMode="gray">
          <a:xfrm rot="5400000">
            <a:off x="3705094" y="1846164"/>
            <a:ext cx="116878" cy="11687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25" name="Isosceles Triangle 1024">
            <a:extLst>
              <a:ext uri="{FF2B5EF4-FFF2-40B4-BE49-F238E27FC236}">
                <a16:creationId xmlns:a16="http://schemas.microsoft.com/office/drawing/2014/main" id="{0E38D51B-50E2-4C31-B711-4E559AD0BAE8}"/>
              </a:ext>
            </a:extLst>
          </p:cNvPr>
          <p:cNvSpPr/>
          <p:nvPr/>
        </p:nvSpPr>
        <p:spPr bwMode="gray">
          <a:xfrm rot="5400000">
            <a:off x="3705094" y="2434782"/>
            <a:ext cx="116878" cy="11687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5" name="Rectangle: Rounded Corners 44">
            <a:extLst>
              <a:ext uri="{FF2B5EF4-FFF2-40B4-BE49-F238E27FC236}">
                <a16:creationId xmlns:a16="http://schemas.microsoft.com/office/drawing/2014/main" id="{49231485-0C0E-4AE3-A126-7DA025AE0CC4}"/>
              </a:ext>
            </a:extLst>
          </p:cNvPr>
          <p:cNvSpPr/>
          <p:nvPr/>
        </p:nvSpPr>
        <p:spPr bwMode="gray">
          <a:xfrm>
            <a:off x="405627" y="982722"/>
            <a:ext cx="1135907" cy="335265"/>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6" name="Rectangle 45">
            <a:extLst>
              <a:ext uri="{FF2B5EF4-FFF2-40B4-BE49-F238E27FC236}">
                <a16:creationId xmlns:a16="http://schemas.microsoft.com/office/drawing/2014/main" id="{2633FC01-D5A8-4FAE-8E9A-6C753DE91958}"/>
              </a:ext>
            </a:extLst>
          </p:cNvPr>
          <p:cNvSpPr/>
          <p:nvPr/>
        </p:nvSpPr>
        <p:spPr bwMode="gray">
          <a:xfrm>
            <a:off x="332899" y="1171506"/>
            <a:ext cx="2752026" cy="19463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47" name="Straight Connector 46">
            <a:extLst>
              <a:ext uri="{FF2B5EF4-FFF2-40B4-BE49-F238E27FC236}">
                <a16:creationId xmlns:a16="http://schemas.microsoft.com/office/drawing/2014/main" id="{1107DAC3-715C-40E0-92FA-FD1F5CDBB779}"/>
              </a:ext>
            </a:extLst>
          </p:cNvPr>
          <p:cNvCxnSpPr>
            <a:cxnSpLocks/>
          </p:cNvCxnSpPr>
          <p:nvPr/>
        </p:nvCxnSpPr>
        <p:spPr bwMode="gray">
          <a:xfrm>
            <a:off x="332900" y="1171506"/>
            <a:ext cx="2752026"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8" name="Picture 4" descr="Information Technology Academy: About Us - YouTube">
            <a:extLst>
              <a:ext uri="{FF2B5EF4-FFF2-40B4-BE49-F238E27FC236}">
                <a16:creationId xmlns:a16="http://schemas.microsoft.com/office/drawing/2014/main" id="{8B745A93-F135-48B3-9A1D-0BB7F564FE2C}"/>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35156" y1="44028" x2="35156" y2="44028"/>
                        <a14:foregroundMark x1="35156" y1="44028" x2="35156" y2="44028"/>
                        <a14:foregroundMark x1="41172" y1="45000" x2="41172" y2="45000"/>
                        <a14:foregroundMark x1="41172" y1="45000" x2="41172" y2="45000"/>
                        <a14:foregroundMark x1="28750" y1="45833" x2="28750" y2="45833"/>
                        <a14:foregroundMark x1="28750" y1="45833" x2="28750" y2="45833"/>
                        <a14:foregroundMark x1="52188" y1="43056" x2="52188" y2="43056"/>
                        <a14:foregroundMark x1="52188" y1="43056" x2="52188" y2="43056"/>
                        <a14:foregroundMark x1="54922" y1="42361" x2="54922" y2="42361"/>
                        <a14:foregroundMark x1="54922" y1="42361" x2="54922" y2="42361"/>
                        <a14:foregroundMark x1="74324" y1="59218" x2="51739" y2="45084"/>
                        <a14:foregroundMark x1="80574" y1="63131" x2="79828" y2="62664"/>
                        <a14:foregroundMark x1="51399" y1="43208" x2="72031" y2="44028"/>
                        <a14:foregroundMark x1="72031" y1="44028" x2="76172" y2="42639"/>
                        <a14:foregroundMark x1="50703" y1="57222" x2="69297" y2="55139"/>
                        <a14:foregroundMark x1="78984" y1="42639" x2="51771" y2="42527"/>
                        <a14:foregroundMark x1="34766" y1="47083" x2="34766" y2="47083"/>
                        <a14:foregroundMark x1="34766" y1="47083" x2="34766" y2="47083"/>
                        <a14:foregroundMark x1="35000" y1="53889" x2="35000" y2="53889"/>
                        <a14:foregroundMark x1="35000" y1="53889" x2="35000" y2="53889"/>
                        <a14:foregroundMark x1="28984" y1="53194" x2="28984" y2="53194"/>
                        <a14:foregroundMark x1="28984" y1="53194" x2="28984" y2="53194"/>
                        <a14:foregroundMark x1="76094" y1="49167" x2="75859" y2="50417"/>
                        <a14:foregroundMark x1="78359" y1="49861" x2="78594" y2="51944"/>
                        <a14:foregroundMark x1="79141" y1="48611" x2="78281" y2="49444"/>
                        <a14:backgroundMark x1="78281" y1="54306" x2="80391" y2="62222"/>
                        <a14:backgroundMark x1="81641" y1="63333" x2="80703" y2="63472"/>
                        <a14:backgroundMark x1="78281" y1="63194" x2="75469" y2="61250"/>
                        <a14:backgroundMark x1="74219" y1="59444" x2="74844" y2="59861"/>
                        <a14:backgroundMark x1="73750" y1="56806" x2="73281" y2="57639"/>
                        <a14:backgroundMark x1="46875" y1="42222" x2="49063" y2="48611"/>
                        <a14:backgroundMark x1="45625" y1="40833" x2="45625" y2="40833"/>
                        <a14:backgroundMark x1="46250" y1="42222" x2="45234" y2="42917"/>
                        <a14:backgroundMark x1="47813" y1="40833" x2="48750" y2="45000"/>
                        <a14:backgroundMark x1="45625" y1="39444" x2="46875" y2="44583"/>
                      </a14:backgroundRemoval>
                    </a14:imgEffect>
                  </a14:imgLayer>
                </a14:imgProps>
              </a:ext>
              <a:ext uri="{28A0092B-C50C-407E-A947-70E740481C1C}">
                <a14:useLocalDpi xmlns:a14="http://schemas.microsoft.com/office/drawing/2010/main" val="0"/>
              </a:ext>
            </a:extLst>
          </a:blip>
          <a:srcRect l="19740" t="24310" r="52571" b="25613"/>
          <a:stretch/>
        </p:blipFill>
        <p:spPr bwMode="auto">
          <a:xfrm>
            <a:off x="2567883" y="1238715"/>
            <a:ext cx="411120" cy="418230"/>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id="{51AD8680-0BA0-4412-B409-5A911A7D8FF8}"/>
              </a:ext>
            </a:extLst>
          </p:cNvPr>
          <p:cNvSpPr txBox="1"/>
          <p:nvPr/>
        </p:nvSpPr>
        <p:spPr>
          <a:xfrm>
            <a:off x="524961" y="1011033"/>
            <a:ext cx="952184" cy="138499"/>
          </a:xfrm>
          <a:prstGeom prst="rect">
            <a:avLst/>
          </a:prstGeom>
          <a:noFill/>
        </p:spPr>
        <p:txBody>
          <a:bodyPr wrap="none" lIns="0" tIns="0" rIns="0" bIns="0" rtlCol="0">
            <a:spAutoFit/>
          </a:bodyPr>
          <a:lstStyle/>
          <a:p>
            <a:pPr>
              <a:spcBef>
                <a:spcPts val="500"/>
              </a:spcBef>
            </a:pPr>
            <a:r>
              <a:rPr lang="en-US" sz="900" b="1" dirty="0">
                <a:solidFill>
                  <a:schemeClr val="bg1"/>
                </a:solidFill>
              </a:rPr>
              <a:t>Train Students</a:t>
            </a:r>
          </a:p>
        </p:txBody>
      </p:sp>
      <p:sp>
        <p:nvSpPr>
          <p:cNvPr id="50" name="TextBox 49">
            <a:extLst>
              <a:ext uri="{FF2B5EF4-FFF2-40B4-BE49-F238E27FC236}">
                <a16:creationId xmlns:a16="http://schemas.microsoft.com/office/drawing/2014/main" id="{C045E792-F238-4D7E-AA51-0C9EFDAA4872}"/>
              </a:ext>
            </a:extLst>
          </p:cNvPr>
          <p:cNvSpPr txBox="1"/>
          <p:nvPr/>
        </p:nvSpPr>
        <p:spPr>
          <a:xfrm>
            <a:off x="877786" y="1795349"/>
            <a:ext cx="2051043" cy="415498"/>
          </a:xfrm>
          <a:prstGeom prst="rect">
            <a:avLst/>
          </a:prstGeom>
          <a:noFill/>
        </p:spPr>
        <p:txBody>
          <a:bodyPr wrap="square" lIns="0" tIns="0" rIns="0" bIns="0" rtlCol="0">
            <a:spAutoFit/>
          </a:bodyPr>
          <a:lstStyle/>
          <a:p>
            <a:pPr>
              <a:spcBef>
                <a:spcPts val="500"/>
              </a:spcBef>
            </a:pPr>
            <a:r>
              <a:rPr lang="en-US" sz="900" dirty="0"/>
              <a:t>IT provides technology training and internship opportunities to high school students</a:t>
            </a:r>
          </a:p>
        </p:txBody>
      </p:sp>
      <p:sp>
        <p:nvSpPr>
          <p:cNvPr id="51" name="TextBox 50">
            <a:extLst>
              <a:ext uri="{FF2B5EF4-FFF2-40B4-BE49-F238E27FC236}">
                <a16:creationId xmlns:a16="http://schemas.microsoft.com/office/drawing/2014/main" id="{58C291C5-9696-48B3-A434-90A4EC8D5073}"/>
              </a:ext>
            </a:extLst>
          </p:cNvPr>
          <p:cNvSpPr txBox="1"/>
          <p:nvPr/>
        </p:nvSpPr>
        <p:spPr>
          <a:xfrm>
            <a:off x="877786" y="2274661"/>
            <a:ext cx="2080147" cy="553998"/>
          </a:xfrm>
          <a:prstGeom prst="rect">
            <a:avLst/>
          </a:prstGeom>
          <a:noFill/>
        </p:spPr>
        <p:txBody>
          <a:bodyPr wrap="square" lIns="0" tIns="0" rIns="0" bIns="0" rtlCol="0">
            <a:spAutoFit/>
          </a:bodyPr>
          <a:lstStyle/>
          <a:p>
            <a:pPr>
              <a:spcBef>
                <a:spcPts val="500"/>
              </a:spcBef>
            </a:pPr>
            <a:r>
              <a:rPr lang="en-US" sz="900" dirty="0"/>
              <a:t>Students receive 3-4 hours of cybersecurity training, including hands-on experience, mentoring, and community service</a:t>
            </a:r>
          </a:p>
        </p:txBody>
      </p:sp>
      <p:sp>
        <p:nvSpPr>
          <p:cNvPr id="52" name="Isosceles Triangle 51">
            <a:extLst>
              <a:ext uri="{FF2B5EF4-FFF2-40B4-BE49-F238E27FC236}">
                <a16:creationId xmlns:a16="http://schemas.microsoft.com/office/drawing/2014/main" id="{8D0AFCB9-C96F-4C42-8FEA-D63F1D1EAF1F}"/>
              </a:ext>
            </a:extLst>
          </p:cNvPr>
          <p:cNvSpPr/>
          <p:nvPr/>
        </p:nvSpPr>
        <p:spPr bwMode="gray">
          <a:xfrm rot="5400000">
            <a:off x="688484" y="1813229"/>
            <a:ext cx="116878" cy="11687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 name="Isosceles Triangle 52">
            <a:extLst>
              <a:ext uri="{FF2B5EF4-FFF2-40B4-BE49-F238E27FC236}">
                <a16:creationId xmlns:a16="http://schemas.microsoft.com/office/drawing/2014/main" id="{A45F5B92-8319-4B18-BECF-613D812EF681}"/>
              </a:ext>
            </a:extLst>
          </p:cNvPr>
          <p:cNvSpPr/>
          <p:nvPr/>
        </p:nvSpPr>
        <p:spPr bwMode="gray">
          <a:xfrm rot="5400000">
            <a:off x="688484" y="2281166"/>
            <a:ext cx="116878" cy="11687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33" name="TextBox 1032">
            <a:extLst>
              <a:ext uri="{FF2B5EF4-FFF2-40B4-BE49-F238E27FC236}">
                <a16:creationId xmlns:a16="http://schemas.microsoft.com/office/drawing/2014/main" id="{21B94516-F949-4DAF-A032-41BD201D0963}"/>
              </a:ext>
            </a:extLst>
          </p:cNvPr>
          <p:cNvSpPr txBox="1"/>
          <p:nvPr/>
        </p:nvSpPr>
        <p:spPr>
          <a:xfrm>
            <a:off x="524961" y="1317987"/>
            <a:ext cx="1798502" cy="307777"/>
          </a:xfrm>
          <a:prstGeom prst="rect">
            <a:avLst/>
          </a:prstGeom>
          <a:noFill/>
        </p:spPr>
        <p:txBody>
          <a:bodyPr wrap="square" lIns="0" tIns="0" rIns="0" bIns="0" rtlCol="0">
            <a:spAutoFit/>
          </a:bodyPr>
          <a:lstStyle/>
          <a:p>
            <a:pPr>
              <a:spcBef>
                <a:spcPts val="500"/>
              </a:spcBef>
            </a:pPr>
            <a:r>
              <a:rPr lang="en-US" sz="1000" b="1" dirty="0"/>
              <a:t>UW Madison </a:t>
            </a:r>
            <a:r>
              <a:rPr lang="en-US" sz="1000" b="1" i="1" dirty="0"/>
              <a:t>Information Technology Academy</a:t>
            </a:r>
          </a:p>
        </p:txBody>
      </p:sp>
      <p:sp>
        <p:nvSpPr>
          <p:cNvPr id="1034" name="TextBox 1033">
            <a:extLst>
              <a:ext uri="{FF2B5EF4-FFF2-40B4-BE49-F238E27FC236}">
                <a16:creationId xmlns:a16="http://schemas.microsoft.com/office/drawing/2014/main" id="{D3A10729-F8B9-44A4-869B-6FA5A2A8B589}"/>
              </a:ext>
            </a:extLst>
          </p:cNvPr>
          <p:cNvSpPr txBox="1"/>
          <p:nvPr/>
        </p:nvSpPr>
        <p:spPr>
          <a:xfrm>
            <a:off x="3487032" y="1314079"/>
            <a:ext cx="1538730" cy="307777"/>
          </a:xfrm>
          <a:prstGeom prst="rect">
            <a:avLst/>
          </a:prstGeom>
          <a:noFill/>
        </p:spPr>
        <p:txBody>
          <a:bodyPr wrap="square" lIns="0" tIns="0" rIns="0" bIns="0" rtlCol="0">
            <a:spAutoFit/>
          </a:bodyPr>
          <a:lstStyle/>
          <a:p>
            <a:pPr>
              <a:spcBef>
                <a:spcPts val="500"/>
              </a:spcBef>
            </a:pPr>
            <a:r>
              <a:rPr lang="en-US" sz="1000" b="1" i="1" dirty="0" err="1"/>
              <a:t>CyberUp</a:t>
            </a:r>
            <a:r>
              <a:rPr lang="en-US" sz="1000" b="1" dirty="0"/>
              <a:t> Security Talent Pipeline</a:t>
            </a:r>
          </a:p>
        </p:txBody>
      </p:sp>
      <p:sp>
        <p:nvSpPr>
          <p:cNvPr id="1035" name="Rectangle 1034">
            <a:extLst>
              <a:ext uri="{FF2B5EF4-FFF2-40B4-BE49-F238E27FC236}">
                <a16:creationId xmlns:a16="http://schemas.microsoft.com/office/drawing/2014/main" id="{A19F98DC-93C0-4A8A-9000-C96F30569D69}"/>
              </a:ext>
            </a:extLst>
          </p:cNvPr>
          <p:cNvSpPr/>
          <p:nvPr/>
        </p:nvSpPr>
        <p:spPr bwMode="gray">
          <a:xfrm>
            <a:off x="360947" y="3320213"/>
            <a:ext cx="5720424" cy="886731"/>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900" dirty="0"/>
          </a:p>
        </p:txBody>
      </p:sp>
      <p:grpSp>
        <p:nvGrpSpPr>
          <p:cNvPr id="1050" name="Group 1049">
            <a:extLst>
              <a:ext uri="{FF2B5EF4-FFF2-40B4-BE49-F238E27FC236}">
                <a16:creationId xmlns:a16="http://schemas.microsoft.com/office/drawing/2014/main" id="{B618CD7A-81DB-4705-9FCE-F23E36CFC9E4}"/>
              </a:ext>
            </a:extLst>
          </p:cNvPr>
          <p:cNvGrpSpPr/>
          <p:nvPr/>
        </p:nvGrpSpPr>
        <p:grpSpPr>
          <a:xfrm>
            <a:off x="443340" y="3648462"/>
            <a:ext cx="1780950" cy="369332"/>
            <a:chOff x="443340" y="3612659"/>
            <a:chExt cx="1780950" cy="369332"/>
          </a:xfrm>
        </p:grpSpPr>
        <p:pic>
          <p:nvPicPr>
            <p:cNvPr id="1037" name="Picture 1036" descr="Icon&#10;&#10;Description automatically generated">
              <a:extLst>
                <a:ext uri="{FF2B5EF4-FFF2-40B4-BE49-F238E27FC236}">
                  <a16:creationId xmlns:a16="http://schemas.microsoft.com/office/drawing/2014/main" id="{5DF7C377-28ED-40C9-BEB2-1047DD896B2F}"/>
                </a:ext>
              </a:extLst>
            </p:cNvPr>
            <p:cNvPicPr>
              <a:picLocks noChangeAspect="1"/>
            </p:cNvPicPr>
            <p:nvPr/>
          </p:nvPicPr>
          <p:blipFill>
            <a:blip r:embed="rId6"/>
            <a:stretch>
              <a:fillRect/>
            </a:stretch>
          </p:blipFill>
          <p:spPr>
            <a:xfrm>
              <a:off x="443340" y="3629240"/>
              <a:ext cx="323243" cy="289841"/>
            </a:xfrm>
            <a:prstGeom prst="rect">
              <a:avLst/>
            </a:prstGeom>
          </p:spPr>
        </p:pic>
        <p:sp>
          <p:nvSpPr>
            <p:cNvPr id="1044" name="TextBox 1043">
              <a:extLst>
                <a:ext uri="{FF2B5EF4-FFF2-40B4-BE49-F238E27FC236}">
                  <a16:creationId xmlns:a16="http://schemas.microsoft.com/office/drawing/2014/main" id="{C05B12C4-C02B-4CB3-B520-FE16EB43E2E8}"/>
                </a:ext>
              </a:extLst>
            </p:cNvPr>
            <p:cNvSpPr txBox="1"/>
            <p:nvPr/>
          </p:nvSpPr>
          <p:spPr>
            <a:xfrm>
              <a:off x="861082" y="3612659"/>
              <a:ext cx="1363208" cy="369332"/>
            </a:xfrm>
            <a:prstGeom prst="rect">
              <a:avLst/>
            </a:prstGeom>
            <a:noFill/>
          </p:spPr>
          <p:txBody>
            <a:bodyPr wrap="square" lIns="0" tIns="0" rIns="0" bIns="0" rtlCol="0">
              <a:spAutoFit/>
            </a:bodyPr>
            <a:lstStyle/>
            <a:p>
              <a:pPr>
                <a:spcBef>
                  <a:spcPts val="500"/>
                </a:spcBef>
              </a:pPr>
              <a:r>
                <a:rPr lang="en-US" sz="800" dirty="0"/>
                <a:t>Offer teachers incentives to integrate cybersecurity into curricula</a:t>
              </a:r>
            </a:p>
          </p:txBody>
        </p:sp>
      </p:grpSp>
      <p:grpSp>
        <p:nvGrpSpPr>
          <p:cNvPr id="1049" name="Group 1048">
            <a:extLst>
              <a:ext uri="{FF2B5EF4-FFF2-40B4-BE49-F238E27FC236}">
                <a16:creationId xmlns:a16="http://schemas.microsoft.com/office/drawing/2014/main" id="{896A85AB-443B-462F-B942-BEB5339D953A}"/>
              </a:ext>
            </a:extLst>
          </p:cNvPr>
          <p:cNvGrpSpPr/>
          <p:nvPr/>
        </p:nvGrpSpPr>
        <p:grpSpPr>
          <a:xfrm>
            <a:off x="2330299" y="3643600"/>
            <a:ext cx="1788938" cy="379057"/>
            <a:chOff x="2361904" y="3608262"/>
            <a:chExt cx="1788938" cy="379057"/>
          </a:xfrm>
        </p:grpSpPr>
        <p:pic>
          <p:nvPicPr>
            <p:cNvPr id="1039" name="Picture 1038" descr="Icon&#10;&#10;Description automatically generated">
              <a:extLst>
                <a:ext uri="{FF2B5EF4-FFF2-40B4-BE49-F238E27FC236}">
                  <a16:creationId xmlns:a16="http://schemas.microsoft.com/office/drawing/2014/main" id="{DB0992C1-1682-44AB-8954-BA337B305963}"/>
                </a:ext>
              </a:extLst>
            </p:cNvPr>
            <p:cNvPicPr>
              <a:picLocks noChangeAspect="1"/>
            </p:cNvPicPr>
            <p:nvPr/>
          </p:nvPicPr>
          <p:blipFill>
            <a:blip r:embed="rId7"/>
            <a:stretch>
              <a:fillRect/>
            </a:stretch>
          </p:blipFill>
          <p:spPr>
            <a:xfrm>
              <a:off x="2361904" y="3608262"/>
              <a:ext cx="385475" cy="340503"/>
            </a:xfrm>
            <a:prstGeom prst="rect">
              <a:avLst/>
            </a:prstGeom>
          </p:spPr>
        </p:pic>
        <p:sp>
          <p:nvSpPr>
            <p:cNvPr id="1045" name="TextBox 1044">
              <a:extLst>
                <a:ext uri="{FF2B5EF4-FFF2-40B4-BE49-F238E27FC236}">
                  <a16:creationId xmlns:a16="http://schemas.microsoft.com/office/drawing/2014/main" id="{EF724E15-B635-4584-A163-EB0D08E2BAFD}"/>
                </a:ext>
              </a:extLst>
            </p:cNvPr>
            <p:cNvSpPr txBox="1"/>
            <p:nvPr/>
          </p:nvSpPr>
          <p:spPr>
            <a:xfrm>
              <a:off x="2823222" y="3617987"/>
              <a:ext cx="1327620" cy="369332"/>
            </a:xfrm>
            <a:prstGeom prst="rect">
              <a:avLst/>
            </a:prstGeom>
            <a:noFill/>
          </p:spPr>
          <p:txBody>
            <a:bodyPr wrap="square" lIns="0" tIns="0" rIns="0" bIns="0" rtlCol="0">
              <a:spAutoFit/>
            </a:bodyPr>
            <a:lstStyle/>
            <a:p>
              <a:pPr>
                <a:spcBef>
                  <a:spcPts val="500"/>
                </a:spcBef>
              </a:pPr>
              <a:r>
                <a:rPr lang="en-US" sz="800" dirty="0"/>
                <a:t>Market opportunity for students to build resume as volunteers or interns</a:t>
              </a:r>
            </a:p>
          </p:txBody>
        </p:sp>
      </p:grpSp>
      <p:grpSp>
        <p:nvGrpSpPr>
          <p:cNvPr id="1048" name="Group 1047">
            <a:extLst>
              <a:ext uri="{FF2B5EF4-FFF2-40B4-BE49-F238E27FC236}">
                <a16:creationId xmlns:a16="http://schemas.microsoft.com/office/drawing/2014/main" id="{6FF2EDDF-B0C4-42BE-A58C-68F4D4C05CB6}"/>
              </a:ext>
            </a:extLst>
          </p:cNvPr>
          <p:cNvGrpSpPr/>
          <p:nvPr/>
        </p:nvGrpSpPr>
        <p:grpSpPr>
          <a:xfrm>
            <a:off x="4225247" y="3648462"/>
            <a:ext cx="1751147" cy="369332"/>
            <a:chOff x="4225247" y="3596434"/>
            <a:chExt cx="1751147" cy="369332"/>
          </a:xfrm>
        </p:grpSpPr>
        <p:pic>
          <p:nvPicPr>
            <p:cNvPr id="1043" name="Picture 1042" descr="Icon&#10;&#10;Description automatically generated">
              <a:extLst>
                <a:ext uri="{FF2B5EF4-FFF2-40B4-BE49-F238E27FC236}">
                  <a16:creationId xmlns:a16="http://schemas.microsoft.com/office/drawing/2014/main" id="{A7B30A42-EA03-4050-8C73-EEC5F3DBD897}"/>
                </a:ext>
              </a:extLst>
            </p:cNvPr>
            <p:cNvPicPr>
              <a:picLocks noChangeAspect="1"/>
            </p:cNvPicPr>
            <p:nvPr/>
          </p:nvPicPr>
          <p:blipFill>
            <a:blip r:embed="rId8"/>
            <a:stretch>
              <a:fillRect/>
            </a:stretch>
          </p:blipFill>
          <p:spPr>
            <a:xfrm>
              <a:off x="4225247" y="3639522"/>
              <a:ext cx="349122" cy="288607"/>
            </a:xfrm>
            <a:prstGeom prst="rect">
              <a:avLst/>
            </a:prstGeom>
          </p:spPr>
        </p:pic>
        <p:sp>
          <p:nvSpPr>
            <p:cNvPr id="1046" name="TextBox 1045">
              <a:extLst>
                <a:ext uri="{FF2B5EF4-FFF2-40B4-BE49-F238E27FC236}">
                  <a16:creationId xmlns:a16="http://schemas.microsoft.com/office/drawing/2014/main" id="{8AC77EC8-519B-4E3E-A296-63659AD06EA1}"/>
                </a:ext>
              </a:extLst>
            </p:cNvPr>
            <p:cNvSpPr txBox="1"/>
            <p:nvPr/>
          </p:nvSpPr>
          <p:spPr>
            <a:xfrm>
              <a:off x="4648774" y="3596434"/>
              <a:ext cx="1327620" cy="369332"/>
            </a:xfrm>
            <a:prstGeom prst="rect">
              <a:avLst/>
            </a:prstGeom>
            <a:noFill/>
          </p:spPr>
          <p:txBody>
            <a:bodyPr wrap="square" lIns="0" tIns="0" rIns="0" bIns="0" rtlCol="0">
              <a:spAutoFit/>
            </a:bodyPr>
            <a:lstStyle/>
            <a:p>
              <a:pPr>
                <a:spcBef>
                  <a:spcPts val="500"/>
                </a:spcBef>
              </a:pPr>
              <a:r>
                <a:rPr lang="en-US" sz="800" dirty="0"/>
                <a:t>See </a:t>
              </a:r>
              <a:r>
                <a:rPr lang="en-US" sz="800" b="1" dirty="0">
                  <a:solidFill>
                    <a:schemeClr val="accent4"/>
                  </a:solidFill>
                </a:rPr>
                <a:t>cyber.org </a:t>
              </a:r>
              <a:r>
                <a:rPr lang="en-US" sz="800" dirty="0"/>
                <a:t>for free professional development opportunities for teachers</a:t>
              </a:r>
            </a:p>
          </p:txBody>
        </p:sp>
      </p:grpSp>
      <p:sp>
        <p:nvSpPr>
          <p:cNvPr id="1047" name="TextBox 1046">
            <a:extLst>
              <a:ext uri="{FF2B5EF4-FFF2-40B4-BE49-F238E27FC236}">
                <a16:creationId xmlns:a16="http://schemas.microsoft.com/office/drawing/2014/main" id="{06F5B9F4-4BDE-4FA9-9D55-662564D3ADDC}"/>
              </a:ext>
            </a:extLst>
          </p:cNvPr>
          <p:cNvSpPr txBox="1"/>
          <p:nvPr/>
        </p:nvSpPr>
        <p:spPr>
          <a:xfrm>
            <a:off x="443340" y="3365675"/>
            <a:ext cx="1768113" cy="153888"/>
          </a:xfrm>
          <a:prstGeom prst="rect">
            <a:avLst/>
          </a:prstGeom>
          <a:noFill/>
        </p:spPr>
        <p:txBody>
          <a:bodyPr wrap="none" lIns="0" tIns="0" rIns="0" bIns="0" rtlCol="0">
            <a:spAutoFit/>
          </a:bodyPr>
          <a:lstStyle/>
          <a:p>
            <a:pPr>
              <a:spcBef>
                <a:spcPts val="500"/>
              </a:spcBef>
            </a:pPr>
            <a:r>
              <a:rPr lang="en-US" sz="1000" b="1" dirty="0"/>
              <a:t>Train Students In-House</a:t>
            </a:r>
          </a:p>
        </p:txBody>
      </p:sp>
      <p:cxnSp>
        <p:nvCxnSpPr>
          <p:cNvPr id="1052" name="Straight Connector 1051">
            <a:extLst>
              <a:ext uri="{FF2B5EF4-FFF2-40B4-BE49-F238E27FC236}">
                <a16:creationId xmlns:a16="http://schemas.microsoft.com/office/drawing/2014/main" id="{5FC29999-6AB1-4D01-80FA-AB4E13CB4935}"/>
              </a:ext>
            </a:extLst>
          </p:cNvPr>
          <p:cNvCxnSpPr/>
          <p:nvPr/>
        </p:nvCxnSpPr>
        <p:spPr bwMode="gray">
          <a:xfrm flipV="1">
            <a:off x="1240971" y="2946019"/>
            <a:ext cx="0" cy="374194"/>
          </a:xfrm>
          <a:prstGeom prst="line">
            <a:avLst/>
          </a:prstGeom>
          <a:ln w="12700">
            <a:solidFill>
              <a:schemeClr val="accent5"/>
            </a:solidFill>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5138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3549E8-AEED-4B0E-9C8D-50D52AA28DB2}"/>
              </a:ext>
            </a:extLst>
          </p:cNvPr>
          <p:cNvSpPr>
            <a:spLocks noGrp="1"/>
          </p:cNvSpPr>
          <p:nvPr>
            <p:ph type="title"/>
          </p:nvPr>
        </p:nvSpPr>
        <p:spPr>
          <a:xfrm>
            <a:off x="279056" y="309824"/>
            <a:ext cx="3902242" cy="256480"/>
          </a:xfrm>
        </p:spPr>
        <p:txBody>
          <a:bodyPr/>
          <a:lstStyle/>
          <a:p>
            <a:r>
              <a:rPr lang="en-US" dirty="0"/>
              <a:t>What’s Next from EAB?</a:t>
            </a:r>
          </a:p>
        </p:txBody>
      </p:sp>
      <p:sp>
        <p:nvSpPr>
          <p:cNvPr id="10" name="Text Placeholder 9">
            <a:extLst>
              <a:ext uri="{FF2B5EF4-FFF2-40B4-BE49-F238E27FC236}">
                <a16:creationId xmlns:a16="http://schemas.microsoft.com/office/drawing/2014/main" id="{D4EDB1C7-820C-41C5-98C8-99C5B47FA0AE}"/>
              </a:ext>
            </a:extLst>
          </p:cNvPr>
          <p:cNvSpPr>
            <a:spLocks noGrp="1"/>
          </p:cNvSpPr>
          <p:nvPr>
            <p:ph type="body" sz="quarter" idx="19"/>
          </p:nvPr>
        </p:nvSpPr>
        <p:spPr/>
        <p:txBody>
          <a:bodyPr/>
          <a:lstStyle/>
          <a:p>
            <a:endParaRPr lang="en-US"/>
          </a:p>
        </p:txBody>
      </p:sp>
      <p:sp>
        <p:nvSpPr>
          <p:cNvPr id="9" name="Text Placeholder 8">
            <a:extLst>
              <a:ext uri="{FF2B5EF4-FFF2-40B4-BE49-F238E27FC236}">
                <a16:creationId xmlns:a16="http://schemas.microsoft.com/office/drawing/2014/main" id="{9C1D42D6-186B-48D1-8B3A-CA920D232CE7}"/>
              </a:ext>
            </a:extLst>
          </p:cNvPr>
          <p:cNvSpPr>
            <a:spLocks noGrp="1"/>
          </p:cNvSpPr>
          <p:nvPr>
            <p:ph type="body" sz="quarter" idx="18"/>
          </p:nvPr>
        </p:nvSpPr>
        <p:spPr/>
        <p:txBody>
          <a:bodyPr/>
          <a:lstStyle/>
          <a:p>
            <a:endParaRPr lang="en-US"/>
          </a:p>
        </p:txBody>
      </p:sp>
      <p:sp>
        <p:nvSpPr>
          <p:cNvPr id="13" name="Text Placeholder 7">
            <a:extLst>
              <a:ext uri="{FF2B5EF4-FFF2-40B4-BE49-F238E27FC236}">
                <a16:creationId xmlns:a16="http://schemas.microsoft.com/office/drawing/2014/main" id="{6C0ADBBD-A51F-44A5-8452-9F161E0888D9}"/>
              </a:ext>
            </a:extLst>
          </p:cNvPr>
          <p:cNvSpPr txBox="1">
            <a:spLocks/>
          </p:cNvSpPr>
          <p:nvPr/>
        </p:nvSpPr>
        <p:spPr bwMode="gray">
          <a:xfrm>
            <a:off x="2206129" y="1614770"/>
            <a:ext cx="2760726" cy="624786"/>
          </a:xfrm>
          <a:prstGeom prst="rect">
            <a:avLst/>
          </a:prstGeom>
        </p:spPr>
        <p:txBody>
          <a:bodyPr vert="horz" wrap="square" lIns="0" tIns="0" rIns="0" bIns="0" rtlCol="0">
            <a:spAutoFit/>
          </a:bodyPr>
          <a:lstStyle>
            <a:lvl1pPr marL="0" indent="0" algn="l" defTabSz="480060" rtl="0" eaLnBrk="1" latinLnBrk="0" hangingPunct="1">
              <a:lnSpc>
                <a:spcPct val="120000"/>
              </a:lnSpc>
              <a:spcBef>
                <a:spcPts val="1200"/>
              </a:spcBef>
              <a:buClrTx/>
              <a:buFont typeface="Arial" panose="020B0604020202020204" pitchFamily="34" charset="0"/>
              <a:buNone/>
              <a:defRPr sz="1400" kern="1200">
                <a:solidFill>
                  <a:schemeClr val="bg1"/>
                </a:solidFill>
                <a:latin typeface="+mn-lt"/>
                <a:ea typeface="+mn-ea"/>
                <a:cs typeface="+mn-cs"/>
              </a:defRPr>
            </a:lvl1pPr>
            <a:lvl2pPr marL="114300" indent="0" algn="l" defTabSz="480060" rtl="0" eaLnBrk="1" latinLnBrk="0" hangingPunct="1">
              <a:lnSpc>
                <a:spcPct val="110000"/>
              </a:lnSpc>
              <a:spcBef>
                <a:spcPts val="1200"/>
              </a:spcBef>
              <a:buClrTx/>
              <a:buFont typeface="Verdana" panose="020B0604030504040204" pitchFamily="34" charset="0"/>
              <a:buNone/>
              <a:defRPr sz="1400" kern="1200">
                <a:solidFill>
                  <a:schemeClr val="bg1"/>
                </a:solidFill>
                <a:latin typeface="+mn-lt"/>
                <a:ea typeface="+mn-ea"/>
                <a:cs typeface="+mn-cs"/>
              </a:defRPr>
            </a:lvl2pPr>
            <a:lvl3pPr marL="228600" indent="0" algn="l" defTabSz="480060" rtl="0" eaLnBrk="1" latinLnBrk="0" hangingPunct="1">
              <a:lnSpc>
                <a:spcPct val="110000"/>
              </a:lnSpc>
              <a:spcBef>
                <a:spcPts val="1200"/>
              </a:spcBef>
              <a:buClrTx/>
              <a:buFont typeface="Arial" panose="020B0604020202020204" pitchFamily="34" charset="0"/>
              <a:buNone/>
              <a:defRPr sz="1400" kern="1200">
                <a:solidFill>
                  <a:schemeClr val="bg1"/>
                </a:solidFill>
                <a:latin typeface="+mn-lt"/>
                <a:ea typeface="+mn-ea"/>
                <a:cs typeface="+mn-cs"/>
              </a:defRPr>
            </a:lvl3pPr>
            <a:lvl4pPr marL="342900" indent="0" algn="l" defTabSz="480060" rtl="0" eaLnBrk="1" latinLnBrk="0" hangingPunct="1">
              <a:lnSpc>
                <a:spcPct val="110000"/>
              </a:lnSpc>
              <a:spcBef>
                <a:spcPts val="1200"/>
              </a:spcBef>
              <a:buFont typeface="Verdana" panose="020B0604030504040204" pitchFamily="34" charset="0"/>
              <a:buNone/>
              <a:defRPr sz="1400" kern="1200">
                <a:solidFill>
                  <a:schemeClr val="bg1"/>
                </a:solidFill>
                <a:latin typeface="+mn-lt"/>
                <a:ea typeface="+mn-ea"/>
                <a:cs typeface="+mn-cs"/>
              </a:defRPr>
            </a:lvl4pPr>
            <a:lvl5pPr marL="457200" indent="0" algn="l" defTabSz="480060" rtl="0" eaLnBrk="1" latinLnBrk="0" hangingPunct="1">
              <a:lnSpc>
                <a:spcPct val="110000"/>
              </a:lnSpc>
              <a:spcBef>
                <a:spcPts val="1200"/>
              </a:spcBef>
              <a:buFont typeface="Arial" panose="020B0604020202020204" pitchFamily="34" charset="0"/>
              <a:buNone/>
              <a:defRPr sz="1400" kern="1200" baseline="0">
                <a:solidFill>
                  <a:schemeClr val="bg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sz="1200" b="1" dirty="0"/>
              <a:t>Managing Information Risk in the Age of COVID-19:</a:t>
            </a:r>
            <a:br>
              <a:rPr lang="en-US" sz="1200" dirty="0"/>
            </a:br>
            <a:r>
              <a:rPr lang="en-US" sz="1100" dirty="0"/>
              <a:t>Q&amp;A with EAB CISO Brain Markham </a:t>
            </a:r>
            <a:endParaRPr lang="en-US" dirty="0"/>
          </a:p>
        </p:txBody>
      </p:sp>
      <p:sp>
        <p:nvSpPr>
          <p:cNvPr id="15" name="Text Placeholder 7">
            <a:extLst>
              <a:ext uri="{FF2B5EF4-FFF2-40B4-BE49-F238E27FC236}">
                <a16:creationId xmlns:a16="http://schemas.microsoft.com/office/drawing/2014/main" id="{7D6B03AF-4455-43DD-B489-F5E0AEC56E6F}"/>
              </a:ext>
            </a:extLst>
          </p:cNvPr>
          <p:cNvSpPr txBox="1">
            <a:spLocks/>
          </p:cNvSpPr>
          <p:nvPr/>
        </p:nvSpPr>
        <p:spPr bwMode="gray">
          <a:xfrm>
            <a:off x="2206129" y="2944646"/>
            <a:ext cx="2972393" cy="606320"/>
          </a:xfrm>
          <a:prstGeom prst="rect">
            <a:avLst/>
          </a:prstGeom>
        </p:spPr>
        <p:txBody>
          <a:bodyPr vert="horz" wrap="square" lIns="0" tIns="0" rIns="0" bIns="0" rtlCol="0">
            <a:spAutoFit/>
          </a:bodyPr>
          <a:lstStyle>
            <a:lvl1pPr marL="0" indent="0" algn="l" defTabSz="480060" rtl="0" eaLnBrk="1" latinLnBrk="0" hangingPunct="1">
              <a:lnSpc>
                <a:spcPct val="120000"/>
              </a:lnSpc>
              <a:spcBef>
                <a:spcPts val="1200"/>
              </a:spcBef>
              <a:buClrTx/>
              <a:buFont typeface="Arial" panose="020B0604020202020204" pitchFamily="34" charset="0"/>
              <a:buNone/>
              <a:defRPr sz="1400" kern="1200">
                <a:solidFill>
                  <a:schemeClr val="bg1"/>
                </a:solidFill>
                <a:latin typeface="+mn-lt"/>
                <a:ea typeface="+mn-ea"/>
                <a:cs typeface="+mn-cs"/>
              </a:defRPr>
            </a:lvl1pPr>
            <a:lvl2pPr marL="114300" indent="0" algn="l" defTabSz="480060" rtl="0" eaLnBrk="1" latinLnBrk="0" hangingPunct="1">
              <a:lnSpc>
                <a:spcPct val="110000"/>
              </a:lnSpc>
              <a:spcBef>
                <a:spcPts val="1200"/>
              </a:spcBef>
              <a:buClrTx/>
              <a:buFont typeface="Verdana" panose="020B0604030504040204" pitchFamily="34" charset="0"/>
              <a:buNone/>
              <a:defRPr sz="1400" kern="1200">
                <a:solidFill>
                  <a:schemeClr val="bg1"/>
                </a:solidFill>
                <a:latin typeface="+mn-lt"/>
                <a:ea typeface="+mn-ea"/>
                <a:cs typeface="+mn-cs"/>
              </a:defRPr>
            </a:lvl2pPr>
            <a:lvl3pPr marL="228600" indent="0" algn="l" defTabSz="480060" rtl="0" eaLnBrk="1" latinLnBrk="0" hangingPunct="1">
              <a:lnSpc>
                <a:spcPct val="110000"/>
              </a:lnSpc>
              <a:spcBef>
                <a:spcPts val="1200"/>
              </a:spcBef>
              <a:buClrTx/>
              <a:buFont typeface="Arial" panose="020B0604020202020204" pitchFamily="34" charset="0"/>
              <a:buNone/>
              <a:defRPr sz="1400" kern="1200">
                <a:solidFill>
                  <a:schemeClr val="bg1"/>
                </a:solidFill>
                <a:latin typeface="+mn-lt"/>
                <a:ea typeface="+mn-ea"/>
                <a:cs typeface="+mn-cs"/>
              </a:defRPr>
            </a:lvl3pPr>
            <a:lvl4pPr marL="342900" indent="0" algn="l" defTabSz="480060" rtl="0" eaLnBrk="1" latinLnBrk="0" hangingPunct="1">
              <a:lnSpc>
                <a:spcPct val="110000"/>
              </a:lnSpc>
              <a:spcBef>
                <a:spcPts val="1200"/>
              </a:spcBef>
              <a:buFont typeface="Verdana" panose="020B0604030504040204" pitchFamily="34" charset="0"/>
              <a:buNone/>
              <a:defRPr sz="1400" kern="1200">
                <a:solidFill>
                  <a:schemeClr val="bg1"/>
                </a:solidFill>
                <a:latin typeface="+mn-lt"/>
                <a:ea typeface="+mn-ea"/>
                <a:cs typeface="+mn-cs"/>
              </a:defRPr>
            </a:lvl4pPr>
            <a:lvl5pPr marL="457200" indent="0" algn="l" defTabSz="480060" rtl="0" eaLnBrk="1" latinLnBrk="0" hangingPunct="1">
              <a:lnSpc>
                <a:spcPct val="110000"/>
              </a:lnSpc>
              <a:spcBef>
                <a:spcPts val="1200"/>
              </a:spcBef>
              <a:buFont typeface="Arial" panose="020B0604020202020204" pitchFamily="34" charset="0"/>
              <a:buNone/>
              <a:defRPr sz="1400" kern="1200" baseline="0">
                <a:solidFill>
                  <a:schemeClr val="bg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sz="1200" b="1" dirty="0"/>
              <a:t>Prepare for Budget Season: </a:t>
            </a:r>
            <a:br>
              <a:rPr lang="en-US" sz="1200" b="1" dirty="0"/>
            </a:br>
            <a:r>
              <a:rPr lang="en-US" sz="1100" dirty="0"/>
              <a:t>A series of toolkits, audits, and assessments for project prioritization</a:t>
            </a:r>
            <a:endParaRPr lang="en-US" dirty="0"/>
          </a:p>
        </p:txBody>
      </p:sp>
      <p:pic>
        <p:nvPicPr>
          <p:cNvPr id="17" name="Picture 16" descr="A picture containing icon&#10;&#10;Description automatically generated">
            <a:extLst>
              <a:ext uri="{FF2B5EF4-FFF2-40B4-BE49-F238E27FC236}">
                <a16:creationId xmlns:a16="http://schemas.microsoft.com/office/drawing/2014/main" id="{142C1F2E-799D-4F2F-B044-59E314FA83C6}"/>
              </a:ext>
            </a:extLst>
          </p:cNvPr>
          <p:cNvPicPr>
            <a:picLocks noChangeAspect="1"/>
          </p:cNvPicPr>
          <p:nvPr/>
        </p:nvPicPr>
        <p:blipFill>
          <a:blip r:embed="rId2">
            <a:lum bright="70000" contrast="-70000"/>
          </a:blip>
          <a:stretch>
            <a:fillRect/>
          </a:stretch>
        </p:blipFill>
        <p:spPr>
          <a:xfrm>
            <a:off x="755838" y="1326619"/>
            <a:ext cx="776654" cy="396094"/>
          </a:xfrm>
          <a:prstGeom prst="rect">
            <a:avLst/>
          </a:prstGeom>
        </p:spPr>
      </p:pic>
      <p:pic>
        <p:nvPicPr>
          <p:cNvPr id="19" name="Picture 18" descr="Icon&#10;&#10;Description automatically generated">
            <a:extLst>
              <a:ext uri="{FF2B5EF4-FFF2-40B4-BE49-F238E27FC236}">
                <a16:creationId xmlns:a16="http://schemas.microsoft.com/office/drawing/2014/main" id="{C8B62444-51F0-4E83-97F8-2A3FD9232EE4}"/>
              </a:ext>
            </a:extLst>
          </p:cNvPr>
          <p:cNvPicPr>
            <a:picLocks noChangeAspect="1"/>
          </p:cNvPicPr>
          <p:nvPr/>
        </p:nvPicPr>
        <p:blipFill>
          <a:blip r:embed="rId3">
            <a:lum bright="70000" contrast="-70000"/>
          </a:blip>
          <a:stretch>
            <a:fillRect/>
          </a:stretch>
        </p:blipFill>
        <p:spPr>
          <a:xfrm>
            <a:off x="791985" y="2590433"/>
            <a:ext cx="638907" cy="504736"/>
          </a:xfrm>
          <a:prstGeom prst="rect">
            <a:avLst/>
          </a:prstGeom>
        </p:spPr>
      </p:pic>
      <p:sp>
        <p:nvSpPr>
          <p:cNvPr id="20" name="TextBox 19">
            <a:extLst>
              <a:ext uri="{FF2B5EF4-FFF2-40B4-BE49-F238E27FC236}">
                <a16:creationId xmlns:a16="http://schemas.microsoft.com/office/drawing/2014/main" id="{27628F3B-4EFB-4C9D-A218-F38FC6CC678B}"/>
              </a:ext>
            </a:extLst>
          </p:cNvPr>
          <p:cNvSpPr txBox="1"/>
          <p:nvPr/>
        </p:nvSpPr>
        <p:spPr>
          <a:xfrm>
            <a:off x="279056" y="604741"/>
            <a:ext cx="3334246" cy="161583"/>
          </a:xfrm>
          <a:prstGeom prst="rect">
            <a:avLst/>
          </a:prstGeom>
          <a:noFill/>
        </p:spPr>
        <p:txBody>
          <a:bodyPr wrap="none" lIns="0" tIns="0" rIns="0" bIns="0" rtlCol="0">
            <a:spAutoFit/>
          </a:bodyPr>
          <a:lstStyle/>
          <a:p>
            <a:pPr>
              <a:spcBef>
                <a:spcPts val="500"/>
              </a:spcBef>
            </a:pPr>
            <a:r>
              <a:rPr lang="en-US" sz="1050" i="1" dirty="0">
                <a:solidFill>
                  <a:schemeClr val="bg1"/>
                </a:solidFill>
              </a:rPr>
              <a:t>Sneak peak of upcoming tech-focused initiatives </a:t>
            </a:r>
          </a:p>
        </p:txBody>
      </p:sp>
      <p:sp>
        <p:nvSpPr>
          <p:cNvPr id="2" name="Text Placeholder 7">
            <a:extLst>
              <a:ext uri="{FF2B5EF4-FFF2-40B4-BE49-F238E27FC236}">
                <a16:creationId xmlns:a16="http://schemas.microsoft.com/office/drawing/2014/main" id="{2EAD8EF3-36FF-4D77-8BA3-8E1A2FF35A81}"/>
              </a:ext>
            </a:extLst>
          </p:cNvPr>
          <p:cNvSpPr txBox="1">
            <a:spLocks/>
          </p:cNvSpPr>
          <p:nvPr/>
        </p:nvSpPr>
        <p:spPr bwMode="gray">
          <a:xfrm>
            <a:off x="1747342" y="1293512"/>
            <a:ext cx="3431180" cy="231154"/>
          </a:xfrm>
          <a:prstGeom prst="rect">
            <a:avLst/>
          </a:prstGeom>
        </p:spPr>
        <p:txBody>
          <a:bodyPr vert="horz" wrap="square" lIns="0" tIns="0" rIns="0" bIns="0" rtlCol="0">
            <a:spAutoFit/>
          </a:bodyPr>
          <a:lstStyle>
            <a:lvl1pPr marL="0" indent="0" algn="l" defTabSz="480060" rtl="0" eaLnBrk="1" latinLnBrk="0" hangingPunct="1">
              <a:lnSpc>
                <a:spcPct val="120000"/>
              </a:lnSpc>
              <a:spcBef>
                <a:spcPts val="1200"/>
              </a:spcBef>
              <a:buClrTx/>
              <a:buFont typeface="Arial" panose="020B0604020202020204" pitchFamily="34" charset="0"/>
              <a:buNone/>
              <a:defRPr sz="1400" kern="1200">
                <a:solidFill>
                  <a:schemeClr val="bg1"/>
                </a:solidFill>
                <a:latin typeface="+mn-lt"/>
                <a:ea typeface="+mn-ea"/>
                <a:cs typeface="+mn-cs"/>
              </a:defRPr>
            </a:lvl1pPr>
            <a:lvl2pPr marL="114300" indent="0" algn="l" defTabSz="480060" rtl="0" eaLnBrk="1" latinLnBrk="0" hangingPunct="1">
              <a:lnSpc>
                <a:spcPct val="110000"/>
              </a:lnSpc>
              <a:spcBef>
                <a:spcPts val="1200"/>
              </a:spcBef>
              <a:buClrTx/>
              <a:buFont typeface="Verdana" panose="020B0604030504040204" pitchFamily="34" charset="0"/>
              <a:buNone/>
              <a:defRPr sz="1400" kern="1200">
                <a:solidFill>
                  <a:schemeClr val="bg1"/>
                </a:solidFill>
                <a:latin typeface="+mn-lt"/>
                <a:ea typeface="+mn-ea"/>
                <a:cs typeface="+mn-cs"/>
              </a:defRPr>
            </a:lvl2pPr>
            <a:lvl3pPr marL="228600" indent="0" algn="l" defTabSz="480060" rtl="0" eaLnBrk="1" latinLnBrk="0" hangingPunct="1">
              <a:lnSpc>
                <a:spcPct val="110000"/>
              </a:lnSpc>
              <a:spcBef>
                <a:spcPts val="1200"/>
              </a:spcBef>
              <a:buClrTx/>
              <a:buFont typeface="Arial" panose="020B0604020202020204" pitchFamily="34" charset="0"/>
              <a:buNone/>
              <a:defRPr sz="1400" kern="1200">
                <a:solidFill>
                  <a:schemeClr val="bg1"/>
                </a:solidFill>
                <a:latin typeface="+mn-lt"/>
                <a:ea typeface="+mn-ea"/>
                <a:cs typeface="+mn-cs"/>
              </a:defRPr>
            </a:lvl3pPr>
            <a:lvl4pPr marL="342900" indent="0" algn="l" defTabSz="480060" rtl="0" eaLnBrk="1" latinLnBrk="0" hangingPunct="1">
              <a:lnSpc>
                <a:spcPct val="110000"/>
              </a:lnSpc>
              <a:spcBef>
                <a:spcPts val="1200"/>
              </a:spcBef>
              <a:buFont typeface="Verdana" panose="020B0604030504040204" pitchFamily="34" charset="0"/>
              <a:buNone/>
              <a:defRPr sz="1400" kern="1200">
                <a:solidFill>
                  <a:schemeClr val="bg1"/>
                </a:solidFill>
                <a:latin typeface="+mn-lt"/>
                <a:ea typeface="+mn-ea"/>
                <a:cs typeface="+mn-cs"/>
              </a:defRPr>
            </a:lvl4pPr>
            <a:lvl5pPr marL="457200" indent="0" algn="l" defTabSz="480060" rtl="0" eaLnBrk="1" latinLnBrk="0" hangingPunct="1">
              <a:lnSpc>
                <a:spcPct val="110000"/>
              </a:lnSpc>
              <a:spcBef>
                <a:spcPts val="1200"/>
              </a:spcBef>
              <a:buFont typeface="Arial" panose="020B0604020202020204" pitchFamily="34" charset="0"/>
              <a:buNone/>
              <a:defRPr sz="1400" kern="1200" baseline="0">
                <a:solidFill>
                  <a:schemeClr val="bg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b="1" dirty="0">
                <a:solidFill>
                  <a:schemeClr val="accent5">
                    <a:lumMod val="25000"/>
                    <a:lumOff val="75000"/>
                  </a:schemeClr>
                </a:solidFill>
              </a:rPr>
              <a:t>Technical Expertise &amp; Advice</a:t>
            </a:r>
            <a:endParaRPr lang="en-US" dirty="0"/>
          </a:p>
        </p:txBody>
      </p:sp>
      <p:sp>
        <p:nvSpPr>
          <p:cNvPr id="4" name="Isosceles Triangle 3">
            <a:extLst>
              <a:ext uri="{FF2B5EF4-FFF2-40B4-BE49-F238E27FC236}">
                <a16:creationId xmlns:a16="http://schemas.microsoft.com/office/drawing/2014/main" id="{FEB8E238-3BF8-46B1-AE30-A926F76AA7BD}"/>
              </a:ext>
            </a:extLst>
          </p:cNvPr>
          <p:cNvSpPr/>
          <p:nvPr/>
        </p:nvSpPr>
        <p:spPr bwMode="gray">
          <a:xfrm rot="5400000">
            <a:off x="1957870" y="1650560"/>
            <a:ext cx="176667" cy="139689"/>
          </a:xfrm>
          <a:prstGeom prst="triangle">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Text Placeholder 7">
            <a:extLst>
              <a:ext uri="{FF2B5EF4-FFF2-40B4-BE49-F238E27FC236}">
                <a16:creationId xmlns:a16="http://schemas.microsoft.com/office/drawing/2014/main" id="{242BD599-1B5A-4D23-93CF-D46E3FE6FCDB}"/>
              </a:ext>
            </a:extLst>
          </p:cNvPr>
          <p:cNvSpPr txBox="1">
            <a:spLocks/>
          </p:cNvSpPr>
          <p:nvPr/>
        </p:nvSpPr>
        <p:spPr bwMode="gray">
          <a:xfrm>
            <a:off x="1747342" y="2590433"/>
            <a:ext cx="3431180" cy="231154"/>
          </a:xfrm>
          <a:prstGeom prst="rect">
            <a:avLst/>
          </a:prstGeom>
        </p:spPr>
        <p:txBody>
          <a:bodyPr vert="horz" wrap="square" lIns="0" tIns="0" rIns="0" bIns="0" rtlCol="0">
            <a:spAutoFit/>
          </a:bodyPr>
          <a:lstStyle>
            <a:lvl1pPr marL="0" indent="0" algn="l" defTabSz="480060" rtl="0" eaLnBrk="1" latinLnBrk="0" hangingPunct="1">
              <a:lnSpc>
                <a:spcPct val="120000"/>
              </a:lnSpc>
              <a:spcBef>
                <a:spcPts val="1200"/>
              </a:spcBef>
              <a:buClrTx/>
              <a:buFont typeface="Arial" panose="020B0604020202020204" pitchFamily="34" charset="0"/>
              <a:buNone/>
              <a:defRPr sz="1400" kern="1200">
                <a:solidFill>
                  <a:schemeClr val="bg1"/>
                </a:solidFill>
                <a:latin typeface="+mn-lt"/>
                <a:ea typeface="+mn-ea"/>
                <a:cs typeface="+mn-cs"/>
              </a:defRPr>
            </a:lvl1pPr>
            <a:lvl2pPr marL="114300" indent="0" algn="l" defTabSz="480060" rtl="0" eaLnBrk="1" latinLnBrk="0" hangingPunct="1">
              <a:lnSpc>
                <a:spcPct val="110000"/>
              </a:lnSpc>
              <a:spcBef>
                <a:spcPts val="1200"/>
              </a:spcBef>
              <a:buClrTx/>
              <a:buFont typeface="Verdana" panose="020B0604030504040204" pitchFamily="34" charset="0"/>
              <a:buNone/>
              <a:defRPr sz="1400" kern="1200">
                <a:solidFill>
                  <a:schemeClr val="bg1"/>
                </a:solidFill>
                <a:latin typeface="+mn-lt"/>
                <a:ea typeface="+mn-ea"/>
                <a:cs typeface="+mn-cs"/>
              </a:defRPr>
            </a:lvl2pPr>
            <a:lvl3pPr marL="228600" indent="0" algn="l" defTabSz="480060" rtl="0" eaLnBrk="1" latinLnBrk="0" hangingPunct="1">
              <a:lnSpc>
                <a:spcPct val="110000"/>
              </a:lnSpc>
              <a:spcBef>
                <a:spcPts val="1200"/>
              </a:spcBef>
              <a:buClrTx/>
              <a:buFont typeface="Arial" panose="020B0604020202020204" pitchFamily="34" charset="0"/>
              <a:buNone/>
              <a:defRPr sz="1400" kern="1200">
                <a:solidFill>
                  <a:schemeClr val="bg1"/>
                </a:solidFill>
                <a:latin typeface="+mn-lt"/>
                <a:ea typeface="+mn-ea"/>
                <a:cs typeface="+mn-cs"/>
              </a:defRPr>
            </a:lvl3pPr>
            <a:lvl4pPr marL="342900" indent="0" algn="l" defTabSz="480060" rtl="0" eaLnBrk="1" latinLnBrk="0" hangingPunct="1">
              <a:lnSpc>
                <a:spcPct val="110000"/>
              </a:lnSpc>
              <a:spcBef>
                <a:spcPts val="1200"/>
              </a:spcBef>
              <a:buFont typeface="Verdana" panose="020B0604030504040204" pitchFamily="34" charset="0"/>
              <a:buNone/>
              <a:defRPr sz="1400" kern="1200">
                <a:solidFill>
                  <a:schemeClr val="bg1"/>
                </a:solidFill>
                <a:latin typeface="+mn-lt"/>
                <a:ea typeface="+mn-ea"/>
                <a:cs typeface="+mn-cs"/>
              </a:defRPr>
            </a:lvl4pPr>
            <a:lvl5pPr marL="457200" indent="0" algn="l" defTabSz="480060" rtl="0" eaLnBrk="1" latinLnBrk="0" hangingPunct="1">
              <a:lnSpc>
                <a:spcPct val="110000"/>
              </a:lnSpc>
              <a:spcBef>
                <a:spcPts val="1200"/>
              </a:spcBef>
              <a:buFont typeface="Arial" panose="020B0604020202020204" pitchFamily="34" charset="0"/>
              <a:buNone/>
              <a:defRPr sz="1400" kern="1200" baseline="0">
                <a:solidFill>
                  <a:schemeClr val="bg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b="1" dirty="0">
                <a:solidFill>
                  <a:schemeClr val="accent5">
                    <a:lumMod val="25000"/>
                    <a:lumOff val="75000"/>
                  </a:schemeClr>
                </a:solidFill>
              </a:rPr>
              <a:t>Project Management Support</a:t>
            </a:r>
            <a:endParaRPr lang="en-US" dirty="0"/>
          </a:p>
        </p:txBody>
      </p:sp>
      <p:sp>
        <p:nvSpPr>
          <p:cNvPr id="6" name="Text Placeholder 7">
            <a:extLst>
              <a:ext uri="{FF2B5EF4-FFF2-40B4-BE49-F238E27FC236}">
                <a16:creationId xmlns:a16="http://schemas.microsoft.com/office/drawing/2014/main" id="{C6D67B92-78C5-4762-95CA-D0702FE240A3}"/>
              </a:ext>
            </a:extLst>
          </p:cNvPr>
          <p:cNvSpPr txBox="1">
            <a:spLocks/>
          </p:cNvSpPr>
          <p:nvPr/>
        </p:nvSpPr>
        <p:spPr bwMode="gray">
          <a:xfrm>
            <a:off x="2206129" y="3792672"/>
            <a:ext cx="3431180" cy="403187"/>
          </a:xfrm>
          <a:prstGeom prst="rect">
            <a:avLst/>
          </a:prstGeom>
        </p:spPr>
        <p:txBody>
          <a:bodyPr vert="horz" wrap="square" lIns="0" tIns="0" rIns="0" bIns="0" rtlCol="0">
            <a:spAutoFit/>
          </a:bodyPr>
          <a:lstStyle>
            <a:lvl1pPr marL="0" indent="0" algn="l" defTabSz="480060" rtl="0" eaLnBrk="1" latinLnBrk="0" hangingPunct="1">
              <a:lnSpc>
                <a:spcPct val="120000"/>
              </a:lnSpc>
              <a:spcBef>
                <a:spcPts val="1200"/>
              </a:spcBef>
              <a:buClrTx/>
              <a:buFont typeface="Arial" panose="020B0604020202020204" pitchFamily="34" charset="0"/>
              <a:buNone/>
              <a:defRPr sz="1400" kern="1200">
                <a:solidFill>
                  <a:schemeClr val="bg1"/>
                </a:solidFill>
                <a:latin typeface="+mn-lt"/>
                <a:ea typeface="+mn-ea"/>
                <a:cs typeface="+mn-cs"/>
              </a:defRPr>
            </a:lvl1pPr>
            <a:lvl2pPr marL="114300" indent="0" algn="l" defTabSz="480060" rtl="0" eaLnBrk="1" latinLnBrk="0" hangingPunct="1">
              <a:lnSpc>
                <a:spcPct val="110000"/>
              </a:lnSpc>
              <a:spcBef>
                <a:spcPts val="1200"/>
              </a:spcBef>
              <a:buClrTx/>
              <a:buFont typeface="Verdana" panose="020B0604030504040204" pitchFamily="34" charset="0"/>
              <a:buNone/>
              <a:defRPr sz="1400" kern="1200">
                <a:solidFill>
                  <a:schemeClr val="bg1"/>
                </a:solidFill>
                <a:latin typeface="+mn-lt"/>
                <a:ea typeface="+mn-ea"/>
                <a:cs typeface="+mn-cs"/>
              </a:defRPr>
            </a:lvl2pPr>
            <a:lvl3pPr marL="228600" indent="0" algn="l" defTabSz="480060" rtl="0" eaLnBrk="1" latinLnBrk="0" hangingPunct="1">
              <a:lnSpc>
                <a:spcPct val="110000"/>
              </a:lnSpc>
              <a:spcBef>
                <a:spcPts val="1200"/>
              </a:spcBef>
              <a:buClrTx/>
              <a:buFont typeface="Arial" panose="020B0604020202020204" pitchFamily="34" charset="0"/>
              <a:buNone/>
              <a:defRPr sz="1400" kern="1200">
                <a:solidFill>
                  <a:schemeClr val="bg1"/>
                </a:solidFill>
                <a:latin typeface="+mn-lt"/>
                <a:ea typeface="+mn-ea"/>
                <a:cs typeface="+mn-cs"/>
              </a:defRPr>
            </a:lvl3pPr>
            <a:lvl4pPr marL="342900" indent="0" algn="l" defTabSz="480060" rtl="0" eaLnBrk="1" latinLnBrk="0" hangingPunct="1">
              <a:lnSpc>
                <a:spcPct val="110000"/>
              </a:lnSpc>
              <a:spcBef>
                <a:spcPts val="1200"/>
              </a:spcBef>
              <a:buFont typeface="Verdana" panose="020B0604030504040204" pitchFamily="34" charset="0"/>
              <a:buNone/>
              <a:defRPr sz="1400" kern="1200">
                <a:solidFill>
                  <a:schemeClr val="bg1"/>
                </a:solidFill>
                <a:latin typeface="+mn-lt"/>
                <a:ea typeface="+mn-ea"/>
                <a:cs typeface="+mn-cs"/>
              </a:defRPr>
            </a:lvl4pPr>
            <a:lvl5pPr marL="457200" indent="0" algn="l" defTabSz="480060" rtl="0" eaLnBrk="1" latinLnBrk="0" hangingPunct="1">
              <a:lnSpc>
                <a:spcPct val="110000"/>
              </a:lnSpc>
              <a:spcBef>
                <a:spcPts val="1200"/>
              </a:spcBef>
              <a:buFont typeface="Arial" panose="020B0604020202020204" pitchFamily="34" charset="0"/>
              <a:buNone/>
              <a:defRPr sz="1400" kern="1200" baseline="0">
                <a:solidFill>
                  <a:schemeClr val="bg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sz="1200" b="1" dirty="0"/>
              <a:t>Vendor Management Roundtable: </a:t>
            </a:r>
            <a:r>
              <a:rPr lang="en-US" sz="1100" dirty="0"/>
              <a:t>Partnership Strategies for K-12 CTOs and CIOs</a:t>
            </a:r>
            <a:endParaRPr lang="en-US" dirty="0"/>
          </a:p>
        </p:txBody>
      </p:sp>
      <p:sp>
        <p:nvSpPr>
          <p:cNvPr id="7" name="Isosceles Triangle 6">
            <a:extLst>
              <a:ext uri="{FF2B5EF4-FFF2-40B4-BE49-F238E27FC236}">
                <a16:creationId xmlns:a16="http://schemas.microsoft.com/office/drawing/2014/main" id="{1E25E79F-095A-4C4D-B694-FBC9DA9D66F2}"/>
              </a:ext>
            </a:extLst>
          </p:cNvPr>
          <p:cNvSpPr/>
          <p:nvPr/>
        </p:nvSpPr>
        <p:spPr bwMode="gray">
          <a:xfrm rot="5400000">
            <a:off x="1957869" y="2993425"/>
            <a:ext cx="176667" cy="139689"/>
          </a:xfrm>
          <a:prstGeom prst="triangle">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Isosceles Triangle 7">
            <a:extLst>
              <a:ext uri="{FF2B5EF4-FFF2-40B4-BE49-F238E27FC236}">
                <a16:creationId xmlns:a16="http://schemas.microsoft.com/office/drawing/2014/main" id="{FF34D787-B34B-46B9-AD4A-E20C3DA6D909}"/>
              </a:ext>
            </a:extLst>
          </p:cNvPr>
          <p:cNvSpPr/>
          <p:nvPr/>
        </p:nvSpPr>
        <p:spPr bwMode="gray">
          <a:xfrm rot="5400000">
            <a:off x="1957869" y="3819742"/>
            <a:ext cx="176667" cy="139689"/>
          </a:xfrm>
          <a:prstGeom prst="triangle">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1325194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0461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979FD7-83A1-4A58-BA8B-82C03529B26D}"/>
              </a:ext>
            </a:extLst>
          </p:cNvPr>
          <p:cNvSpPr>
            <a:spLocks noGrp="1"/>
          </p:cNvSpPr>
          <p:nvPr>
            <p:ph type="title"/>
          </p:nvPr>
        </p:nvSpPr>
        <p:spPr/>
        <p:txBody>
          <a:bodyPr/>
          <a:lstStyle/>
          <a:p>
            <a:r>
              <a:rPr lang="en-US" dirty="0"/>
              <a:t>Please Use the Chat Feature Today!</a:t>
            </a:r>
          </a:p>
        </p:txBody>
      </p:sp>
      <p:sp>
        <p:nvSpPr>
          <p:cNvPr id="11" name="Text Placeholder 10">
            <a:extLst>
              <a:ext uri="{FF2B5EF4-FFF2-40B4-BE49-F238E27FC236}">
                <a16:creationId xmlns:a16="http://schemas.microsoft.com/office/drawing/2014/main" id="{6E09CCB5-65E9-4AF8-BF83-E9B2789E7D46}"/>
              </a:ext>
            </a:extLst>
          </p:cNvPr>
          <p:cNvSpPr>
            <a:spLocks noGrp="1"/>
          </p:cNvSpPr>
          <p:nvPr>
            <p:ph type="body" sz="quarter" idx="19"/>
          </p:nvPr>
        </p:nvSpPr>
        <p:spPr/>
        <p:txBody>
          <a:bodyPr/>
          <a:lstStyle/>
          <a:p>
            <a:endParaRPr lang="en-US" dirty="0"/>
          </a:p>
        </p:txBody>
      </p:sp>
      <p:sp>
        <p:nvSpPr>
          <p:cNvPr id="10" name="Text Placeholder 9">
            <a:extLst>
              <a:ext uri="{FF2B5EF4-FFF2-40B4-BE49-F238E27FC236}">
                <a16:creationId xmlns:a16="http://schemas.microsoft.com/office/drawing/2014/main" id="{926186F0-CC71-4B92-A04C-1E7A61328296}"/>
              </a:ext>
            </a:extLst>
          </p:cNvPr>
          <p:cNvSpPr>
            <a:spLocks noGrp="1"/>
          </p:cNvSpPr>
          <p:nvPr>
            <p:ph type="body" sz="quarter" idx="18"/>
          </p:nvPr>
        </p:nvSpPr>
        <p:spPr/>
        <p:txBody>
          <a:bodyPr/>
          <a:lstStyle/>
          <a:p>
            <a:endParaRPr lang="en-US"/>
          </a:p>
        </p:txBody>
      </p:sp>
      <p:grpSp>
        <p:nvGrpSpPr>
          <p:cNvPr id="12" name="Group 11">
            <a:extLst>
              <a:ext uri="{FF2B5EF4-FFF2-40B4-BE49-F238E27FC236}">
                <a16:creationId xmlns:a16="http://schemas.microsoft.com/office/drawing/2014/main" id="{6CB36835-6D27-48E9-8F6B-7DD50F7C4737}"/>
              </a:ext>
            </a:extLst>
          </p:cNvPr>
          <p:cNvGrpSpPr/>
          <p:nvPr/>
        </p:nvGrpSpPr>
        <p:grpSpPr>
          <a:xfrm>
            <a:off x="675961" y="1173012"/>
            <a:ext cx="5048877" cy="1582349"/>
            <a:chOff x="673521" y="2188665"/>
            <a:chExt cx="5048877" cy="1582349"/>
          </a:xfrm>
        </p:grpSpPr>
        <p:sp>
          <p:nvSpPr>
            <p:cNvPr id="7" name="Rectangle 6">
              <a:extLst>
                <a:ext uri="{FF2B5EF4-FFF2-40B4-BE49-F238E27FC236}">
                  <a16:creationId xmlns:a16="http://schemas.microsoft.com/office/drawing/2014/main" id="{E656B55F-F082-4586-8729-649F2C3CDF75}"/>
                </a:ext>
              </a:extLst>
            </p:cNvPr>
            <p:cNvSpPr/>
            <p:nvPr/>
          </p:nvSpPr>
          <p:spPr bwMode="gray">
            <a:xfrm>
              <a:off x="2456858" y="2534979"/>
              <a:ext cx="1487083" cy="1236035"/>
            </a:xfrm>
            <a:prstGeom prst="rect">
              <a:avLst/>
            </a:prstGeom>
            <a:noFill/>
            <a:ln w="12700">
              <a:solidFill>
                <a:schemeClr val="accent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537667" rtl="0" eaLnBrk="1" fontAlgn="auto" latinLnBrk="0" hangingPunct="1">
                <a:lnSpc>
                  <a:spcPct val="100000"/>
                </a:lnSpc>
                <a:spcBef>
                  <a:spcPts val="500"/>
                </a:spcBef>
                <a:spcAft>
                  <a:spcPts val="0"/>
                </a:spcAft>
                <a:buClrTx/>
                <a:buSzTx/>
                <a:buFontTx/>
                <a:buNone/>
                <a:tabLst/>
                <a:defRPr/>
              </a:pPr>
              <a:endParaRPr kumimoji="0" lang="en-US" sz="1000" b="0" i="0" u="none" strike="noStrike" kern="1200" cap="none" spc="0" normalizeH="0" baseline="0" noProof="0" dirty="0" err="1">
                <a:ln>
                  <a:noFill/>
                </a:ln>
                <a:solidFill>
                  <a:srgbClr val="FFFFFF"/>
                </a:solidFill>
                <a:effectLst/>
                <a:uLnTx/>
                <a:uFillTx/>
                <a:latin typeface="Verdana"/>
                <a:ea typeface="+mn-ea"/>
                <a:cs typeface="+mn-cs"/>
              </a:endParaRPr>
            </a:p>
          </p:txBody>
        </p:sp>
        <p:sp>
          <p:nvSpPr>
            <p:cNvPr id="8" name="Rectangle 7">
              <a:extLst>
                <a:ext uri="{FF2B5EF4-FFF2-40B4-BE49-F238E27FC236}">
                  <a16:creationId xmlns:a16="http://schemas.microsoft.com/office/drawing/2014/main" id="{DAD81690-EEDE-4C45-AE7A-B0B03D56EAC7}"/>
                </a:ext>
              </a:extLst>
            </p:cNvPr>
            <p:cNvSpPr/>
            <p:nvPr/>
          </p:nvSpPr>
          <p:spPr bwMode="gray">
            <a:xfrm>
              <a:off x="4212231" y="2534981"/>
              <a:ext cx="1487083" cy="1236033"/>
            </a:xfrm>
            <a:prstGeom prst="rect">
              <a:avLst/>
            </a:prstGeom>
            <a:noFill/>
            <a:ln w="12700">
              <a:solidFill>
                <a:schemeClr val="accent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537667" rtl="0" eaLnBrk="1" fontAlgn="auto" latinLnBrk="0" hangingPunct="1">
                <a:lnSpc>
                  <a:spcPct val="100000"/>
                </a:lnSpc>
                <a:spcBef>
                  <a:spcPts val="500"/>
                </a:spcBef>
                <a:spcAft>
                  <a:spcPts val="0"/>
                </a:spcAft>
                <a:buClrTx/>
                <a:buSzTx/>
                <a:buFontTx/>
                <a:buNone/>
                <a:tabLst/>
                <a:defRPr/>
              </a:pPr>
              <a:endParaRPr kumimoji="0" lang="en-US" sz="1000" b="0" i="0" u="none" strike="noStrike" kern="1200" cap="none" spc="0" normalizeH="0" baseline="0" noProof="0" dirty="0" err="1">
                <a:ln>
                  <a:noFill/>
                </a:ln>
                <a:solidFill>
                  <a:srgbClr val="FFFFFF"/>
                </a:solidFill>
                <a:effectLst/>
                <a:uLnTx/>
                <a:uFillTx/>
                <a:latin typeface="Verdana"/>
                <a:ea typeface="+mn-ea"/>
                <a:cs typeface="+mn-cs"/>
              </a:endParaRPr>
            </a:p>
          </p:txBody>
        </p:sp>
        <p:sp>
          <p:nvSpPr>
            <p:cNvPr id="9" name="Rectangle 8">
              <a:extLst>
                <a:ext uri="{FF2B5EF4-FFF2-40B4-BE49-F238E27FC236}">
                  <a16:creationId xmlns:a16="http://schemas.microsoft.com/office/drawing/2014/main" id="{52D35F4D-A88C-41DF-8614-B0342657AC6E}"/>
                </a:ext>
              </a:extLst>
            </p:cNvPr>
            <p:cNvSpPr/>
            <p:nvPr/>
          </p:nvSpPr>
          <p:spPr bwMode="gray">
            <a:xfrm>
              <a:off x="673521" y="2534978"/>
              <a:ext cx="1487083" cy="1236036"/>
            </a:xfrm>
            <a:prstGeom prst="rect">
              <a:avLst/>
            </a:prstGeom>
            <a:noFill/>
            <a:ln w="12700">
              <a:solidFill>
                <a:schemeClr val="accent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537667" rtl="0" eaLnBrk="1" fontAlgn="auto" latinLnBrk="0" hangingPunct="1">
                <a:lnSpc>
                  <a:spcPct val="100000"/>
                </a:lnSpc>
                <a:spcBef>
                  <a:spcPts val="500"/>
                </a:spcBef>
                <a:spcAft>
                  <a:spcPts val="0"/>
                </a:spcAft>
                <a:buClrTx/>
                <a:buSzTx/>
                <a:buFontTx/>
                <a:buNone/>
                <a:tabLst/>
                <a:defRPr/>
              </a:pPr>
              <a:endParaRPr kumimoji="0" lang="en-US" sz="1000" b="0" i="0" u="none" strike="noStrike" kern="1200" cap="none" spc="0" normalizeH="0" baseline="0" noProof="0" dirty="0" err="1">
                <a:ln>
                  <a:noFill/>
                </a:ln>
                <a:solidFill>
                  <a:srgbClr val="FFFFFF"/>
                </a:solidFill>
                <a:effectLst/>
                <a:uLnTx/>
                <a:uFillTx/>
                <a:latin typeface="Verdana"/>
                <a:ea typeface="+mn-ea"/>
                <a:cs typeface="+mn-cs"/>
              </a:endParaRPr>
            </a:p>
          </p:txBody>
        </p:sp>
        <p:sp>
          <p:nvSpPr>
            <p:cNvPr id="27" name="Text Placeholder 12">
              <a:extLst>
                <a:ext uri="{FF2B5EF4-FFF2-40B4-BE49-F238E27FC236}">
                  <a16:creationId xmlns:a16="http://schemas.microsoft.com/office/drawing/2014/main" id="{34487E21-551E-4B6B-A85B-2659EDBE77D9}"/>
                </a:ext>
              </a:extLst>
            </p:cNvPr>
            <p:cNvSpPr txBox="1">
              <a:spLocks/>
            </p:cNvSpPr>
            <p:nvPr/>
          </p:nvSpPr>
          <p:spPr bwMode="gray">
            <a:xfrm>
              <a:off x="867131" y="2741137"/>
              <a:ext cx="1124701" cy="692497"/>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0" marR="0" lvl="0" indent="0" algn="l" defTabSz="1018879" rtl="0" eaLnBrk="1" fontAlgn="auto" latinLnBrk="0" hangingPunct="1">
                <a:lnSpc>
                  <a:spcPct val="100000"/>
                </a:lnSpc>
                <a:spcBef>
                  <a:spcPts val="300"/>
                </a:spcBef>
                <a:spcAft>
                  <a:spcPts val="0"/>
                </a:spcAft>
                <a:buClr>
                  <a:srgbClr val="333E48"/>
                </a:buClr>
                <a:buSzTx/>
                <a:buFont typeface="Arial" pitchFamily="34" charset="0"/>
                <a:buNone/>
                <a:tabLst/>
                <a:defRPr/>
              </a:pPr>
              <a:r>
                <a:rPr kumimoji="0" lang="en-US" sz="900" b="0" i="0" u="none" strike="noStrike" kern="1200" cap="none" spc="0" normalizeH="0" baseline="0" noProof="0" dirty="0">
                  <a:ln>
                    <a:noFill/>
                  </a:ln>
                  <a:solidFill>
                    <a:srgbClr val="FFFFFF"/>
                  </a:solidFill>
                  <a:effectLst/>
                  <a:uLnTx/>
                  <a:uFillTx/>
                  <a:latin typeface="Verdana"/>
                  <a:ea typeface="+mn-ea"/>
                  <a:cs typeface="+mn-cs"/>
                </a:rPr>
                <a:t>What questions are you tackling that would benefit from additional research?</a:t>
              </a:r>
            </a:p>
          </p:txBody>
        </p:sp>
        <p:sp>
          <p:nvSpPr>
            <p:cNvPr id="29" name="Text Placeholder 12">
              <a:extLst>
                <a:ext uri="{FF2B5EF4-FFF2-40B4-BE49-F238E27FC236}">
                  <a16:creationId xmlns:a16="http://schemas.microsoft.com/office/drawing/2014/main" id="{10DD5BA2-3394-428A-B4E1-8787580E82DE}"/>
                </a:ext>
              </a:extLst>
            </p:cNvPr>
            <p:cNvSpPr txBox="1">
              <a:spLocks/>
            </p:cNvSpPr>
            <p:nvPr/>
          </p:nvSpPr>
          <p:spPr bwMode="gray">
            <a:xfrm>
              <a:off x="2653493" y="2741137"/>
              <a:ext cx="1145874" cy="830997"/>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0" marR="0" lvl="0" indent="0" algn="l" defTabSz="1018879" rtl="0" eaLnBrk="1" fontAlgn="auto" latinLnBrk="0" hangingPunct="1">
                <a:lnSpc>
                  <a:spcPct val="100000"/>
                </a:lnSpc>
                <a:spcBef>
                  <a:spcPts val="300"/>
                </a:spcBef>
                <a:spcAft>
                  <a:spcPts val="0"/>
                </a:spcAft>
                <a:buClr>
                  <a:srgbClr val="333E48"/>
                </a:buClr>
                <a:buSzTx/>
                <a:buFont typeface="Arial" pitchFamily="34" charset="0"/>
                <a:buNone/>
                <a:tabLst/>
                <a:defRPr/>
              </a:pPr>
              <a:r>
                <a:rPr kumimoji="0" lang="en-US" sz="900" b="0" i="0" u="none" strike="noStrike" kern="1200" cap="none" spc="0" normalizeH="0" baseline="0" noProof="0" dirty="0">
                  <a:ln>
                    <a:noFill/>
                  </a:ln>
                  <a:solidFill>
                    <a:srgbClr val="FFFFFF"/>
                  </a:solidFill>
                  <a:effectLst/>
                  <a:uLnTx/>
                  <a:uFillTx/>
                  <a:latin typeface="Verdana"/>
                  <a:ea typeface="+mn-ea"/>
                  <a:cs typeface="+mn-cs"/>
                </a:rPr>
                <a:t>Share your successes to help other districts better serve their students and communities</a:t>
              </a:r>
            </a:p>
          </p:txBody>
        </p:sp>
        <p:sp>
          <p:nvSpPr>
            <p:cNvPr id="30" name="Text Placeholder 12">
              <a:extLst>
                <a:ext uri="{FF2B5EF4-FFF2-40B4-BE49-F238E27FC236}">
                  <a16:creationId xmlns:a16="http://schemas.microsoft.com/office/drawing/2014/main" id="{F78A8E62-B359-497C-8BF8-CC7B3163F39A}"/>
                </a:ext>
              </a:extLst>
            </p:cNvPr>
            <p:cNvSpPr txBox="1">
              <a:spLocks/>
            </p:cNvSpPr>
            <p:nvPr/>
          </p:nvSpPr>
          <p:spPr bwMode="gray">
            <a:xfrm>
              <a:off x="4380464" y="2743999"/>
              <a:ext cx="1153204" cy="692497"/>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0" marR="0" lvl="0" indent="0" algn="l" defTabSz="1018879" rtl="0" eaLnBrk="1" fontAlgn="auto" latinLnBrk="0" hangingPunct="1">
                <a:lnSpc>
                  <a:spcPct val="100000"/>
                </a:lnSpc>
                <a:spcBef>
                  <a:spcPts val="300"/>
                </a:spcBef>
                <a:spcAft>
                  <a:spcPts val="0"/>
                </a:spcAft>
                <a:buClr>
                  <a:srgbClr val="333E48"/>
                </a:buClr>
                <a:buSzTx/>
                <a:buFont typeface="Arial" pitchFamily="34" charset="0"/>
                <a:buNone/>
                <a:tabLst/>
                <a:defRPr/>
              </a:pPr>
              <a:r>
                <a:rPr kumimoji="0" lang="en-US" sz="900" b="0" i="0" u="none" strike="noStrike" kern="1200" cap="none" spc="0" normalizeH="0" baseline="0" noProof="0" dirty="0">
                  <a:ln>
                    <a:noFill/>
                  </a:ln>
                  <a:solidFill>
                    <a:srgbClr val="FFFFFF"/>
                  </a:solidFill>
                  <a:effectLst/>
                  <a:uLnTx/>
                  <a:uFillTx/>
                  <a:latin typeface="Verdana"/>
                  <a:ea typeface="+mn-ea"/>
                  <a:cs typeface="+mn-cs"/>
                </a:rPr>
                <a:t>Partners: Schedule a consultative conversation through your dedicated advisor</a:t>
              </a:r>
            </a:p>
          </p:txBody>
        </p:sp>
        <p:pic>
          <p:nvPicPr>
            <p:cNvPr id="32" name="Picture 31">
              <a:extLst>
                <a:ext uri="{FF2B5EF4-FFF2-40B4-BE49-F238E27FC236}">
                  <a16:creationId xmlns:a16="http://schemas.microsoft.com/office/drawing/2014/main" id="{C8FB0A7E-454F-4D95-893D-764D9B2F94C5}"/>
                </a:ext>
              </a:extLst>
            </p:cNvPr>
            <p:cNvPicPr>
              <a:picLocks noChangeAspect="1"/>
            </p:cNvPicPr>
            <p:nvPr/>
          </p:nvPicPr>
          <p:blipFill>
            <a:blip r:embed="rId2">
              <a:duotone>
                <a:schemeClr val="bg2">
                  <a:shade val="45000"/>
                  <a:satMod val="135000"/>
                </a:schemeClr>
                <a:prstClr val="white"/>
              </a:duotone>
            </a:blip>
            <a:stretch>
              <a:fillRect/>
            </a:stretch>
          </p:blipFill>
          <p:spPr>
            <a:xfrm>
              <a:off x="678754" y="2208875"/>
              <a:ext cx="234771" cy="234771"/>
            </a:xfrm>
            <a:prstGeom prst="rect">
              <a:avLst/>
            </a:prstGeom>
            <a:noFill/>
          </p:spPr>
        </p:pic>
        <p:pic>
          <p:nvPicPr>
            <p:cNvPr id="33" name="Picture 32">
              <a:extLst>
                <a:ext uri="{FF2B5EF4-FFF2-40B4-BE49-F238E27FC236}">
                  <a16:creationId xmlns:a16="http://schemas.microsoft.com/office/drawing/2014/main" id="{D69FD25D-AD0D-4F4D-B1B7-33E01FF0DAEE}"/>
                </a:ext>
              </a:extLst>
            </p:cNvPr>
            <p:cNvPicPr>
              <a:picLocks noChangeAspect="1"/>
            </p:cNvPicPr>
            <p:nvPr/>
          </p:nvPicPr>
          <p:blipFill>
            <a:blip r:embed="rId3">
              <a:duotone>
                <a:schemeClr val="bg2">
                  <a:shade val="45000"/>
                  <a:satMod val="135000"/>
                </a:schemeClr>
                <a:prstClr val="white"/>
              </a:duotone>
            </a:blip>
            <a:stretch>
              <a:fillRect/>
            </a:stretch>
          </p:blipFill>
          <p:spPr>
            <a:xfrm>
              <a:off x="2446009" y="2227505"/>
              <a:ext cx="132724" cy="239863"/>
            </a:xfrm>
            <a:prstGeom prst="rect">
              <a:avLst/>
            </a:prstGeom>
            <a:noFill/>
          </p:spPr>
        </p:pic>
        <p:pic>
          <p:nvPicPr>
            <p:cNvPr id="34" name="Picture 33">
              <a:extLst>
                <a:ext uri="{FF2B5EF4-FFF2-40B4-BE49-F238E27FC236}">
                  <a16:creationId xmlns:a16="http://schemas.microsoft.com/office/drawing/2014/main" id="{F07BA1AB-F8C7-45AC-955C-89397A1AFE66}"/>
                </a:ext>
              </a:extLst>
            </p:cNvPr>
            <p:cNvPicPr>
              <a:picLocks noChangeAspect="1"/>
            </p:cNvPicPr>
            <p:nvPr/>
          </p:nvPicPr>
          <p:blipFill>
            <a:blip r:embed="rId4">
              <a:duotone>
                <a:schemeClr val="bg2">
                  <a:shade val="45000"/>
                  <a:satMod val="135000"/>
                </a:schemeClr>
                <a:prstClr val="white"/>
              </a:duotone>
            </a:blip>
            <a:stretch>
              <a:fillRect/>
            </a:stretch>
          </p:blipFill>
          <p:spPr>
            <a:xfrm>
              <a:off x="4176639" y="2218983"/>
              <a:ext cx="203825" cy="214553"/>
            </a:xfrm>
            <a:prstGeom prst="rect">
              <a:avLst/>
            </a:prstGeom>
            <a:noFill/>
          </p:spPr>
        </p:pic>
        <p:sp>
          <p:nvSpPr>
            <p:cNvPr id="35" name="Text Placeholder 5">
              <a:extLst>
                <a:ext uri="{FF2B5EF4-FFF2-40B4-BE49-F238E27FC236}">
                  <a16:creationId xmlns:a16="http://schemas.microsoft.com/office/drawing/2014/main" id="{ED72A9FD-CB48-4A7F-8B6C-75C44AC18CC0}"/>
                </a:ext>
              </a:extLst>
            </p:cNvPr>
            <p:cNvSpPr txBox="1">
              <a:spLocks/>
            </p:cNvSpPr>
            <p:nvPr/>
          </p:nvSpPr>
          <p:spPr bwMode="gray">
            <a:xfrm>
              <a:off x="1032973" y="2194011"/>
              <a:ext cx="1293588" cy="276999"/>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marR="0" lvl="0" indent="0" algn="l" defTabSz="640080" rtl="0" eaLnBrk="1" fontAlgn="auto" latinLnBrk="0" hangingPunct="1">
                <a:lnSpc>
                  <a:spcPct val="100000"/>
                </a:lnSpc>
                <a:spcBef>
                  <a:spcPts val="500"/>
                </a:spcBef>
                <a:spcAft>
                  <a:spcPts val="0"/>
                </a:spcAft>
                <a:buClrTx/>
                <a:buSzTx/>
                <a:buFont typeface="Verdana" panose="020B0604030504040204" pitchFamily="34" charset="0"/>
                <a:buNone/>
                <a:tabLst/>
                <a:defRPr/>
              </a:pPr>
              <a:r>
                <a:rPr kumimoji="0" lang="en-US" sz="900" b="1" i="1" u="none" strike="noStrike" kern="1200" cap="none" spc="0" normalizeH="0" baseline="0" noProof="0" dirty="0">
                  <a:ln>
                    <a:noFill/>
                  </a:ln>
                  <a:solidFill>
                    <a:srgbClr val="FFFFFF"/>
                  </a:solidFill>
                  <a:effectLst/>
                  <a:uLnTx/>
                  <a:uFillTx/>
                  <a:latin typeface="Verdana"/>
                  <a:ea typeface="Verdana" panose="020B0604030504040204" pitchFamily="34" charset="0"/>
                </a:rPr>
                <a:t>Specific    Questions</a:t>
              </a:r>
            </a:p>
          </p:txBody>
        </p:sp>
        <p:sp>
          <p:nvSpPr>
            <p:cNvPr id="36" name="Text Placeholder 5">
              <a:extLst>
                <a:ext uri="{FF2B5EF4-FFF2-40B4-BE49-F238E27FC236}">
                  <a16:creationId xmlns:a16="http://schemas.microsoft.com/office/drawing/2014/main" id="{959937FB-B331-4C8B-92CB-70252E1EAE84}"/>
                </a:ext>
              </a:extLst>
            </p:cNvPr>
            <p:cNvSpPr txBox="1">
              <a:spLocks/>
            </p:cNvSpPr>
            <p:nvPr/>
          </p:nvSpPr>
          <p:spPr bwMode="gray">
            <a:xfrm>
              <a:off x="2679746" y="2188665"/>
              <a:ext cx="1293588" cy="276999"/>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marR="0" lvl="0" indent="0" algn="l" defTabSz="640080" rtl="0" eaLnBrk="1" fontAlgn="auto" latinLnBrk="0" hangingPunct="1">
                <a:lnSpc>
                  <a:spcPct val="100000"/>
                </a:lnSpc>
                <a:spcBef>
                  <a:spcPts val="500"/>
                </a:spcBef>
                <a:spcAft>
                  <a:spcPts val="0"/>
                </a:spcAft>
                <a:buClrTx/>
                <a:buSzTx/>
                <a:buFont typeface="Verdana" panose="020B0604030504040204" pitchFamily="34" charset="0"/>
                <a:buNone/>
                <a:tabLst/>
                <a:defRPr/>
              </a:pPr>
              <a:r>
                <a:rPr kumimoji="0" lang="en-US" sz="900" b="1" i="1" u="none" strike="noStrike" kern="1200" cap="none" spc="0" normalizeH="0" baseline="0" noProof="0" dirty="0">
                  <a:ln>
                    <a:noFill/>
                  </a:ln>
                  <a:solidFill>
                    <a:srgbClr val="FFFFFF"/>
                  </a:solidFill>
                  <a:effectLst/>
                  <a:uLnTx/>
                  <a:uFillTx/>
                  <a:latin typeface="Verdana"/>
                  <a:ea typeface="Verdana" panose="020B0604030504040204" pitchFamily="34" charset="0"/>
                </a:rPr>
                <a:t>Data, Resources, Best Practice Leads</a:t>
              </a:r>
            </a:p>
          </p:txBody>
        </p:sp>
        <p:sp>
          <p:nvSpPr>
            <p:cNvPr id="37" name="Text Placeholder 5">
              <a:extLst>
                <a:ext uri="{FF2B5EF4-FFF2-40B4-BE49-F238E27FC236}">
                  <a16:creationId xmlns:a16="http://schemas.microsoft.com/office/drawing/2014/main" id="{16C1C082-B4D9-4314-8B0D-02E5AEFB83B3}"/>
                </a:ext>
              </a:extLst>
            </p:cNvPr>
            <p:cNvSpPr txBox="1">
              <a:spLocks/>
            </p:cNvSpPr>
            <p:nvPr/>
          </p:nvSpPr>
          <p:spPr bwMode="gray">
            <a:xfrm>
              <a:off x="4428811" y="2196281"/>
              <a:ext cx="1293587" cy="276999"/>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marR="0" lvl="0" indent="0" algn="l" defTabSz="640080" rtl="0" eaLnBrk="1" fontAlgn="auto" latinLnBrk="0" hangingPunct="1">
                <a:lnSpc>
                  <a:spcPct val="100000"/>
                </a:lnSpc>
                <a:spcBef>
                  <a:spcPts val="500"/>
                </a:spcBef>
                <a:spcAft>
                  <a:spcPts val="0"/>
                </a:spcAft>
                <a:buClrTx/>
                <a:buSzTx/>
                <a:buFont typeface="Verdana" panose="020B0604030504040204" pitchFamily="34" charset="0"/>
                <a:buNone/>
                <a:tabLst/>
                <a:defRPr/>
              </a:pPr>
              <a:r>
                <a:rPr kumimoji="0" lang="en-US" sz="900" b="1" i="1" u="none" strike="noStrike" kern="1200" cap="none" spc="0" normalizeH="0" baseline="0" noProof="0" dirty="0">
                  <a:ln>
                    <a:noFill/>
                  </a:ln>
                  <a:solidFill>
                    <a:srgbClr val="FFFFFF"/>
                  </a:solidFill>
                  <a:effectLst/>
                  <a:uLnTx/>
                  <a:uFillTx/>
                  <a:latin typeface="Verdana"/>
                  <a:ea typeface="Verdana" panose="020B0604030504040204" pitchFamily="34" charset="0"/>
                </a:rPr>
                <a:t>Request to Speak With an EAB Expert</a:t>
              </a:r>
            </a:p>
          </p:txBody>
        </p:sp>
      </p:grpSp>
      <p:grpSp>
        <p:nvGrpSpPr>
          <p:cNvPr id="2" name="Group 1">
            <a:extLst>
              <a:ext uri="{FF2B5EF4-FFF2-40B4-BE49-F238E27FC236}">
                <a16:creationId xmlns:a16="http://schemas.microsoft.com/office/drawing/2014/main" id="{01D84955-2BFB-4E64-B996-DE6F9CE280D6}"/>
              </a:ext>
            </a:extLst>
          </p:cNvPr>
          <p:cNvGrpSpPr/>
          <p:nvPr/>
        </p:nvGrpSpPr>
        <p:grpSpPr>
          <a:xfrm>
            <a:off x="1313551" y="3033395"/>
            <a:ext cx="3773697" cy="444208"/>
            <a:chOff x="1398728" y="3393541"/>
            <a:chExt cx="3773697" cy="444208"/>
          </a:xfrm>
        </p:grpSpPr>
        <p:sp>
          <p:nvSpPr>
            <p:cNvPr id="15" name="Rectangle 14">
              <a:extLst>
                <a:ext uri="{FF2B5EF4-FFF2-40B4-BE49-F238E27FC236}">
                  <a16:creationId xmlns:a16="http://schemas.microsoft.com/office/drawing/2014/main" id="{F67B1467-36C5-4083-83B7-60588E6BD70D}"/>
                </a:ext>
              </a:extLst>
            </p:cNvPr>
            <p:cNvSpPr/>
            <p:nvPr/>
          </p:nvSpPr>
          <p:spPr bwMode="gray">
            <a:xfrm>
              <a:off x="1398728" y="3520756"/>
              <a:ext cx="3773697" cy="31699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537667" rtl="0" eaLnBrk="1" fontAlgn="auto" latinLnBrk="0" hangingPunct="1">
                <a:lnSpc>
                  <a:spcPct val="100000"/>
                </a:lnSpc>
                <a:spcBef>
                  <a:spcPts val="0"/>
                </a:spcBef>
                <a:spcAft>
                  <a:spcPts val="0"/>
                </a:spcAft>
                <a:buClrTx/>
                <a:buSzTx/>
                <a:buFontTx/>
                <a:buNone/>
                <a:tabLst/>
                <a:defRPr/>
              </a:pPr>
              <a:r>
                <a:rPr kumimoji="0" lang="en-US" sz="1058" b="0" i="0" u="none" strike="noStrike" kern="1200" cap="none" spc="0" normalizeH="0" baseline="0" noProof="0" dirty="0">
                  <a:ln>
                    <a:noFill/>
                  </a:ln>
                  <a:solidFill>
                    <a:srgbClr val="FFFFFF"/>
                  </a:solidFill>
                  <a:effectLst/>
                  <a:uLnTx/>
                  <a:uFillTx/>
                  <a:latin typeface="Verdana"/>
                  <a:ea typeface="+mn-ea"/>
                  <a:cs typeface="+mn-cs"/>
                </a:rPr>
                <a:t>Find the Chat Button at the bottom of your screen</a:t>
              </a:r>
            </a:p>
          </p:txBody>
        </p:sp>
        <p:sp>
          <p:nvSpPr>
            <p:cNvPr id="16" name="Isosceles Triangle 15">
              <a:extLst>
                <a:ext uri="{FF2B5EF4-FFF2-40B4-BE49-F238E27FC236}">
                  <a16:creationId xmlns:a16="http://schemas.microsoft.com/office/drawing/2014/main" id="{873493F7-BBDA-4962-A1EC-B5F4E3EE9B4C}"/>
                </a:ext>
              </a:extLst>
            </p:cNvPr>
            <p:cNvSpPr/>
            <p:nvPr/>
          </p:nvSpPr>
          <p:spPr bwMode="gray">
            <a:xfrm rot="10800000">
              <a:off x="3180528" y="3393541"/>
              <a:ext cx="210096" cy="159343"/>
            </a:xfrm>
            <a:prstGeom prst="triangle">
              <a:avLst/>
            </a:prstGeom>
            <a:solidFill>
              <a:schemeClr val="tx2"/>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537667" rtl="0" eaLnBrk="1" fontAlgn="auto" latinLnBrk="0" hangingPunct="1">
                <a:lnSpc>
                  <a:spcPct val="100000"/>
                </a:lnSpc>
                <a:spcBef>
                  <a:spcPts val="0"/>
                </a:spcBef>
                <a:spcAft>
                  <a:spcPts val="0"/>
                </a:spcAft>
                <a:buClrTx/>
                <a:buSzTx/>
                <a:buFontTx/>
                <a:buNone/>
                <a:tabLst/>
                <a:defRPr/>
              </a:pPr>
              <a:endParaRPr kumimoji="0" lang="en-US" sz="1058" b="0" i="0" u="none" strike="noStrike" kern="1200" cap="none" spc="0" normalizeH="0" baseline="0" noProof="0">
                <a:ln>
                  <a:noFill/>
                </a:ln>
                <a:solidFill>
                  <a:srgbClr val="FFFFFF"/>
                </a:solidFill>
                <a:effectLst/>
                <a:uLnTx/>
                <a:uFillTx/>
                <a:latin typeface="Verdana"/>
                <a:ea typeface="+mn-ea"/>
                <a:cs typeface="+mn-cs"/>
              </a:endParaRPr>
            </a:p>
          </p:txBody>
        </p:sp>
      </p:grpSp>
      <p:pic>
        <p:nvPicPr>
          <p:cNvPr id="31" name="Picture 30">
            <a:extLst>
              <a:ext uri="{FF2B5EF4-FFF2-40B4-BE49-F238E27FC236}">
                <a16:creationId xmlns:a16="http://schemas.microsoft.com/office/drawing/2014/main" id="{A8D33A09-15E9-4FC6-ACDF-80185EDFB815}"/>
              </a:ext>
            </a:extLst>
          </p:cNvPr>
          <p:cNvPicPr>
            <a:picLocks noChangeAspect="1"/>
          </p:cNvPicPr>
          <p:nvPr/>
        </p:nvPicPr>
        <p:blipFill>
          <a:blip r:embed="rId5">
            <a:duotone>
              <a:schemeClr val="bg2">
                <a:shade val="45000"/>
                <a:satMod val="135000"/>
              </a:schemeClr>
              <a:prstClr val="white"/>
            </a:duotone>
          </a:blip>
          <a:stretch>
            <a:fillRect/>
          </a:stretch>
        </p:blipFill>
        <p:spPr>
          <a:xfrm>
            <a:off x="987994" y="3113067"/>
            <a:ext cx="446469" cy="316993"/>
          </a:xfrm>
          <a:prstGeom prst="rect">
            <a:avLst/>
          </a:prstGeom>
          <a:solidFill>
            <a:schemeClr val="accent5"/>
          </a:solidFill>
        </p:spPr>
      </p:pic>
    </p:spTree>
    <p:extLst>
      <p:ext uri="{BB962C8B-B14F-4D97-AF65-F5344CB8AC3E}">
        <p14:creationId xmlns:p14="http://schemas.microsoft.com/office/powerpoint/2010/main" val="2442534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The District Leadership Forum</a:t>
            </a:r>
          </a:p>
        </p:txBody>
      </p:sp>
      <p:sp>
        <p:nvSpPr>
          <p:cNvPr id="42" name="Text Placeholder 3">
            <a:extLst>
              <a:ext uri="{FF2B5EF4-FFF2-40B4-BE49-F238E27FC236}">
                <a16:creationId xmlns:a16="http://schemas.microsoft.com/office/drawing/2014/main" id="{F3340B89-31B1-4574-B1E3-38DFA97CAB69}"/>
              </a:ext>
            </a:extLst>
          </p:cNvPr>
          <p:cNvSpPr txBox="1">
            <a:spLocks/>
          </p:cNvSpPr>
          <p:nvPr/>
        </p:nvSpPr>
        <p:spPr bwMode="gray">
          <a:xfrm>
            <a:off x="280195" y="672722"/>
            <a:ext cx="5842794" cy="169277"/>
          </a:xfrm>
          <a:prstGeom prst="rect">
            <a:avLst/>
          </a:prstGeom>
        </p:spPr>
        <p:txBody>
          <a:bodyPr vert="horz" wrap="square" lIns="0" tIns="0" rIns="0" bIns="0" rtlCol="0">
            <a:spAutoFit/>
          </a:bodyPr>
          <a:lstStyle>
            <a:lvl1pPr marL="0" indent="0" algn="l" defTabSz="480060" rtl="0" eaLnBrk="1" latinLnBrk="0" hangingPunct="1">
              <a:lnSpc>
                <a:spcPct val="100000"/>
              </a:lnSpc>
              <a:spcBef>
                <a:spcPts val="0"/>
              </a:spcBef>
              <a:buClrTx/>
              <a:buFont typeface="Arial" panose="020B0604020202020204" pitchFamily="34" charset="0"/>
              <a:buNone/>
              <a:defRPr sz="1200" kern="1200">
                <a:solidFill>
                  <a:schemeClr val="tx1"/>
                </a:solidFill>
                <a:latin typeface="+mn-lt"/>
                <a:ea typeface="+mn-ea"/>
                <a:cs typeface="+mn-cs"/>
              </a:defRPr>
            </a:lvl1pPr>
            <a:lvl2pPr marL="228600" indent="-114300" algn="l" defTabSz="480060" rtl="0" eaLnBrk="1" latinLnBrk="0" hangingPunct="1">
              <a:lnSpc>
                <a:spcPct val="100000"/>
              </a:lnSpc>
              <a:spcBef>
                <a:spcPts val="0"/>
              </a:spcBef>
              <a:buClrTx/>
              <a:buFont typeface="Verdana" panose="020B0604030504040204" pitchFamily="34" charset="0"/>
              <a:buChar char="–"/>
              <a:defRPr sz="1200" kern="1200">
                <a:solidFill>
                  <a:schemeClr val="tx1"/>
                </a:solidFill>
                <a:latin typeface="+mn-lt"/>
                <a:ea typeface="+mn-ea"/>
                <a:cs typeface="+mn-cs"/>
              </a:defRPr>
            </a:lvl2pPr>
            <a:lvl3pPr marL="342900" indent="-114300" algn="l" defTabSz="480060" rtl="0" eaLnBrk="1" latinLnBrk="0" hangingPunct="1">
              <a:lnSpc>
                <a:spcPct val="100000"/>
              </a:lnSpc>
              <a:spcBef>
                <a:spcPts val="0"/>
              </a:spcBef>
              <a:buClrTx/>
              <a:buFont typeface="Arial" panose="020B0604020202020204" pitchFamily="34" charset="0"/>
              <a:buChar char="•"/>
              <a:defRPr sz="1200" kern="1200">
                <a:solidFill>
                  <a:schemeClr val="tx1"/>
                </a:solidFill>
                <a:latin typeface="+mn-lt"/>
                <a:ea typeface="+mn-ea"/>
                <a:cs typeface="+mn-cs"/>
              </a:defRPr>
            </a:lvl3pPr>
            <a:lvl4pPr marL="457200" indent="-114300" algn="l" defTabSz="480060" rtl="0" eaLnBrk="1" latinLnBrk="0" hangingPunct="1">
              <a:lnSpc>
                <a:spcPct val="100000"/>
              </a:lnSpc>
              <a:spcBef>
                <a:spcPts val="0"/>
              </a:spcBef>
              <a:buFont typeface="Verdana" panose="020B0604030504040204" pitchFamily="34" charset="0"/>
              <a:buChar char="–"/>
              <a:defRPr sz="1200" kern="1200">
                <a:solidFill>
                  <a:schemeClr val="tx1"/>
                </a:solidFill>
                <a:latin typeface="+mn-lt"/>
                <a:ea typeface="+mn-ea"/>
                <a:cs typeface="+mn-cs"/>
              </a:defRPr>
            </a:lvl4pPr>
            <a:lvl5pPr marL="571500" indent="-114300" algn="l" defTabSz="480060" rtl="0" eaLnBrk="1" latinLnBrk="0" hangingPunct="1">
              <a:lnSpc>
                <a:spcPct val="100000"/>
              </a:lnSpc>
              <a:spcBef>
                <a:spcPts val="0"/>
              </a:spcBef>
              <a:buFont typeface="Arial" panose="020B0604020202020204" pitchFamily="34" charset="0"/>
              <a:buChar char="•"/>
              <a:defRPr sz="12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sz="1100" dirty="0"/>
              <a:t>Comprehensive Support for Superintendents and District Leadership Teams</a:t>
            </a:r>
          </a:p>
        </p:txBody>
      </p:sp>
      <p:sp>
        <p:nvSpPr>
          <p:cNvPr id="34" name="Rectangle: Rounded Corners 33">
            <a:extLst>
              <a:ext uri="{FF2B5EF4-FFF2-40B4-BE49-F238E27FC236}">
                <a16:creationId xmlns:a16="http://schemas.microsoft.com/office/drawing/2014/main" id="{057BA7BE-FDDE-425E-BBA9-E75D57E6F10B}"/>
              </a:ext>
            </a:extLst>
          </p:cNvPr>
          <p:cNvSpPr/>
          <p:nvPr/>
        </p:nvSpPr>
        <p:spPr bwMode="gray">
          <a:xfrm>
            <a:off x="281351" y="3367295"/>
            <a:ext cx="2583385" cy="213848"/>
          </a:xfrm>
          <a:prstGeom prst="roundRect">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Rectangle 42">
            <a:extLst>
              <a:ext uri="{FF2B5EF4-FFF2-40B4-BE49-F238E27FC236}">
                <a16:creationId xmlns:a16="http://schemas.microsoft.com/office/drawing/2014/main" id="{ACE9524B-7FBB-4FB5-B3F4-6CB65FA6D760}"/>
              </a:ext>
            </a:extLst>
          </p:cNvPr>
          <p:cNvSpPr/>
          <p:nvPr/>
        </p:nvSpPr>
        <p:spPr bwMode="gray">
          <a:xfrm>
            <a:off x="281352" y="3557570"/>
            <a:ext cx="5841637" cy="85505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4" name="Isosceles Triangle 43">
            <a:extLst>
              <a:ext uri="{FF2B5EF4-FFF2-40B4-BE49-F238E27FC236}">
                <a16:creationId xmlns:a16="http://schemas.microsoft.com/office/drawing/2014/main" id="{08BDDD02-90BC-4A18-B804-ED356109D9FA}"/>
              </a:ext>
            </a:extLst>
          </p:cNvPr>
          <p:cNvSpPr/>
          <p:nvPr/>
        </p:nvSpPr>
        <p:spPr bwMode="gray">
          <a:xfrm rot="10800000">
            <a:off x="3038172" y="3391512"/>
            <a:ext cx="324455" cy="232474"/>
          </a:xfrm>
          <a:prstGeom prst="triangle">
            <a:avLst/>
          </a:prstGeom>
          <a:solidFill>
            <a:schemeClr val="tx2"/>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5" name="TextBox 44">
            <a:extLst>
              <a:ext uri="{FF2B5EF4-FFF2-40B4-BE49-F238E27FC236}">
                <a16:creationId xmlns:a16="http://schemas.microsoft.com/office/drawing/2014/main" id="{4D3F97C9-AEC9-4819-A45F-13B8CCB60C2C}"/>
              </a:ext>
            </a:extLst>
          </p:cNvPr>
          <p:cNvSpPr txBox="1"/>
          <p:nvPr/>
        </p:nvSpPr>
        <p:spPr>
          <a:xfrm>
            <a:off x="957880" y="3789135"/>
            <a:ext cx="1261120" cy="415498"/>
          </a:xfrm>
          <a:prstGeom prst="rect">
            <a:avLst/>
          </a:prstGeom>
          <a:noFill/>
        </p:spPr>
        <p:txBody>
          <a:bodyPr wrap="square" lIns="0" tIns="0" rIns="0" bIns="0" rtlCol="0">
            <a:spAutoFit/>
          </a:bodyPr>
          <a:lstStyle/>
          <a:p>
            <a:pPr>
              <a:spcBef>
                <a:spcPts val="500"/>
              </a:spcBef>
            </a:pPr>
            <a:r>
              <a:rPr lang="en-US" sz="900" b="1" dirty="0">
                <a:solidFill>
                  <a:srgbClr val="FFFFFF"/>
                </a:solidFill>
              </a:rPr>
              <a:t>Consultative Decision Support and Guidance</a:t>
            </a:r>
          </a:p>
        </p:txBody>
      </p:sp>
      <p:sp>
        <p:nvSpPr>
          <p:cNvPr id="46" name="TextBox 45">
            <a:extLst>
              <a:ext uri="{FF2B5EF4-FFF2-40B4-BE49-F238E27FC236}">
                <a16:creationId xmlns:a16="http://schemas.microsoft.com/office/drawing/2014/main" id="{DD4BBEF7-066B-4A15-B20D-52F3115B0D66}"/>
              </a:ext>
            </a:extLst>
          </p:cNvPr>
          <p:cNvSpPr txBox="1"/>
          <p:nvPr/>
        </p:nvSpPr>
        <p:spPr>
          <a:xfrm>
            <a:off x="2664607" y="3789136"/>
            <a:ext cx="1435520" cy="415498"/>
          </a:xfrm>
          <a:prstGeom prst="rect">
            <a:avLst/>
          </a:prstGeom>
          <a:noFill/>
        </p:spPr>
        <p:txBody>
          <a:bodyPr wrap="square" lIns="0" tIns="0" rIns="0" bIns="0" rtlCol="0">
            <a:spAutoFit/>
          </a:bodyPr>
          <a:lstStyle/>
          <a:p>
            <a:pPr algn="ctr">
              <a:spcBef>
                <a:spcPts val="500"/>
              </a:spcBef>
            </a:pPr>
            <a:r>
              <a:rPr lang="en-US" sz="900" b="1" dirty="0">
                <a:solidFill>
                  <a:srgbClr val="FFFFFF"/>
                </a:solidFill>
              </a:rPr>
              <a:t>Executive Roundtables and Workshops</a:t>
            </a:r>
          </a:p>
        </p:txBody>
      </p:sp>
      <p:sp>
        <p:nvSpPr>
          <p:cNvPr id="47" name="TextBox 46">
            <a:extLst>
              <a:ext uri="{FF2B5EF4-FFF2-40B4-BE49-F238E27FC236}">
                <a16:creationId xmlns:a16="http://schemas.microsoft.com/office/drawing/2014/main" id="{527AFF9A-8DDE-4D09-8BA0-15FCEF9B283E}"/>
              </a:ext>
            </a:extLst>
          </p:cNvPr>
          <p:cNvSpPr txBox="1"/>
          <p:nvPr/>
        </p:nvSpPr>
        <p:spPr>
          <a:xfrm>
            <a:off x="4642709" y="3792129"/>
            <a:ext cx="1306197" cy="415498"/>
          </a:xfrm>
          <a:prstGeom prst="rect">
            <a:avLst/>
          </a:prstGeom>
          <a:noFill/>
        </p:spPr>
        <p:txBody>
          <a:bodyPr wrap="square" lIns="0" tIns="0" rIns="0" bIns="0" rtlCol="0">
            <a:spAutoFit/>
          </a:bodyPr>
          <a:lstStyle/>
          <a:p>
            <a:pPr algn="r">
              <a:spcBef>
                <a:spcPts val="500"/>
              </a:spcBef>
            </a:pPr>
            <a:r>
              <a:rPr lang="en-US" sz="900" b="1" dirty="0">
                <a:solidFill>
                  <a:srgbClr val="FFFFFF"/>
                </a:solidFill>
              </a:rPr>
              <a:t>P.D. Tools and Implementation Guides</a:t>
            </a:r>
          </a:p>
        </p:txBody>
      </p:sp>
      <p:pic>
        <p:nvPicPr>
          <p:cNvPr id="48" name="Picture 47">
            <a:extLst>
              <a:ext uri="{FF2B5EF4-FFF2-40B4-BE49-F238E27FC236}">
                <a16:creationId xmlns:a16="http://schemas.microsoft.com/office/drawing/2014/main" id="{23569D95-8366-4309-9E0B-D2EBEF9C54FF}"/>
              </a:ext>
            </a:extLst>
          </p:cNvPr>
          <p:cNvPicPr>
            <a:picLocks noChangeAspect="1"/>
          </p:cNvPicPr>
          <p:nvPr/>
        </p:nvPicPr>
        <p:blipFill>
          <a:blip r:embed="rId4">
            <a:duotone>
              <a:schemeClr val="bg2">
                <a:shade val="45000"/>
                <a:satMod val="135000"/>
              </a:schemeClr>
              <a:prstClr val="white"/>
            </a:duotone>
          </a:blip>
          <a:stretch>
            <a:fillRect/>
          </a:stretch>
        </p:blipFill>
        <p:spPr>
          <a:xfrm>
            <a:off x="4477121" y="3838409"/>
            <a:ext cx="331176" cy="328968"/>
          </a:xfrm>
          <a:prstGeom prst="rect">
            <a:avLst/>
          </a:prstGeom>
        </p:spPr>
      </p:pic>
      <p:pic>
        <p:nvPicPr>
          <p:cNvPr id="49" name="Picture 48">
            <a:extLst>
              <a:ext uri="{FF2B5EF4-FFF2-40B4-BE49-F238E27FC236}">
                <a16:creationId xmlns:a16="http://schemas.microsoft.com/office/drawing/2014/main" id="{7C9B309D-E764-48F7-8CFD-F49DFD18606C}"/>
              </a:ext>
            </a:extLst>
          </p:cNvPr>
          <p:cNvPicPr>
            <a:picLocks noChangeAspect="1"/>
          </p:cNvPicPr>
          <p:nvPr/>
        </p:nvPicPr>
        <p:blipFill>
          <a:blip r:embed="rId5">
            <a:duotone>
              <a:schemeClr val="bg2">
                <a:shade val="45000"/>
                <a:satMod val="135000"/>
              </a:schemeClr>
              <a:prstClr val="white"/>
            </a:duotone>
          </a:blip>
          <a:stretch>
            <a:fillRect/>
          </a:stretch>
        </p:blipFill>
        <p:spPr>
          <a:xfrm>
            <a:off x="2372088" y="3789136"/>
            <a:ext cx="374086" cy="415497"/>
          </a:xfrm>
          <a:prstGeom prst="rect">
            <a:avLst/>
          </a:prstGeom>
        </p:spPr>
      </p:pic>
      <p:pic>
        <p:nvPicPr>
          <p:cNvPr id="50" name="Picture 49">
            <a:extLst>
              <a:ext uri="{FF2B5EF4-FFF2-40B4-BE49-F238E27FC236}">
                <a16:creationId xmlns:a16="http://schemas.microsoft.com/office/drawing/2014/main" id="{C6F8129B-374B-494A-A6AC-345EB176D397}"/>
              </a:ext>
            </a:extLst>
          </p:cNvPr>
          <p:cNvPicPr>
            <a:picLocks noChangeAspect="1"/>
          </p:cNvPicPr>
          <p:nvPr/>
        </p:nvPicPr>
        <p:blipFill>
          <a:blip r:embed="rId6">
            <a:duotone>
              <a:schemeClr val="bg2">
                <a:shade val="45000"/>
                <a:satMod val="135000"/>
              </a:schemeClr>
              <a:prstClr val="white"/>
            </a:duotone>
          </a:blip>
          <a:stretch>
            <a:fillRect/>
          </a:stretch>
        </p:blipFill>
        <p:spPr>
          <a:xfrm>
            <a:off x="458787" y="3789134"/>
            <a:ext cx="401677" cy="401677"/>
          </a:xfrm>
          <a:prstGeom prst="rect">
            <a:avLst/>
          </a:prstGeom>
        </p:spPr>
      </p:pic>
      <p:sp>
        <p:nvSpPr>
          <p:cNvPr id="51" name="TextBox 50">
            <a:extLst>
              <a:ext uri="{FF2B5EF4-FFF2-40B4-BE49-F238E27FC236}">
                <a16:creationId xmlns:a16="http://schemas.microsoft.com/office/drawing/2014/main" id="{8A06F083-02FD-4C22-AF79-9CB8E0D7DF95}"/>
              </a:ext>
            </a:extLst>
          </p:cNvPr>
          <p:cNvSpPr txBox="1"/>
          <p:nvPr/>
        </p:nvSpPr>
        <p:spPr>
          <a:xfrm>
            <a:off x="421179" y="3400443"/>
            <a:ext cx="2303728" cy="138499"/>
          </a:xfrm>
          <a:prstGeom prst="rect">
            <a:avLst/>
          </a:prstGeom>
          <a:noFill/>
        </p:spPr>
        <p:txBody>
          <a:bodyPr wrap="square" lIns="0" tIns="0" rIns="0" bIns="0" rtlCol="0">
            <a:spAutoFit/>
          </a:bodyPr>
          <a:lstStyle/>
          <a:p>
            <a:pPr algn="ctr">
              <a:spcBef>
                <a:spcPts val="500"/>
              </a:spcBef>
            </a:pPr>
            <a:r>
              <a:rPr lang="en-US" sz="900" dirty="0"/>
              <a:t>Dedicated Implementation Support</a:t>
            </a:r>
          </a:p>
        </p:txBody>
      </p:sp>
      <p:sp>
        <p:nvSpPr>
          <p:cNvPr id="5" name="TextBox 4">
            <a:extLst>
              <a:ext uri="{FF2B5EF4-FFF2-40B4-BE49-F238E27FC236}">
                <a16:creationId xmlns:a16="http://schemas.microsoft.com/office/drawing/2014/main" id="{58FFC636-682F-4B3B-9BDD-BED78D356D7A}"/>
              </a:ext>
            </a:extLst>
          </p:cNvPr>
          <p:cNvSpPr txBox="1"/>
          <p:nvPr/>
        </p:nvSpPr>
        <p:spPr bwMode="gray">
          <a:xfrm>
            <a:off x="4287506" y="2457990"/>
            <a:ext cx="1543429" cy="400110"/>
          </a:xfrm>
          <a:prstGeom prst="rect">
            <a:avLst/>
          </a:prstGeom>
          <a:solidFill>
            <a:schemeClr val="bg1"/>
          </a:solidFill>
        </p:spPr>
        <p:txBody>
          <a:bodyPr wrap="square" lIns="0" tIns="45720" rIns="0" bIns="45720" rtlCol="0">
            <a:spAutoFit/>
          </a:bodyPr>
          <a:lstStyle/>
          <a:p>
            <a:pPr algn="ctr"/>
            <a:r>
              <a:rPr lang="en-US" sz="1000" b="1" dirty="0"/>
              <a:t>Diagnostics and Benchmarking</a:t>
            </a:r>
          </a:p>
        </p:txBody>
      </p:sp>
      <p:sp>
        <p:nvSpPr>
          <p:cNvPr id="8" name="TextBox 7">
            <a:extLst>
              <a:ext uri="{FF2B5EF4-FFF2-40B4-BE49-F238E27FC236}">
                <a16:creationId xmlns:a16="http://schemas.microsoft.com/office/drawing/2014/main" id="{C00F69F2-E7A5-4C4E-8CA7-2F477EA13131}"/>
              </a:ext>
            </a:extLst>
          </p:cNvPr>
          <p:cNvSpPr txBox="1"/>
          <p:nvPr/>
        </p:nvSpPr>
        <p:spPr bwMode="gray">
          <a:xfrm>
            <a:off x="2440472" y="2457990"/>
            <a:ext cx="1614923" cy="400110"/>
          </a:xfrm>
          <a:prstGeom prst="rect">
            <a:avLst/>
          </a:prstGeom>
          <a:solidFill>
            <a:schemeClr val="bg1"/>
          </a:solidFill>
        </p:spPr>
        <p:txBody>
          <a:bodyPr wrap="square" lIns="0" tIns="45720" rIns="0" bIns="45720" rtlCol="0">
            <a:spAutoFit/>
          </a:bodyPr>
          <a:lstStyle/>
          <a:p>
            <a:pPr algn="ctr"/>
            <a:r>
              <a:rPr lang="en-US" sz="1000" b="1" dirty="0"/>
              <a:t>Tailored On-Demand Research</a:t>
            </a:r>
          </a:p>
        </p:txBody>
      </p:sp>
      <p:sp>
        <p:nvSpPr>
          <p:cNvPr id="10" name="TextBox 9">
            <a:extLst>
              <a:ext uri="{FF2B5EF4-FFF2-40B4-BE49-F238E27FC236}">
                <a16:creationId xmlns:a16="http://schemas.microsoft.com/office/drawing/2014/main" id="{67702112-EE09-4A58-8663-888D43B71A79}"/>
              </a:ext>
            </a:extLst>
          </p:cNvPr>
          <p:cNvSpPr txBox="1"/>
          <p:nvPr/>
        </p:nvSpPr>
        <p:spPr bwMode="gray">
          <a:xfrm>
            <a:off x="471001" y="2457990"/>
            <a:ext cx="1737360" cy="400110"/>
          </a:xfrm>
          <a:prstGeom prst="rect">
            <a:avLst/>
          </a:prstGeom>
          <a:solidFill>
            <a:schemeClr val="bg1"/>
          </a:solidFill>
        </p:spPr>
        <p:txBody>
          <a:bodyPr wrap="square" lIns="0" tIns="45720" rIns="0" bIns="45720" rtlCol="0">
            <a:spAutoFit/>
          </a:bodyPr>
          <a:lstStyle/>
          <a:p>
            <a:pPr algn="ctr"/>
            <a:r>
              <a:rPr lang="en-US" sz="1000" b="1" dirty="0"/>
              <a:t>National Best Practice Research</a:t>
            </a:r>
          </a:p>
        </p:txBody>
      </p:sp>
      <p:grpSp>
        <p:nvGrpSpPr>
          <p:cNvPr id="2" name="Group 1">
            <a:extLst>
              <a:ext uri="{FF2B5EF4-FFF2-40B4-BE49-F238E27FC236}">
                <a16:creationId xmlns:a16="http://schemas.microsoft.com/office/drawing/2014/main" id="{38661099-5A86-445B-8285-EEFD681E47C9}"/>
              </a:ext>
            </a:extLst>
          </p:cNvPr>
          <p:cNvGrpSpPr/>
          <p:nvPr/>
        </p:nvGrpSpPr>
        <p:grpSpPr>
          <a:xfrm>
            <a:off x="832824" y="1335946"/>
            <a:ext cx="1007227" cy="1001483"/>
            <a:chOff x="812048" y="1340998"/>
            <a:chExt cx="673647" cy="673647"/>
          </a:xfrm>
        </p:grpSpPr>
        <p:sp>
          <p:nvSpPr>
            <p:cNvPr id="9" name="Oval 8">
              <a:extLst>
                <a:ext uri="{FF2B5EF4-FFF2-40B4-BE49-F238E27FC236}">
                  <a16:creationId xmlns:a16="http://schemas.microsoft.com/office/drawing/2014/main" id="{C4C28ADB-42D6-4957-8D0F-3FF34FEB2A8C}"/>
                </a:ext>
              </a:extLst>
            </p:cNvPr>
            <p:cNvSpPr/>
            <p:nvPr/>
          </p:nvSpPr>
          <p:spPr bwMode="gray">
            <a:xfrm>
              <a:off x="812048" y="1340998"/>
              <a:ext cx="673647" cy="673647"/>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79" rtl="0" eaLnBrk="1" latinLnBrk="0" hangingPunct="1">
                <a:defRPr sz="2100" kern="1200">
                  <a:solidFill>
                    <a:schemeClr val="lt1"/>
                  </a:solidFill>
                  <a:latin typeface="+mn-lt"/>
                  <a:ea typeface="+mn-ea"/>
                  <a:cs typeface="+mn-cs"/>
                </a:defRPr>
              </a:lvl1pPr>
              <a:lvl2pPr marL="509440" algn="l" defTabSz="1018879" rtl="0" eaLnBrk="1" latinLnBrk="0" hangingPunct="1">
                <a:defRPr sz="2100" kern="1200">
                  <a:solidFill>
                    <a:schemeClr val="lt1"/>
                  </a:solidFill>
                  <a:latin typeface="+mn-lt"/>
                  <a:ea typeface="+mn-ea"/>
                  <a:cs typeface="+mn-cs"/>
                </a:defRPr>
              </a:lvl2pPr>
              <a:lvl3pPr marL="1018879" algn="l" defTabSz="1018879" rtl="0" eaLnBrk="1" latinLnBrk="0" hangingPunct="1">
                <a:defRPr sz="2100" kern="1200">
                  <a:solidFill>
                    <a:schemeClr val="lt1"/>
                  </a:solidFill>
                  <a:latin typeface="+mn-lt"/>
                  <a:ea typeface="+mn-ea"/>
                  <a:cs typeface="+mn-cs"/>
                </a:defRPr>
              </a:lvl3pPr>
              <a:lvl4pPr marL="1528319" algn="l" defTabSz="1018879" rtl="0" eaLnBrk="1" latinLnBrk="0" hangingPunct="1">
                <a:defRPr sz="2100" kern="1200">
                  <a:solidFill>
                    <a:schemeClr val="lt1"/>
                  </a:solidFill>
                  <a:latin typeface="+mn-lt"/>
                  <a:ea typeface="+mn-ea"/>
                  <a:cs typeface="+mn-cs"/>
                </a:defRPr>
              </a:lvl4pPr>
              <a:lvl5pPr marL="2037759" algn="l" defTabSz="1018879" rtl="0" eaLnBrk="1" latinLnBrk="0" hangingPunct="1">
                <a:defRPr sz="2100" kern="1200">
                  <a:solidFill>
                    <a:schemeClr val="lt1"/>
                  </a:solidFill>
                  <a:latin typeface="+mn-lt"/>
                  <a:ea typeface="+mn-ea"/>
                  <a:cs typeface="+mn-cs"/>
                </a:defRPr>
              </a:lvl5pPr>
              <a:lvl6pPr marL="2547198" algn="l" defTabSz="1018879" rtl="0" eaLnBrk="1" latinLnBrk="0" hangingPunct="1">
                <a:defRPr sz="2100" kern="1200">
                  <a:solidFill>
                    <a:schemeClr val="lt1"/>
                  </a:solidFill>
                  <a:latin typeface="+mn-lt"/>
                  <a:ea typeface="+mn-ea"/>
                  <a:cs typeface="+mn-cs"/>
                </a:defRPr>
              </a:lvl6pPr>
              <a:lvl7pPr marL="3056638" algn="l" defTabSz="1018879" rtl="0" eaLnBrk="1" latinLnBrk="0" hangingPunct="1">
                <a:defRPr sz="2100" kern="1200">
                  <a:solidFill>
                    <a:schemeClr val="lt1"/>
                  </a:solidFill>
                  <a:latin typeface="+mn-lt"/>
                  <a:ea typeface="+mn-ea"/>
                  <a:cs typeface="+mn-cs"/>
                </a:defRPr>
              </a:lvl7pPr>
              <a:lvl8pPr marL="3566078" algn="l" defTabSz="1018879" rtl="0" eaLnBrk="1" latinLnBrk="0" hangingPunct="1">
                <a:defRPr sz="2100" kern="1200">
                  <a:solidFill>
                    <a:schemeClr val="lt1"/>
                  </a:solidFill>
                  <a:latin typeface="+mn-lt"/>
                  <a:ea typeface="+mn-ea"/>
                  <a:cs typeface="+mn-cs"/>
                </a:defRPr>
              </a:lvl8pPr>
              <a:lvl9pPr marL="4075517" algn="l" defTabSz="1018879" rtl="0" eaLnBrk="1" latinLnBrk="0" hangingPunct="1">
                <a:defRPr sz="2100" kern="1200">
                  <a:solidFill>
                    <a:schemeClr val="lt1"/>
                  </a:solidFill>
                  <a:latin typeface="+mn-lt"/>
                  <a:ea typeface="+mn-ea"/>
                  <a:cs typeface="+mn-cs"/>
                </a:defRPr>
              </a:lvl9pPr>
            </a:lstStyle>
            <a:p>
              <a:pPr algn="ctr"/>
              <a:endParaRPr lang="en-US" dirty="0"/>
            </a:p>
          </p:txBody>
        </p:sp>
        <p:pic>
          <p:nvPicPr>
            <p:cNvPr id="12" name="Picture 11">
              <a:extLst>
                <a:ext uri="{FF2B5EF4-FFF2-40B4-BE49-F238E27FC236}">
                  <a16:creationId xmlns:a16="http://schemas.microsoft.com/office/drawing/2014/main" id="{2823D02C-C786-4639-823C-B52A9F34E934}"/>
                </a:ext>
              </a:extLst>
            </p:cNvPr>
            <p:cNvPicPr>
              <a:picLocks noChangeAspect="1"/>
            </p:cNvPicPr>
            <p:nvPr/>
          </p:nvPicPr>
          <p:blipFill>
            <a:blip r:embed="rId7"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919874" y="1509763"/>
              <a:ext cx="456266" cy="336116"/>
            </a:xfrm>
            <a:prstGeom prst="rect">
              <a:avLst/>
            </a:prstGeom>
          </p:spPr>
        </p:pic>
      </p:grpSp>
      <p:grpSp>
        <p:nvGrpSpPr>
          <p:cNvPr id="21" name="Group 20">
            <a:extLst>
              <a:ext uri="{FF2B5EF4-FFF2-40B4-BE49-F238E27FC236}">
                <a16:creationId xmlns:a16="http://schemas.microsoft.com/office/drawing/2014/main" id="{C3472AB9-9740-474C-ABB6-357A42BAC3ED}"/>
              </a:ext>
            </a:extLst>
          </p:cNvPr>
          <p:cNvGrpSpPr/>
          <p:nvPr/>
        </p:nvGrpSpPr>
        <p:grpSpPr>
          <a:xfrm>
            <a:off x="4555607" y="1340569"/>
            <a:ext cx="1007226" cy="996560"/>
            <a:chOff x="4913202" y="1340998"/>
            <a:chExt cx="673647" cy="673647"/>
          </a:xfrm>
        </p:grpSpPr>
        <p:sp>
          <p:nvSpPr>
            <p:cNvPr id="4" name="Oval 3">
              <a:extLst>
                <a:ext uri="{FF2B5EF4-FFF2-40B4-BE49-F238E27FC236}">
                  <a16:creationId xmlns:a16="http://schemas.microsoft.com/office/drawing/2014/main" id="{27F5C9AB-353A-43F6-8FFA-ECDC0FD67FEF}"/>
                </a:ext>
              </a:extLst>
            </p:cNvPr>
            <p:cNvSpPr/>
            <p:nvPr/>
          </p:nvSpPr>
          <p:spPr bwMode="gray">
            <a:xfrm>
              <a:off x="4913202" y="1340998"/>
              <a:ext cx="673647" cy="673647"/>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79" rtl="0" eaLnBrk="1" latinLnBrk="0" hangingPunct="1">
                <a:defRPr sz="2100" kern="1200">
                  <a:solidFill>
                    <a:schemeClr val="lt1"/>
                  </a:solidFill>
                  <a:latin typeface="+mn-lt"/>
                  <a:ea typeface="+mn-ea"/>
                  <a:cs typeface="+mn-cs"/>
                </a:defRPr>
              </a:lvl1pPr>
              <a:lvl2pPr marL="509440" algn="l" defTabSz="1018879" rtl="0" eaLnBrk="1" latinLnBrk="0" hangingPunct="1">
                <a:defRPr sz="2100" kern="1200">
                  <a:solidFill>
                    <a:schemeClr val="lt1"/>
                  </a:solidFill>
                  <a:latin typeface="+mn-lt"/>
                  <a:ea typeface="+mn-ea"/>
                  <a:cs typeface="+mn-cs"/>
                </a:defRPr>
              </a:lvl2pPr>
              <a:lvl3pPr marL="1018879" algn="l" defTabSz="1018879" rtl="0" eaLnBrk="1" latinLnBrk="0" hangingPunct="1">
                <a:defRPr sz="2100" kern="1200">
                  <a:solidFill>
                    <a:schemeClr val="lt1"/>
                  </a:solidFill>
                  <a:latin typeface="+mn-lt"/>
                  <a:ea typeface="+mn-ea"/>
                  <a:cs typeface="+mn-cs"/>
                </a:defRPr>
              </a:lvl3pPr>
              <a:lvl4pPr marL="1528319" algn="l" defTabSz="1018879" rtl="0" eaLnBrk="1" latinLnBrk="0" hangingPunct="1">
                <a:defRPr sz="2100" kern="1200">
                  <a:solidFill>
                    <a:schemeClr val="lt1"/>
                  </a:solidFill>
                  <a:latin typeface="+mn-lt"/>
                  <a:ea typeface="+mn-ea"/>
                  <a:cs typeface="+mn-cs"/>
                </a:defRPr>
              </a:lvl4pPr>
              <a:lvl5pPr marL="2037759" algn="l" defTabSz="1018879" rtl="0" eaLnBrk="1" latinLnBrk="0" hangingPunct="1">
                <a:defRPr sz="2100" kern="1200">
                  <a:solidFill>
                    <a:schemeClr val="lt1"/>
                  </a:solidFill>
                  <a:latin typeface="+mn-lt"/>
                  <a:ea typeface="+mn-ea"/>
                  <a:cs typeface="+mn-cs"/>
                </a:defRPr>
              </a:lvl5pPr>
              <a:lvl6pPr marL="2547198" algn="l" defTabSz="1018879" rtl="0" eaLnBrk="1" latinLnBrk="0" hangingPunct="1">
                <a:defRPr sz="2100" kern="1200">
                  <a:solidFill>
                    <a:schemeClr val="lt1"/>
                  </a:solidFill>
                  <a:latin typeface="+mn-lt"/>
                  <a:ea typeface="+mn-ea"/>
                  <a:cs typeface="+mn-cs"/>
                </a:defRPr>
              </a:lvl6pPr>
              <a:lvl7pPr marL="3056638" algn="l" defTabSz="1018879" rtl="0" eaLnBrk="1" latinLnBrk="0" hangingPunct="1">
                <a:defRPr sz="2100" kern="1200">
                  <a:solidFill>
                    <a:schemeClr val="lt1"/>
                  </a:solidFill>
                  <a:latin typeface="+mn-lt"/>
                  <a:ea typeface="+mn-ea"/>
                  <a:cs typeface="+mn-cs"/>
                </a:defRPr>
              </a:lvl7pPr>
              <a:lvl8pPr marL="3566078" algn="l" defTabSz="1018879" rtl="0" eaLnBrk="1" latinLnBrk="0" hangingPunct="1">
                <a:defRPr sz="2100" kern="1200">
                  <a:solidFill>
                    <a:schemeClr val="lt1"/>
                  </a:solidFill>
                  <a:latin typeface="+mn-lt"/>
                  <a:ea typeface="+mn-ea"/>
                  <a:cs typeface="+mn-cs"/>
                </a:defRPr>
              </a:lvl8pPr>
              <a:lvl9pPr marL="4075517" algn="l" defTabSz="1018879" rtl="0" eaLnBrk="1" latinLnBrk="0" hangingPunct="1">
                <a:defRPr sz="2100" kern="1200">
                  <a:solidFill>
                    <a:schemeClr val="lt1"/>
                  </a:solidFill>
                  <a:latin typeface="+mn-lt"/>
                  <a:ea typeface="+mn-ea"/>
                  <a:cs typeface="+mn-cs"/>
                </a:defRPr>
              </a:lvl9pPr>
            </a:lstStyle>
            <a:p>
              <a:pPr algn="ctr"/>
              <a:endParaRPr lang="en-US" dirty="0"/>
            </a:p>
          </p:txBody>
        </p:sp>
        <p:pic>
          <p:nvPicPr>
            <p:cNvPr id="14" name="Picture 13">
              <a:extLst>
                <a:ext uri="{FF2B5EF4-FFF2-40B4-BE49-F238E27FC236}">
                  <a16:creationId xmlns:a16="http://schemas.microsoft.com/office/drawing/2014/main" id="{E6188EC5-26C3-4F22-86E5-E37570719724}"/>
                </a:ext>
              </a:extLst>
            </p:cNvPr>
            <p:cNvPicPr>
              <a:picLocks noChangeAspect="1"/>
            </p:cNvPicPr>
            <p:nvPr/>
          </p:nvPicPr>
          <p:blipFill>
            <a:blip r:embed="rId8"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5030417" y="1509764"/>
              <a:ext cx="421890" cy="362826"/>
            </a:xfrm>
            <a:prstGeom prst="rect">
              <a:avLst/>
            </a:prstGeom>
          </p:spPr>
        </p:pic>
      </p:grpSp>
      <p:grpSp>
        <p:nvGrpSpPr>
          <p:cNvPr id="6" name="Group 5">
            <a:extLst>
              <a:ext uri="{FF2B5EF4-FFF2-40B4-BE49-F238E27FC236}">
                <a16:creationId xmlns:a16="http://schemas.microsoft.com/office/drawing/2014/main" id="{53459B83-BBB1-43CE-9F8F-767C57E2A69B}"/>
              </a:ext>
            </a:extLst>
          </p:cNvPr>
          <p:cNvGrpSpPr/>
          <p:nvPr/>
        </p:nvGrpSpPr>
        <p:grpSpPr>
          <a:xfrm>
            <a:off x="2696787" y="1331626"/>
            <a:ext cx="1007226" cy="1001483"/>
            <a:chOff x="2911110" y="1340869"/>
            <a:chExt cx="673647" cy="673647"/>
          </a:xfrm>
        </p:grpSpPr>
        <p:sp>
          <p:nvSpPr>
            <p:cNvPr id="7" name="Oval 6">
              <a:extLst>
                <a:ext uri="{FF2B5EF4-FFF2-40B4-BE49-F238E27FC236}">
                  <a16:creationId xmlns:a16="http://schemas.microsoft.com/office/drawing/2014/main" id="{DED1E702-402A-4192-9E6C-7FF897B3D7B3}"/>
                </a:ext>
              </a:extLst>
            </p:cNvPr>
            <p:cNvSpPr/>
            <p:nvPr/>
          </p:nvSpPr>
          <p:spPr bwMode="gray">
            <a:xfrm>
              <a:off x="2911110" y="1340869"/>
              <a:ext cx="673647" cy="673647"/>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79" rtl="0" eaLnBrk="1" latinLnBrk="0" hangingPunct="1">
                <a:defRPr sz="2100" kern="1200">
                  <a:solidFill>
                    <a:schemeClr val="lt1"/>
                  </a:solidFill>
                  <a:latin typeface="+mn-lt"/>
                  <a:ea typeface="+mn-ea"/>
                  <a:cs typeface="+mn-cs"/>
                </a:defRPr>
              </a:lvl1pPr>
              <a:lvl2pPr marL="509440" algn="l" defTabSz="1018879" rtl="0" eaLnBrk="1" latinLnBrk="0" hangingPunct="1">
                <a:defRPr sz="2100" kern="1200">
                  <a:solidFill>
                    <a:schemeClr val="lt1"/>
                  </a:solidFill>
                  <a:latin typeface="+mn-lt"/>
                  <a:ea typeface="+mn-ea"/>
                  <a:cs typeface="+mn-cs"/>
                </a:defRPr>
              </a:lvl2pPr>
              <a:lvl3pPr marL="1018879" algn="l" defTabSz="1018879" rtl="0" eaLnBrk="1" latinLnBrk="0" hangingPunct="1">
                <a:defRPr sz="2100" kern="1200">
                  <a:solidFill>
                    <a:schemeClr val="lt1"/>
                  </a:solidFill>
                  <a:latin typeface="+mn-lt"/>
                  <a:ea typeface="+mn-ea"/>
                  <a:cs typeface="+mn-cs"/>
                </a:defRPr>
              </a:lvl3pPr>
              <a:lvl4pPr marL="1528319" algn="l" defTabSz="1018879" rtl="0" eaLnBrk="1" latinLnBrk="0" hangingPunct="1">
                <a:defRPr sz="2100" kern="1200">
                  <a:solidFill>
                    <a:schemeClr val="lt1"/>
                  </a:solidFill>
                  <a:latin typeface="+mn-lt"/>
                  <a:ea typeface="+mn-ea"/>
                  <a:cs typeface="+mn-cs"/>
                </a:defRPr>
              </a:lvl4pPr>
              <a:lvl5pPr marL="2037759" algn="l" defTabSz="1018879" rtl="0" eaLnBrk="1" latinLnBrk="0" hangingPunct="1">
                <a:defRPr sz="2100" kern="1200">
                  <a:solidFill>
                    <a:schemeClr val="lt1"/>
                  </a:solidFill>
                  <a:latin typeface="+mn-lt"/>
                  <a:ea typeface="+mn-ea"/>
                  <a:cs typeface="+mn-cs"/>
                </a:defRPr>
              </a:lvl5pPr>
              <a:lvl6pPr marL="2547198" algn="l" defTabSz="1018879" rtl="0" eaLnBrk="1" latinLnBrk="0" hangingPunct="1">
                <a:defRPr sz="2100" kern="1200">
                  <a:solidFill>
                    <a:schemeClr val="lt1"/>
                  </a:solidFill>
                  <a:latin typeface="+mn-lt"/>
                  <a:ea typeface="+mn-ea"/>
                  <a:cs typeface="+mn-cs"/>
                </a:defRPr>
              </a:lvl6pPr>
              <a:lvl7pPr marL="3056638" algn="l" defTabSz="1018879" rtl="0" eaLnBrk="1" latinLnBrk="0" hangingPunct="1">
                <a:defRPr sz="2100" kern="1200">
                  <a:solidFill>
                    <a:schemeClr val="lt1"/>
                  </a:solidFill>
                  <a:latin typeface="+mn-lt"/>
                  <a:ea typeface="+mn-ea"/>
                  <a:cs typeface="+mn-cs"/>
                </a:defRPr>
              </a:lvl7pPr>
              <a:lvl8pPr marL="3566078" algn="l" defTabSz="1018879" rtl="0" eaLnBrk="1" latinLnBrk="0" hangingPunct="1">
                <a:defRPr sz="2100" kern="1200">
                  <a:solidFill>
                    <a:schemeClr val="lt1"/>
                  </a:solidFill>
                  <a:latin typeface="+mn-lt"/>
                  <a:ea typeface="+mn-ea"/>
                  <a:cs typeface="+mn-cs"/>
                </a:defRPr>
              </a:lvl8pPr>
              <a:lvl9pPr marL="4075517" algn="l" defTabSz="1018879" rtl="0" eaLnBrk="1" latinLnBrk="0" hangingPunct="1">
                <a:defRPr sz="2100" kern="1200">
                  <a:solidFill>
                    <a:schemeClr val="lt1"/>
                  </a:solidFill>
                  <a:latin typeface="+mn-lt"/>
                  <a:ea typeface="+mn-ea"/>
                  <a:cs typeface="+mn-cs"/>
                </a:defRPr>
              </a:lvl9pPr>
            </a:lstStyle>
            <a:p>
              <a:pPr algn="ctr"/>
              <a:endParaRPr lang="en-US" dirty="0"/>
            </a:p>
          </p:txBody>
        </p:sp>
        <p:pic>
          <p:nvPicPr>
            <p:cNvPr id="19" name="Picture 18">
              <a:extLst>
                <a:ext uri="{FF2B5EF4-FFF2-40B4-BE49-F238E27FC236}">
                  <a16:creationId xmlns:a16="http://schemas.microsoft.com/office/drawing/2014/main" id="{545E248E-369D-4BD6-9C2B-38747F22C8F2}"/>
                </a:ext>
              </a:extLst>
            </p:cNvPr>
            <p:cNvPicPr>
              <a:picLocks noChangeAspect="1"/>
            </p:cNvPicPr>
            <p:nvPr/>
          </p:nvPicPr>
          <p:blipFill>
            <a:blip r:embed="rId9">
              <a:duotone>
                <a:prstClr val="black"/>
                <a:schemeClr val="accent5">
                  <a:tint val="45000"/>
                  <a:satMod val="400000"/>
                </a:schemeClr>
              </a:duotone>
            </a:blip>
            <a:stretch>
              <a:fillRect/>
            </a:stretch>
          </p:blipFill>
          <p:spPr>
            <a:xfrm>
              <a:off x="3296266" y="1505481"/>
              <a:ext cx="175936" cy="247796"/>
            </a:xfrm>
            <a:prstGeom prst="rect">
              <a:avLst/>
            </a:prstGeom>
          </p:spPr>
        </p:pic>
        <p:pic>
          <p:nvPicPr>
            <p:cNvPr id="20" name="Picture 19">
              <a:extLst>
                <a:ext uri="{FF2B5EF4-FFF2-40B4-BE49-F238E27FC236}">
                  <a16:creationId xmlns:a16="http://schemas.microsoft.com/office/drawing/2014/main" id="{F20297AE-1146-4350-999E-AD8B721397CC}"/>
                </a:ext>
              </a:extLst>
            </p:cNvPr>
            <p:cNvPicPr>
              <a:picLocks noChangeAspect="1"/>
            </p:cNvPicPr>
            <p:nvPr/>
          </p:nvPicPr>
          <p:blipFill>
            <a:blip r:embed="rId10">
              <a:duotone>
                <a:prstClr val="black"/>
                <a:schemeClr val="accent5">
                  <a:tint val="45000"/>
                  <a:satMod val="400000"/>
                </a:schemeClr>
              </a:duotone>
            </a:blip>
            <a:stretch>
              <a:fillRect/>
            </a:stretch>
          </p:blipFill>
          <p:spPr>
            <a:xfrm>
              <a:off x="3044784" y="1509634"/>
              <a:ext cx="272179" cy="344837"/>
            </a:xfrm>
            <a:prstGeom prst="rect">
              <a:avLst/>
            </a:prstGeom>
          </p:spPr>
        </p:pic>
      </p:grpSp>
    </p:spTree>
    <p:custDataLst>
      <p:tags r:id="rId1"/>
    </p:custDataLst>
    <p:extLst>
      <p:ext uri="{BB962C8B-B14F-4D97-AF65-F5344CB8AC3E}">
        <p14:creationId xmlns:p14="http://schemas.microsoft.com/office/powerpoint/2010/main" val="1779985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D712033A-B297-413A-8A22-F081BBC259EC}"/>
              </a:ext>
            </a:extLst>
          </p:cNvPr>
          <p:cNvSpPr/>
          <p:nvPr/>
        </p:nvSpPr>
        <p:spPr bwMode="gray">
          <a:xfrm>
            <a:off x="2307837" y="1843159"/>
            <a:ext cx="1828800" cy="1828800"/>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Title 12"/>
          <p:cNvSpPr>
            <a:spLocks noGrp="1"/>
          </p:cNvSpPr>
          <p:nvPr>
            <p:ph type="title"/>
          </p:nvPr>
        </p:nvSpPr>
        <p:spPr>
          <a:xfrm>
            <a:off x="280193" y="372405"/>
            <a:ext cx="5518092" cy="193899"/>
          </a:xfrm>
        </p:spPr>
        <p:txBody>
          <a:bodyPr/>
          <a:lstStyle/>
          <a:p>
            <a:r>
              <a:rPr lang="en-US" sz="1400" dirty="0"/>
              <a:t>Define Success and Accelerate Progress with EAB This Year</a:t>
            </a:r>
          </a:p>
        </p:txBody>
      </p:sp>
      <p:pic>
        <p:nvPicPr>
          <p:cNvPr id="70" name="Picture 69">
            <a:extLst>
              <a:ext uri="{FF2B5EF4-FFF2-40B4-BE49-F238E27FC236}">
                <a16:creationId xmlns:a16="http://schemas.microsoft.com/office/drawing/2014/main" id="{5807DEDA-76CE-429E-965F-F852E783B72C}"/>
              </a:ext>
            </a:extLst>
          </p:cNvPr>
          <p:cNvPicPr>
            <a:picLocks noChangeAspect="1"/>
          </p:cNvPicPr>
          <p:nvPr/>
        </p:nvPicPr>
        <p:blipFill>
          <a:blip r:embed="rId3">
            <a:duotone>
              <a:prstClr val="black"/>
              <a:schemeClr val="accent4">
                <a:tint val="45000"/>
                <a:satMod val="400000"/>
              </a:schemeClr>
            </a:duotone>
          </a:blip>
          <a:stretch>
            <a:fillRect/>
          </a:stretch>
        </p:blipFill>
        <p:spPr>
          <a:xfrm>
            <a:off x="206871" y="1795652"/>
            <a:ext cx="131655" cy="320040"/>
          </a:xfrm>
          <a:prstGeom prst="rect">
            <a:avLst/>
          </a:prstGeom>
        </p:spPr>
      </p:pic>
      <p:sp>
        <p:nvSpPr>
          <p:cNvPr id="12" name="TextBox 11">
            <a:extLst>
              <a:ext uri="{FF2B5EF4-FFF2-40B4-BE49-F238E27FC236}">
                <a16:creationId xmlns:a16="http://schemas.microsoft.com/office/drawing/2014/main" id="{2FD16B8E-5740-47A4-85B8-08C57DC45A3A}"/>
              </a:ext>
            </a:extLst>
          </p:cNvPr>
          <p:cNvSpPr txBox="1"/>
          <p:nvPr/>
        </p:nvSpPr>
        <p:spPr>
          <a:xfrm>
            <a:off x="526671" y="1860198"/>
            <a:ext cx="444781" cy="213591"/>
          </a:xfrm>
          <a:prstGeom prst="rect">
            <a:avLst/>
          </a:prstGeom>
          <a:noFill/>
        </p:spPr>
        <p:txBody>
          <a:bodyPr wrap="square" lIns="0" tIns="0" rIns="0" bIns="0" rtlCol="0">
            <a:spAutoFit/>
          </a:bodyPr>
          <a:lstStyle/>
          <a:p>
            <a:pPr>
              <a:spcBef>
                <a:spcPts val="500"/>
              </a:spcBef>
            </a:pPr>
            <a:r>
              <a:rPr lang="en-US" sz="700" dirty="0"/>
              <a:t>Control Tower</a:t>
            </a:r>
          </a:p>
        </p:txBody>
      </p:sp>
      <p:pic>
        <p:nvPicPr>
          <p:cNvPr id="71" name="Picture 70">
            <a:extLst>
              <a:ext uri="{FF2B5EF4-FFF2-40B4-BE49-F238E27FC236}">
                <a16:creationId xmlns:a16="http://schemas.microsoft.com/office/drawing/2014/main" id="{41E090D0-CC85-4C88-8C15-33198C8C8F89}"/>
              </a:ext>
            </a:extLst>
          </p:cNvPr>
          <p:cNvPicPr>
            <a:picLocks noChangeAspect="1"/>
          </p:cNvPicPr>
          <p:nvPr/>
        </p:nvPicPr>
        <p:blipFill>
          <a:blip r:embed="rId4">
            <a:duotone>
              <a:schemeClr val="accent5">
                <a:shade val="45000"/>
                <a:satMod val="135000"/>
              </a:schemeClr>
              <a:prstClr val="white"/>
            </a:duotone>
          </a:blip>
          <a:stretch>
            <a:fillRect/>
          </a:stretch>
        </p:blipFill>
        <p:spPr>
          <a:xfrm rot="5400000">
            <a:off x="79600" y="2467590"/>
            <a:ext cx="386196" cy="274320"/>
          </a:xfrm>
          <a:prstGeom prst="rect">
            <a:avLst/>
          </a:prstGeom>
        </p:spPr>
      </p:pic>
      <p:sp>
        <p:nvSpPr>
          <p:cNvPr id="82" name="TextBox 81">
            <a:extLst>
              <a:ext uri="{FF2B5EF4-FFF2-40B4-BE49-F238E27FC236}">
                <a16:creationId xmlns:a16="http://schemas.microsoft.com/office/drawing/2014/main" id="{A9B044D6-A222-4AD1-865C-D7BF0B4151F9}"/>
              </a:ext>
            </a:extLst>
          </p:cNvPr>
          <p:cNvSpPr txBox="1"/>
          <p:nvPr/>
        </p:nvSpPr>
        <p:spPr>
          <a:xfrm>
            <a:off x="526671" y="2492153"/>
            <a:ext cx="596056" cy="323165"/>
          </a:xfrm>
          <a:prstGeom prst="rect">
            <a:avLst/>
          </a:prstGeom>
          <a:noFill/>
        </p:spPr>
        <p:txBody>
          <a:bodyPr wrap="square" lIns="0" tIns="0" rIns="0" bIns="0" rtlCol="0">
            <a:spAutoFit/>
          </a:bodyPr>
          <a:lstStyle/>
          <a:p>
            <a:pPr>
              <a:spcBef>
                <a:spcPts val="500"/>
              </a:spcBef>
            </a:pPr>
            <a:r>
              <a:rPr lang="en-US" sz="700" dirty="0"/>
              <a:t>Rapid Response Teams</a:t>
            </a:r>
          </a:p>
        </p:txBody>
      </p:sp>
      <p:pic>
        <p:nvPicPr>
          <p:cNvPr id="72" name="Picture 71">
            <a:extLst>
              <a:ext uri="{FF2B5EF4-FFF2-40B4-BE49-F238E27FC236}">
                <a16:creationId xmlns:a16="http://schemas.microsoft.com/office/drawing/2014/main" id="{837D06A4-03B4-4BAD-B1C4-7D8E52D26F22}"/>
              </a:ext>
            </a:extLst>
          </p:cNvPr>
          <p:cNvPicPr>
            <a:picLocks noChangeAspect="1"/>
          </p:cNvPicPr>
          <p:nvPr/>
        </p:nvPicPr>
        <p:blipFill>
          <a:blip r:embed="rId5">
            <a:duotone>
              <a:schemeClr val="accent5">
                <a:shade val="45000"/>
                <a:satMod val="135000"/>
              </a:schemeClr>
              <a:prstClr val="white"/>
            </a:duotone>
          </a:blip>
          <a:stretch>
            <a:fillRect/>
          </a:stretch>
        </p:blipFill>
        <p:spPr>
          <a:xfrm>
            <a:off x="110839" y="3132041"/>
            <a:ext cx="323719" cy="274320"/>
          </a:xfrm>
          <a:prstGeom prst="rect">
            <a:avLst/>
          </a:prstGeom>
        </p:spPr>
      </p:pic>
      <p:sp>
        <p:nvSpPr>
          <p:cNvPr id="83" name="TextBox 82">
            <a:extLst>
              <a:ext uri="{FF2B5EF4-FFF2-40B4-BE49-F238E27FC236}">
                <a16:creationId xmlns:a16="http://schemas.microsoft.com/office/drawing/2014/main" id="{291C4371-E0E0-478A-AA72-17F8E6EEDE3E}"/>
              </a:ext>
            </a:extLst>
          </p:cNvPr>
          <p:cNvSpPr txBox="1"/>
          <p:nvPr/>
        </p:nvSpPr>
        <p:spPr>
          <a:xfrm>
            <a:off x="526671" y="3142062"/>
            <a:ext cx="677960" cy="323165"/>
          </a:xfrm>
          <a:prstGeom prst="rect">
            <a:avLst/>
          </a:prstGeom>
          <a:noFill/>
        </p:spPr>
        <p:txBody>
          <a:bodyPr wrap="square" lIns="0" tIns="0" rIns="0" bIns="0" rtlCol="0">
            <a:spAutoFit/>
          </a:bodyPr>
          <a:lstStyle/>
          <a:p>
            <a:pPr>
              <a:spcBef>
                <a:spcPts val="500"/>
              </a:spcBef>
            </a:pPr>
            <a:r>
              <a:rPr lang="en-US" sz="700" dirty="0"/>
              <a:t>Professional Learning Communities</a:t>
            </a:r>
          </a:p>
        </p:txBody>
      </p:sp>
      <p:pic>
        <p:nvPicPr>
          <p:cNvPr id="84" name="Picture 83">
            <a:extLst>
              <a:ext uri="{FF2B5EF4-FFF2-40B4-BE49-F238E27FC236}">
                <a16:creationId xmlns:a16="http://schemas.microsoft.com/office/drawing/2014/main" id="{C75DD4B3-F449-4A0E-8E25-143E14F5416C}"/>
              </a:ext>
            </a:extLst>
          </p:cNvPr>
          <p:cNvPicPr>
            <a:picLocks noChangeAspect="1"/>
          </p:cNvPicPr>
          <p:nvPr/>
        </p:nvPicPr>
        <p:blipFill>
          <a:blip r:embed="rId6">
            <a:duotone>
              <a:prstClr val="black"/>
              <a:schemeClr val="accent4">
                <a:tint val="45000"/>
                <a:satMod val="400000"/>
              </a:schemeClr>
            </a:duotone>
          </a:blip>
          <a:stretch>
            <a:fillRect/>
          </a:stretch>
        </p:blipFill>
        <p:spPr>
          <a:xfrm>
            <a:off x="196803" y="3732349"/>
            <a:ext cx="151790" cy="274320"/>
          </a:xfrm>
          <a:prstGeom prst="rect">
            <a:avLst/>
          </a:prstGeom>
        </p:spPr>
      </p:pic>
      <p:sp>
        <p:nvSpPr>
          <p:cNvPr id="88" name="TextBox 87">
            <a:extLst>
              <a:ext uri="{FF2B5EF4-FFF2-40B4-BE49-F238E27FC236}">
                <a16:creationId xmlns:a16="http://schemas.microsoft.com/office/drawing/2014/main" id="{08406035-4A87-47D2-BA38-60F281A3652E}"/>
              </a:ext>
            </a:extLst>
          </p:cNvPr>
          <p:cNvSpPr txBox="1"/>
          <p:nvPr/>
        </p:nvSpPr>
        <p:spPr>
          <a:xfrm>
            <a:off x="526671" y="3807773"/>
            <a:ext cx="731329" cy="215444"/>
          </a:xfrm>
          <a:prstGeom prst="rect">
            <a:avLst/>
          </a:prstGeom>
          <a:noFill/>
        </p:spPr>
        <p:txBody>
          <a:bodyPr wrap="square" lIns="0" tIns="0" rIns="0" bIns="0" rtlCol="0">
            <a:spAutoFit/>
          </a:bodyPr>
          <a:lstStyle/>
          <a:p>
            <a:pPr>
              <a:spcBef>
                <a:spcPts val="500"/>
              </a:spcBef>
            </a:pPr>
            <a:r>
              <a:rPr lang="en-US" sz="700" dirty="0"/>
              <a:t>Transformation Team</a:t>
            </a:r>
          </a:p>
        </p:txBody>
      </p:sp>
      <p:sp>
        <p:nvSpPr>
          <p:cNvPr id="90" name="Text Placeholder 5">
            <a:extLst>
              <a:ext uri="{FF2B5EF4-FFF2-40B4-BE49-F238E27FC236}">
                <a16:creationId xmlns:a16="http://schemas.microsoft.com/office/drawing/2014/main" id="{CEDB01E5-E7A4-40BA-BD13-8B00533CB6AA}"/>
              </a:ext>
            </a:extLst>
          </p:cNvPr>
          <p:cNvSpPr txBox="1">
            <a:spLocks/>
          </p:cNvSpPr>
          <p:nvPr/>
        </p:nvSpPr>
        <p:spPr bwMode="gray">
          <a:xfrm>
            <a:off x="199897" y="1028507"/>
            <a:ext cx="993267" cy="415498"/>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buNone/>
            </a:pPr>
            <a:r>
              <a:rPr lang="en-US" b="1" i="1" dirty="0">
                <a:latin typeface="+mn-lt"/>
              </a:rPr>
              <a:t>Serving the Entire Organization</a:t>
            </a:r>
          </a:p>
        </p:txBody>
      </p:sp>
      <p:sp>
        <p:nvSpPr>
          <p:cNvPr id="106" name="Text Placeholder 5">
            <a:extLst>
              <a:ext uri="{FF2B5EF4-FFF2-40B4-BE49-F238E27FC236}">
                <a16:creationId xmlns:a16="http://schemas.microsoft.com/office/drawing/2014/main" id="{B4D19CB9-35FA-4340-9E7C-3C0E32E40CFD}"/>
              </a:ext>
            </a:extLst>
          </p:cNvPr>
          <p:cNvSpPr txBox="1">
            <a:spLocks/>
          </p:cNvSpPr>
          <p:nvPr/>
        </p:nvSpPr>
        <p:spPr bwMode="gray">
          <a:xfrm>
            <a:off x="5356272" y="1055754"/>
            <a:ext cx="899190" cy="415498"/>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buNone/>
            </a:pPr>
            <a:r>
              <a:rPr lang="en-US" b="1" i="1" dirty="0">
                <a:latin typeface="+mn-lt"/>
              </a:rPr>
              <a:t>Continuous Learning Resources</a:t>
            </a:r>
          </a:p>
        </p:txBody>
      </p:sp>
      <p:sp>
        <p:nvSpPr>
          <p:cNvPr id="107" name="TextBox 106">
            <a:extLst>
              <a:ext uri="{FF2B5EF4-FFF2-40B4-BE49-F238E27FC236}">
                <a16:creationId xmlns:a16="http://schemas.microsoft.com/office/drawing/2014/main" id="{F88C4288-301B-4C01-8188-46AF215B33C2}"/>
              </a:ext>
            </a:extLst>
          </p:cNvPr>
          <p:cNvSpPr txBox="1"/>
          <p:nvPr/>
        </p:nvSpPr>
        <p:spPr>
          <a:xfrm>
            <a:off x="5656503" y="1850767"/>
            <a:ext cx="666197" cy="215444"/>
          </a:xfrm>
          <a:prstGeom prst="rect">
            <a:avLst/>
          </a:prstGeom>
          <a:noFill/>
        </p:spPr>
        <p:txBody>
          <a:bodyPr wrap="square" lIns="0" tIns="0" rIns="0" bIns="0" rtlCol="0">
            <a:spAutoFit/>
          </a:bodyPr>
          <a:lstStyle/>
          <a:p>
            <a:pPr>
              <a:spcBef>
                <a:spcPts val="500"/>
              </a:spcBef>
            </a:pPr>
            <a:r>
              <a:rPr lang="en-US" sz="700" dirty="0"/>
              <a:t>Consultative Workshops</a:t>
            </a:r>
          </a:p>
        </p:txBody>
      </p:sp>
      <p:sp>
        <p:nvSpPr>
          <p:cNvPr id="108" name="TextBox 107">
            <a:extLst>
              <a:ext uri="{FF2B5EF4-FFF2-40B4-BE49-F238E27FC236}">
                <a16:creationId xmlns:a16="http://schemas.microsoft.com/office/drawing/2014/main" id="{4329EE7E-15EC-42FD-8E96-7A55FAD36359}"/>
              </a:ext>
            </a:extLst>
          </p:cNvPr>
          <p:cNvSpPr txBox="1"/>
          <p:nvPr/>
        </p:nvSpPr>
        <p:spPr>
          <a:xfrm>
            <a:off x="5656503" y="2470499"/>
            <a:ext cx="523872" cy="323165"/>
          </a:xfrm>
          <a:prstGeom prst="rect">
            <a:avLst/>
          </a:prstGeom>
          <a:noFill/>
        </p:spPr>
        <p:txBody>
          <a:bodyPr wrap="square" lIns="0" tIns="0" rIns="0" bIns="0" rtlCol="0">
            <a:spAutoFit/>
          </a:bodyPr>
          <a:lstStyle/>
          <a:p>
            <a:pPr>
              <a:spcBef>
                <a:spcPts val="500"/>
              </a:spcBef>
            </a:pPr>
            <a:r>
              <a:rPr lang="en-US" sz="700" dirty="0"/>
              <a:t>Reopening Plan Validation</a:t>
            </a:r>
          </a:p>
        </p:txBody>
      </p:sp>
      <p:sp>
        <p:nvSpPr>
          <p:cNvPr id="109" name="TextBox 108">
            <a:extLst>
              <a:ext uri="{FF2B5EF4-FFF2-40B4-BE49-F238E27FC236}">
                <a16:creationId xmlns:a16="http://schemas.microsoft.com/office/drawing/2014/main" id="{02376684-7D56-4A14-9DBE-4B8A698342A8}"/>
              </a:ext>
            </a:extLst>
          </p:cNvPr>
          <p:cNvSpPr txBox="1"/>
          <p:nvPr/>
        </p:nvSpPr>
        <p:spPr>
          <a:xfrm>
            <a:off x="5656503" y="3130327"/>
            <a:ext cx="504515" cy="323165"/>
          </a:xfrm>
          <a:prstGeom prst="rect">
            <a:avLst/>
          </a:prstGeom>
          <a:noFill/>
        </p:spPr>
        <p:txBody>
          <a:bodyPr wrap="square" lIns="0" tIns="0" rIns="0" bIns="0" rtlCol="0">
            <a:spAutoFit/>
          </a:bodyPr>
          <a:lstStyle/>
          <a:p>
            <a:pPr>
              <a:spcBef>
                <a:spcPts val="500"/>
              </a:spcBef>
            </a:pPr>
            <a:r>
              <a:rPr lang="en-US" sz="700" dirty="0"/>
              <a:t>Peer  Roundtable Meetings</a:t>
            </a:r>
          </a:p>
        </p:txBody>
      </p:sp>
      <p:sp>
        <p:nvSpPr>
          <p:cNvPr id="110" name="TextBox 109">
            <a:extLst>
              <a:ext uri="{FF2B5EF4-FFF2-40B4-BE49-F238E27FC236}">
                <a16:creationId xmlns:a16="http://schemas.microsoft.com/office/drawing/2014/main" id="{DC776D5A-013F-4A70-A4FF-CFFF8562635F}"/>
              </a:ext>
            </a:extLst>
          </p:cNvPr>
          <p:cNvSpPr txBox="1"/>
          <p:nvPr/>
        </p:nvSpPr>
        <p:spPr>
          <a:xfrm>
            <a:off x="5656511" y="3747188"/>
            <a:ext cx="457866" cy="323165"/>
          </a:xfrm>
          <a:prstGeom prst="rect">
            <a:avLst/>
          </a:prstGeom>
          <a:noFill/>
        </p:spPr>
        <p:txBody>
          <a:bodyPr wrap="square" lIns="0" tIns="0" rIns="0" bIns="0" rtlCol="0">
            <a:spAutoFit/>
          </a:bodyPr>
          <a:lstStyle/>
          <a:p>
            <a:pPr>
              <a:spcBef>
                <a:spcPts val="500"/>
              </a:spcBef>
            </a:pPr>
            <a:r>
              <a:rPr lang="en-US" sz="700" dirty="0"/>
              <a:t>Principal &amp; Teacher PD</a:t>
            </a:r>
          </a:p>
        </p:txBody>
      </p:sp>
      <p:pic>
        <p:nvPicPr>
          <p:cNvPr id="111" name="Picture 110">
            <a:extLst>
              <a:ext uri="{FF2B5EF4-FFF2-40B4-BE49-F238E27FC236}">
                <a16:creationId xmlns:a16="http://schemas.microsoft.com/office/drawing/2014/main" id="{BB77C706-D6B6-4F84-8AA3-83612386BE18}"/>
              </a:ext>
            </a:extLst>
          </p:cNvPr>
          <p:cNvPicPr>
            <a:picLocks noChangeAspect="1"/>
          </p:cNvPicPr>
          <p:nvPr/>
        </p:nvPicPr>
        <p:blipFill>
          <a:blip r:embed="rId7">
            <a:duotone>
              <a:prstClr val="black"/>
              <a:schemeClr val="accent4">
                <a:tint val="45000"/>
                <a:satMod val="400000"/>
              </a:schemeClr>
            </a:duotone>
          </a:blip>
          <a:stretch>
            <a:fillRect/>
          </a:stretch>
        </p:blipFill>
        <p:spPr>
          <a:xfrm>
            <a:off x="5320322" y="3792097"/>
            <a:ext cx="274320" cy="170993"/>
          </a:xfrm>
          <a:prstGeom prst="rect">
            <a:avLst/>
          </a:prstGeom>
        </p:spPr>
      </p:pic>
      <p:pic>
        <p:nvPicPr>
          <p:cNvPr id="112" name="Picture 111">
            <a:extLst>
              <a:ext uri="{FF2B5EF4-FFF2-40B4-BE49-F238E27FC236}">
                <a16:creationId xmlns:a16="http://schemas.microsoft.com/office/drawing/2014/main" id="{DED165B3-BDCC-46C5-A1FF-F2B210A6CB88}"/>
              </a:ext>
            </a:extLst>
          </p:cNvPr>
          <p:cNvPicPr>
            <a:picLocks noChangeAspect="1"/>
          </p:cNvPicPr>
          <p:nvPr/>
        </p:nvPicPr>
        <p:blipFill>
          <a:blip r:embed="rId8">
            <a:duotone>
              <a:prstClr val="black"/>
              <a:schemeClr val="accent4">
                <a:tint val="45000"/>
                <a:satMod val="400000"/>
              </a:schemeClr>
            </a:duotone>
          </a:blip>
          <a:stretch>
            <a:fillRect/>
          </a:stretch>
        </p:blipFill>
        <p:spPr>
          <a:xfrm>
            <a:off x="5353698" y="1823549"/>
            <a:ext cx="207569" cy="274320"/>
          </a:xfrm>
          <a:prstGeom prst="rect">
            <a:avLst/>
          </a:prstGeom>
        </p:spPr>
      </p:pic>
      <p:pic>
        <p:nvPicPr>
          <p:cNvPr id="113" name="Picture 112">
            <a:extLst>
              <a:ext uri="{FF2B5EF4-FFF2-40B4-BE49-F238E27FC236}">
                <a16:creationId xmlns:a16="http://schemas.microsoft.com/office/drawing/2014/main" id="{8CABB9F1-9D8F-48B2-887D-B0B53F00C051}"/>
              </a:ext>
            </a:extLst>
          </p:cNvPr>
          <p:cNvPicPr>
            <a:picLocks noChangeAspect="1"/>
          </p:cNvPicPr>
          <p:nvPr/>
        </p:nvPicPr>
        <p:blipFill>
          <a:blip r:embed="rId9">
            <a:duotone>
              <a:prstClr val="black"/>
              <a:schemeClr val="accent4">
                <a:tint val="45000"/>
                <a:satMod val="400000"/>
              </a:schemeClr>
            </a:duotone>
          </a:blip>
          <a:stretch>
            <a:fillRect/>
          </a:stretch>
        </p:blipFill>
        <p:spPr>
          <a:xfrm>
            <a:off x="5353178" y="2574679"/>
            <a:ext cx="208609" cy="182880"/>
          </a:xfrm>
          <a:prstGeom prst="rect">
            <a:avLst/>
          </a:prstGeom>
        </p:spPr>
      </p:pic>
      <p:pic>
        <p:nvPicPr>
          <p:cNvPr id="114" name="Picture 113">
            <a:extLst>
              <a:ext uri="{FF2B5EF4-FFF2-40B4-BE49-F238E27FC236}">
                <a16:creationId xmlns:a16="http://schemas.microsoft.com/office/drawing/2014/main" id="{5AB5CCC9-357C-442D-A855-F726EBC01567}"/>
              </a:ext>
            </a:extLst>
          </p:cNvPr>
          <p:cNvPicPr>
            <a:picLocks noChangeAspect="1"/>
          </p:cNvPicPr>
          <p:nvPr/>
        </p:nvPicPr>
        <p:blipFill>
          <a:blip r:embed="rId10">
            <a:duotone>
              <a:prstClr val="black"/>
              <a:schemeClr val="accent4">
                <a:tint val="45000"/>
                <a:satMod val="400000"/>
              </a:schemeClr>
            </a:duotone>
          </a:blip>
          <a:stretch>
            <a:fillRect/>
          </a:stretch>
        </p:blipFill>
        <p:spPr>
          <a:xfrm>
            <a:off x="5314109" y="3137306"/>
            <a:ext cx="286746" cy="274320"/>
          </a:xfrm>
          <a:prstGeom prst="rect">
            <a:avLst/>
          </a:prstGeom>
        </p:spPr>
      </p:pic>
      <p:sp>
        <p:nvSpPr>
          <p:cNvPr id="53" name="Text Placeholder 5"/>
          <p:cNvSpPr txBox="1">
            <a:spLocks/>
          </p:cNvSpPr>
          <p:nvPr/>
        </p:nvSpPr>
        <p:spPr bwMode="gray">
          <a:xfrm>
            <a:off x="2370331" y="1362262"/>
            <a:ext cx="1660138" cy="246221"/>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800" b="1" dirty="0">
                <a:latin typeface="+mn-lt"/>
              </a:rPr>
              <a:t>Multi-Modal Learning Recovery and Progress</a:t>
            </a:r>
          </a:p>
        </p:txBody>
      </p:sp>
      <p:sp>
        <p:nvSpPr>
          <p:cNvPr id="28" name="Text Placeholder 5">
            <a:extLst>
              <a:ext uri="{FF2B5EF4-FFF2-40B4-BE49-F238E27FC236}">
                <a16:creationId xmlns:a16="http://schemas.microsoft.com/office/drawing/2014/main" id="{DA9C05E6-2164-4980-AA18-7C97F3B2BDC9}"/>
              </a:ext>
            </a:extLst>
          </p:cNvPr>
          <p:cNvSpPr txBox="1">
            <a:spLocks/>
          </p:cNvSpPr>
          <p:nvPr/>
        </p:nvSpPr>
        <p:spPr bwMode="gray">
          <a:xfrm>
            <a:off x="1364193" y="2062733"/>
            <a:ext cx="1177032" cy="369332"/>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800" b="1" dirty="0">
                <a:latin typeface="+mn-lt"/>
              </a:rPr>
              <a:t>Student and Teacher Mental Health</a:t>
            </a:r>
          </a:p>
        </p:txBody>
      </p:sp>
      <p:sp>
        <p:nvSpPr>
          <p:cNvPr id="33" name="Text Placeholder 5">
            <a:extLst>
              <a:ext uri="{FF2B5EF4-FFF2-40B4-BE49-F238E27FC236}">
                <a16:creationId xmlns:a16="http://schemas.microsoft.com/office/drawing/2014/main" id="{EE5C242C-EE82-47E0-B06C-D084D1B60209}"/>
              </a:ext>
            </a:extLst>
          </p:cNvPr>
          <p:cNvSpPr txBox="1">
            <a:spLocks/>
          </p:cNvSpPr>
          <p:nvPr/>
        </p:nvSpPr>
        <p:spPr bwMode="gray">
          <a:xfrm>
            <a:off x="3930063" y="3733424"/>
            <a:ext cx="750565" cy="369332"/>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800" b="1" dirty="0">
                <a:latin typeface="+mn-lt"/>
              </a:rPr>
              <a:t>Racial Justice and Equity</a:t>
            </a:r>
          </a:p>
        </p:txBody>
      </p:sp>
      <p:sp>
        <p:nvSpPr>
          <p:cNvPr id="59" name="Text Placeholder 5">
            <a:extLst>
              <a:ext uri="{FF2B5EF4-FFF2-40B4-BE49-F238E27FC236}">
                <a16:creationId xmlns:a16="http://schemas.microsoft.com/office/drawing/2014/main" id="{370C48FC-1014-4B23-B67D-6CCA4B0E787E}"/>
              </a:ext>
            </a:extLst>
          </p:cNvPr>
          <p:cNvSpPr txBox="1">
            <a:spLocks/>
          </p:cNvSpPr>
          <p:nvPr/>
        </p:nvSpPr>
        <p:spPr bwMode="gray">
          <a:xfrm>
            <a:off x="1302635" y="783759"/>
            <a:ext cx="3831645" cy="161583"/>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050" b="1" i="1" dirty="0">
                <a:latin typeface="+mn-lt"/>
              </a:rPr>
              <a:t>Five Essential Pillars for K-12 Strategy in 2020-21</a:t>
            </a:r>
          </a:p>
        </p:txBody>
      </p:sp>
      <p:sp>
        <p:nvSpPr>
          <p:cNvPr id="2" name="Text Placeholder 5">
            <a:extLst>
              <a:ext uri="{FF2B5EF4-FFF2-40B4-BE49-F238E27FC236}">
                <a16:creationId xmlns:a16="http://schemas.microsoft.com/office/drawing/2014/main" id="{427DDF92-0E23-49F5-90E0-5CC2A5944D8E}"/>
              </a:ext>
            </a:extLst>
          </p:cNvPr>
          <p:cNvSpPr txBox="1">
            <a:spLocks/>
          </p:cNvSpPr>
          <p:nvPr/>
        </p:nvSpPr>
        <p:spPr bwMode="gray">
          <a:xfrm>
            <a:off x="1835961" y="3733424"/>
            <a:ext cx="1106355" cy="369332"/>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800" b="1" dirty="0">
                <a:latin typeface="+mn-lt"/>
              </a:rPr>
              <a:t>Teacher and Principal Retention and Support</a:t>
            </a:r>
          </a:p>
        </p:txBody>
      </p:sp>
      <p:sp>
        <p:nvSpPr>
          <p:cNvPr id="14" name="Text Placeholder 5">
            <a:extLst>
              <a:ext uri="{FF2B5EF4-FFF2-40B4-BE49-F238E27FC236}">
                <a16:creationId xmlns:a16="http://schemas.microsoft.com/office/drawing/2014/main" id="{F448436E-BD4F-4FFC-A70D-AC15EA5E0BE1}"/>
              </a:ext>
            </a:extLst>
          </p:cNvPr>
          <p:cNvSpPr txBox="1">
            <a:spLocks/>
          </p:cNvSpPr>
          <p:nvPr/>
        </p:nvSpPr>
        <p:spPr bwMode="gray">
          <a:xfrm>
            <a:off x="4001373" y="2062159"/>
            <a:ext cx="1256012" cy="369332"/>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800" b="1" dirty="0">
                <a:latin typeface="+mn-lt"/>
              </a:rPr>
              <a:t>Maximizing Safe Face-to-Face Learning</a:t>
            </a:r>
          </a:p>
        </p:txBody>
      </p:sp>
      <p:sp>
        <p:nvSpPr>
          <p:cNvPr id="27" name="TextBox 26">
            <a:extLst>
              <a:ext uri="{FF2B5EF4-FFF2-40B4-BE49-F238E27FC236}">
                <a16:creationId xmlns:a16="http://schemas.microsoft.com/office/drawing/2014/main" id="{D7F239E4-33BE-4883-AEA6-7F177EFFB4A2}"/>
              </a:ext>
            </a:extLst>
          </p:cNvPr>
          <p:cNvSpPr txBox="1"/>
          <p:nvPr/>
        </p:nvSpPr>
        <p:spPr>
          <a:xfrm>
            <a:off x="3349736" y="4388830"/>
            <a:ext cx="2436564" cy="153888"/>
          </a:xfrm>
          <a:prstGeom prst="rect">
            <a:avLst/>
          </a:prstGeom>
          <a:noFill/>
        </p:spPr>
        <p:txBody>
          <a:bodyPr wrap="none" lIns="0" tIns="0" rIns="0" bIns="0" rtlCol="0">
            <a:spAutoFit/>
          </a:bodyPr>
          <a:lstStyle/>
          <a:p>
            <a:pPr>
              <a:spcBef>
                <a:spcPts val="500"/>
              </a:spcBef>
            </a:pPr>
            <a:r>
              <a:rPr lang="en-US" sz="1000" b="1" dirty="0">
                <a:solidFill>
                  <a:schemeClr val="tx2"/>
                </a:solidFill>
              </a:rPr>
              <a:t>eabk12communications@eab.com</a:t>
            </a:r>
          </a:p>
        </p:txBody>
      </p:sp>
      <p:grpSp>
        <p:nvGrpSpPr>
          <p:cNvPr id="19" name="Group 18">
            <a:extLst>
              <a:ext uri="{FF2B5EF4-FFF2-40B4-BE49-F238E27FC236}">
                <a16:creationId xmlns:a16="http://schemas.microsoft.com/office/drawing/2014/main" id="{4DD09652-D9CF-4E31-A81D-DD7E3CCC8212}"/>
              </a:ext>
            </a:extLst>
          </p:cNvPr>
          <p:cNvGrpSpPr/>
          <p:nvPr/>
        </p:nvGrpSpPr>
        <p:grpSpPr>
          <a:xfrm>
            <a:off x="3921887" y="2497005"/>
            <a:ext cx="393192" cy="365760"/>
            <a:chOff x="4166280" y="2122165"/>
            <a:chExt cx="337278" cy="315451"/>
          </a:xfrm>
        </p:grpSpPr>
        <p:sp>
          <p:nvSpPr>
            <p:cNvPr id="116" name="Oval 115">
              <a:extLst>
                <a:ext uri="{FF2B5EF4-FFF2-40B4-BE49-F238E27FC236}">
                  <a16:creationId xmlns:a16="http://schemas.microsoft.com/office/drawing/2014/main" id="{8534F14F-E266-4D71-86F1-624CD856E23A}"/>
                </a:ext>
              </a:extLst>
            </p:cNvPr>
            <p:cNvSpPr/>
            <p:nvPr/>
          </p:nvSpPr>
          <p:spPr bwMode="gray">
            <a:xfrm>
              <a:off x="4166280" y="2122165"/>
              <a:ext cx="337278" cy="315451"/>
            </a:xfrm>
            <a:prstGeom prst="ellipse">
              <a:avLst/>
            </a:prstGeom>
            <a:solidFill>
              <a:schemeClr val="bg1"/>
            </a:solidFill>
            <a:ln w="12700">
              <a:solidFill>
                <a:schemeClr val="accent6"/>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29" name="Picture 28">
              <a:extLst>
                <a:ext uri="{FF2B5EF4-FFF2-40B4-BE49-F238E27FC236}">
                  <a16:creationId xmlns:a16="http://schemas.microsoft.com/office/drawing/2014/main" id="{BB80F6B6-A222-4BB2-9E48-8D984AA23BBF}"/>
                </a:ext>
              </a:extLst>
            </p:cNvPr>
            <p:cNvPicPr>
              <a:picLocks noChangeAspect="1"/>
            </p:cNvPicPr>
            <p:nvPr/>
          </p:nvPicPr>
          <p:blipFill>
            <a:blip r:embed="rId11">
              <a:duotone>
                <a:prstClr val="black"/>
                <a:schemeClr val="accent4">
                  <a:tint val="45000"/>
                  <a:satMod val="400000"/>
                </a:schemeClr>
              </a:duotone>
            </a:blip>
            <a:stretch>
              <a:fillRect/>
            </a:stretch>
          </p:blipFill>
          <p:spPr>
            <a:xfrm>
              <a:off x="4236481" y="2217430"/>
              <a:ext cx="194175" cy="124919"/>
            </a:xfrm>
            <a:prstGeom prst="rect">
              <a:avLst/>
            </a:prstGeom>
          </p:spPr>
        </p:pic>
      </p:grpSp>
      <p:sp>
        <p:nvSpPr>
          <p:cNvPr id="3" name="TextBox 2">
            <a:extLst>
              <a:ext uri="{FF2B5EF4-FFF2-40B4-BE49-F238E27FC236}">
                <a16:creationId xmlns:a16="http://schemas.microsoft.com/office/drawing/2014/main" id="{441B54AB-C329-466C-8A28-DA21FFC4E105}"/>
              </a:ext>
            </a:extLst>
          </p:cNvPr>
          <p:cNvSpPr txBox="1"/>
          <p:nvPr/>
        </p:nvSpPr>
        <p:spPr>
          <a:xfrm>
            <a:off x="1028170" y="4394278"/>
            <a:ext cx="1997342" cy="153888"/>
          </a:xfrm>
          <a:prstGeom prst="rect">
            <a:avLst/>
          </a:prstGeom>
          <a:noFill/>
        </p:spPr>
        <p:txBody>
          <a:bodyPr wrap="none" lIns="0" tIns="0" rIns="0" bIns="0" rtlCol="0">
            <a:spAutoFit/>
          </a:bodyPr>
          <a:lstStyle/>
          <a:p>
            <a:pPr>
              <a:spcBef>
                <a:spcPts val="500"/>
              </a:spcBef>
            </a:pPr>
            <a:r>
              <a:rPr lang="en-US" sz="1000" b="1" dirty="0">
                <a:solidFill>
                  <a:schemeClr val="accent4"/>
                </a:solidFill>
              </a:rPr>
              <a:t>eab.com/k12covidresponse</a:t>
            </a:r>
          </a:p>
        </p:txBody>
      </p:sp>
      <p:grpSp>
        <p:nvGrpSpPr>
          <p:cNvPr id="16" name="Group 15">
            <a:extLst>
              <a:ext uri="{FF2B5EF4-FFF2-40B4-BE49-F238E27FC236}">
                <a16:creationId xmlns:a16="http://schemas.microsoft.com/office/drawing/2014/main" id="{481ABED5-B945-4E84-993A-F63AABC9EA0F}"/>
              </a:ext>
            </a:extLst>
          </p:cNvPr>
          <p:cNvGrpSpPr/>
          <p:nvPr/>
        </p:nvGrpSpPr>
        <p:grpSpPr>
          <a:xfrm>
            <a:off x="3018417" y="1691329"/>
            <a:ext cx="393192" cy="365760"/>
            <a:chOff x="3092819" y="1318495"/>
            <a:chExt cx="337278" cy="315451"/>
          </a:xfrm>
        </p:grpSpPr>
        <p:sp>
          <p:nvSpPr>
            <p:cNvPr id="7" name="Oval 6"/>
            <p:cNvSpPr/>
            <p:nvPr/>
          </p:nvSpPr>
          <p:spPr bwMode="gray">
            <a:xfrm>
              <a:off x="3092819" y="1318495"/>
              <a:ext cx="337278" cy="315451"/>
            </a:xfrm>
            <a:prstGeom prst="ellipse">
              <a:avLst/>
            </a:prstGeom>
            <a:solidFill>
              <a:schemeClr val="bg1"/>
            </a:solidFill>
            <a:ln w="12700">
              <a:solidFill>
                <a:schemeClr val="accent6"/>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4" name="Picture 3">
              <a:extLst>
                <a:ext uri="{FF2B5EF4-FFF2-40B4-BE49-F238E27FC236}">
                  <a16:creationId xmlns:a16="http://schemas.microsoft.com/office/drawing/2014/main" id="{F88BE0D9-5F4E-46F4-90B8-804C98D34C14}"/>
                </a:ext>
              </a:extLst>
            </p:cNvPr>
            <p:cNvPicPr>
              <a:picLocks noChangeAspect="1"/>
            </p:cNvPicPr>
            <p:nvPr/>
          </p:nvPicPr>
          <p:blipFill>
            <a:blip r:embed="rId12">
              <a:duotone>
                <a:prstClr val="black"/>
                <a:schemeClr val="accent4">
                  <a:tint val="45000"/>
                  <a:satMod val="400000"/>
                </a:schemeClr>
              </a:duotone>
            </a:blip>
            <a:stretch>
              <a:fillRect/>
            </a:stretch>
          </p:blipFill>
          <p:spPr>
            <a:xfrm rot="21430292">
              <a:off x="3169051" y="1390674"/>
              <a:ext cx="176609" cy="169544"/>
            </a:xfrm>
            <a:prstGeom prst="rect">
              <a:avLst/>
            </a:prstGeom>
          </p:spPr>
        </p:pic>
      </p:grpSp>
      <p:grpSp>
        <p:nvGrpSpPr>
          <p:cNvPr id="15" name="Group 14">
            <a:extLst>
              <a:ext uri="{FF2B5EF4-FFF2-40B4-BE49-F238E27FC236}">
                <a16:creationId xmlns:a16="http://schemas.microsoft.com/office/drawing/2014/main" id="{B2EAF4BE-0ADC-406A-B5B3-B3F14B521C94}"/>
              </a:ext>
            </a:extLst>
          </p:cNvPr>
          <p:cNvGrpSpPr/>
          <p:nvPr/>
        </p:nvGrpSpPr>
        <p:grpSpPr>
          <a:xfrm>
            <a:off x="3536871" y="3308766"/>
            <a:ext cx="393192" cy="365760"/>
            <a:chOff x="3674757" y="3178005"/>
            <a:chExt cx="337278" cy="315451"/>
          </a:xfrm>
        </p:grpSpPr>
        <p:sp>
          <p:nvSpPr>
            <p:cNvPr id="122" name="Oval 121">
              <a:extLst>
                <a:ext uri="{FF2B5EF4-FFF2-40B4-BE49-F238E27FC236}">
                  <a16:creationId xmlns:a16="http://schemas.microsoft.com/office/drawing/2014/main" id="{2033A4B9-B694-4730-B010-52BF8705C4FB}"/>
                </a:ext>
              </a:extLst>
            </p:cNvPr>
            <p:cNvSpPr/>
            <p:nvPr/>
          </p:nvSpPr>
          <p:spPr bwMode="gray">
            <a:xfrm>
              <a:off x="3674757" y="3178005"/>
              <a:ext cx="337278" cy="315451"/>
            </a:xfrm>
            <a:prstGeom prst="ellipse">
              <a:avLst/>
            </a:prstGeom>
            <a:solidFill>
              <a:schemeClr val="bg1"/>
            </a:solidFill>
            <a:ln w="12700">
              <a:solidFill>
                <a:schemeClr val="accent6"/>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5" name="Picture 4">
              <a:extLst>
                <a:ext uri="{FF2B5EF4-FFF2-40B4-BE49-F238E27FC236}">
                  <a16:creationId xmlns:a16="http://schemas.microsoft.com/office/drawing/2014/main" id="{F5147BED-44DC-4BC6-BA9F-20DC69EF249A}"/>
                </a:ext>
              </a:extLst>
            </p:cNvPr>
            <p:cNvPicPr>
              <a:picLocks noChangeAspect="1"/>
            </p:cNvPicPr>
            <p:nvPr/>
          </p:nvPicPr>
          <p:blipFill>
            <a:blip r:embed="rId13">
              <a:duotone>
                <a:prstClr val="black"/>
                <a:schemeClr val="accent4">
                  <a:tint val="45000"/>
                  <a:satMod val="400000"/>
                </a:schemeClr>
              </a:duotone>
            </a:blip>
            <a:stretch>
              <a:fillRect/>
            </a:stretch>
          </p:blipFill>
          <p:spPr>
            <a:xfrm>
              <a:off x="3736358" y="3226086"/>
              <a:ext cx="219236" cy="203889"/>
            </a:xfrm>
            <a:prstGeom prst="rect">
              <a:avLst/>
            </a:prstGeom>
          </p:spPr>
        </p:pic>
      </p:grpSp>
      <p:grpSp>
        <p:nvGrpSpPr>
          <p:cNvPr id="11" name="Group 10">
            <a:extLst>
              <a:ext uri="{FF2B5EF4-FFF2-40B4-BE49-F238E27FC236}">
                <a16:creationId xmlns:a16="http://schemas.microsoft.com/office/drawing/2014/main" id="{8A2C6BAE-BDBC-432B-BE4D-A164A77B0CA8}"/>
              </a:ext>
            </a:extLst>
          </p:cNvPr>
          <p:cNvGrpSpPr/>
          <p:nvPr/>
        </p:nvGrpSpPr>
        <p:grpSpPr>
          <a:xfrm>
            <a:off x="2137184" y="2492153"/>
            <a:ext cx="393192" cy="365760"/>
            <a:chOff x="2489069" y="3180755"/>
            <a:chExt cx="337278" cy="315451"/>
          </a:xfrm>
        </p:grpSpPr>
        <p:sp>
          <p:nvSpPr>
            <p:cNvPr id="119" name="Oval 118">
              <a:extLst>
                <a:ext uri="{FF2B5EF4-FFF2-40B4-BE49-F238E27FC236}">
                  <a16:creationId xmlns:a16="http://schemas.microsoft.com/office/drawing/2014/main" id="{433DCA27-5DC5-4CEE-8F22-BACE0AB672EB}"/>
                </a:ext>
              </a:extLst>
            </p:cNvPr>
            <p:cNvSpPr/>
            <p:nvPr/>
          </p:nvSpPr>
          <p:spPr bwMode="gray">
            <a:xfrm>
              <a:off x="2489069" y="3180755"/>
              <a:ext cx="337278" cy="315451"/>
            </a:xfrm>
            <a:prstGeom prst="ellipse">
              <a:avLst/>
            </a:prstGeom>
            <a:solidFill>
              <a:schemeClr val="bg1"/>
            </a:solidFill>
            <a:ln w="12700">
              <a:solidFill>
                <a:schemeClr val="accent6"/>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8" name="Picture 7">
              <a:extLst>
                <a:ext uri="{FF2B5EF4-FFF2-40B4-BE49-F238E27FC236}">
                  <a16:creationId xmlns:a16="http://schemas.microsoft.com/office/drawing/2014/main" id="{85049D2A-46D2-4481-8169-6D1D7D567724}"/>
                </a:ext>
              </a:extLst>
            </p:cNvPr>
            <p:cNvPicPr>
              <a:picLocks noChangeAspect="1"/>
            </p:cNvPicPr>
            <p:nvPr/>
          </p:nvPicPr>
          <p:blipFill>
            <a:blip r:embed="rId14">
              <a:duotone>
                <a:prstClr val="black"/>
                <a:schemeClr val="accent4">
                  <a:tint val="45000"/>
                  <a:satMod val="400000"/>
                </a:schemeClr>
              </a:duotone>
            </a:blip>
            <a:stretch>
              <a:fillRect/>
            </a:stretch>
          </p:blipFill>
          <p:spPr>
            <a:xfrm>
              <a:off x="2577725" y="3241595"/>
              <a:ext cx="158419" cy="184924"/>
            </a:xfrm>
            <a:prstGeom prst="rect">
              <a:avLst/>
            </a:prstGeom>
          </p:spPr>
        </p:pic>
      </p:grpSp>
      <p:grpSp>
        <p:nvGrpSpPr>
          <p:cNvPr id="17" name="Group 16">
            <a:extLst>
              <a:ext uri="{FF2B5EF4-FFF2-40B4-BE49-F238E27FC236}">
                <a16:creationId xmlns:a16="http://schemas.microsoft.com/office/drawing/2014/main" id="{F2219919-14E7-42D1-BB59-D69DC61947C3}"/>
              </a:ext>
            </a:extLst>
          </p:cNvPr>
          <p:cNvGrpSpPr/>
          <p:nvPr/>
        </p:nvGrpSpPr>
        <p:grpSpPr>
          <a:xfrm>
            <a:off x="2487936" y="3307483"/>
            <a:ext cx="393192" cy="365760"/>
            <a:chOff x="1897244" y="2126524"/>
            <a:chExt cx="337278" cy="315451"/>
          </a:xfrm>
        </p:grpSpPr>
        <p:sp>
          <p:nvSpPr>
            <p:cNvPr id="104" name="Oval 103">
              <a:extLst>
                <a:ext uri="{FF2B5EF4-FFF2-40B4-BE49-F238E27FC236}">
                  <a16:creationId xmlns:a16="http://schemas.microsoft.com/office/drawing/2014/main" id="{D03B2498-4635-45DB-9356-CAD9B4B42D88}"/>
                </a:ext>
              </a:extLst>
            </p:cNvPr>
            <p:cNvSpPr/>
            <p:nvPr/>
          </p:nvSpPr>
          <p:spPr bwMode="gray">
            <a:xfrm>
              <a:off x="1897244" y="2126524"/>
              <a:ext cx="337278" cy="315451"/>
            </a:xfrm>
            <a:prstGeom prst="ellipse">
              <a:avLst/>
            </a:prstGeom>
            <a:solidFill>
              <a:schemeClr val="bg1"/>
            </a:solidFill>
            <a:ln w="12700">
              <a:solidFill>
                <a:schemeClr val="accent6"/>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9" name="Picture 8">
              <a:extLst>
                <a:ext uri="{FF2B5EF4-FFF2-40B4-BE49-F238E27FC236}">
                  <a16:creationId xmlns:a16="http://schemas.microsoft.com/office/drawing/2014/main" id="{0F55F161-0924-4BAC-B71E-E8D562087572}"/>
                </a:ext>
              </a:extLst>
            </p:cNvPr>
            <p:cNvPicPr>
              <a:picLocks noChangeAspect="1"/>
            </p:cNvPicPr>
            <p:nvPr/>
          </p:nvPicPr>
          <p:blipFill>
            <a:blip r:embed="rId15">
              <a:duotone>
                <a:prstClr val="black"/>
                <a:schemeClr val="accent4">
                  <a:tint val="45000"/>
                  <a:satMod val="400000"/>
                </a:schemeClr>
              </a:duotone>
            </a:blip>
            <a:stretch>
              <a:fillRect/>
            </a:stretch>
          </p:blipFill>
          <p:spPr>
            <a:xfrm>
              <a:off x="1945329" y="2236285"/>
              <a:ext cx="247726" cy="146647"/>
            </a:xfrm>
            <a:prstGeom prst="rect">
              <a:avLst/>
            </a:prstGeom>
          </p:spPr>
        </p:pic>
      </p:grpSp>
      <p:grpSp>
        <p:nvGrpSpPr>
          <p:cNvPr id="36" name="Group 35">
            <a:extLst>
              <a:ext uri="{FF2B5EF4-FFF2-40B4-BE49-F238E27FC236}">
                <a16:creationId xmlns:a16="http://schemas.microsoft.com/office/drawing/2014/main" id="{E35E1723-7F4C-4FE2-A77D-DEEB531C13C7}"/>
              </a:ext>
            </a:extLst>
          </p:cNvPr>
          <p:cNvGrpSpPr/>
          <p:nvPr/>
        </p:nvGrpSpPr>
        <p:grpSpPr>
          <a:xfrm>
            <a:off x="1274593" y="1488866"/>
            <a:ext cx="96604" cy="2838526"/>
            <a:chOff x="1282962" y="931292"/>
            <a:chExt cx="120379" cy="3537098"/>
          </a:xfrm>
        </p:grpSpPr>
        <p:cxnSp>
          <p:nvCxnSpPr>
            <p:cNvPr id="61" name="Straight Connector 60">
              <a:extLst>
                <a:ext uri="{FF2B5EF4-FFF2-40B4-BE49-F238E27FC236}">
                  <a16:creationId xmlns:a16="http://schemas.microsoft.com/office/drawing/2014/main" id="{C043BF58-52A1-4D45-A617-4C4286E7C053}"/>
                </a:ext>
              </a:extLst>
            </p:cNvPr>
            <p:cNvCxnSpPr>
              <a:cxnSpLocks/>
            </p:cNvCxnSpPr>
            <p:nvPr/>
          </p:nvCxnSpPr>
          <p:spPr bwMode="gray">
            <a:xfrm>
              <a:off x="1282962" y="931292"/>
              <a:ext cx="0" cy="3537098"/>
            </a:xfrm>
            <a:prstGeom prst="line">
              <a:avLst/>
            </a:prstGeom>
            <a:ln w="1270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3828D18A-9CC8-4997-B320-A86C9B32887D}"/>
                </a:ext>
              </a:extLst>
            </p:cNvPr>
            <p:cNvCxnSpPr/>
            <p:nvPr/>
          </p:nvCxnSpPr>
          <p:spPr bwMode="gray">
            <a:xfrm>
              <a:off x="1282962" y="931292"/>
              <a:ext cx="120379" cy="0"/>
            </a:xfrm>
            <a:prstGeom prst="line">
              <a:avLst/>
            </a:prstGeom>
            <a:ln w="1270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304BEE1-6C57-4C10-B3FB-57BB520202E8}"/>
                </a:ext>
              </a:extLst>
            </p:cNvPr>
            <p:cNvCxnSpPr/>
            <p:nvPr/>
          </p:nvCxnSpPr>
          <p:spPr bwMode="gray">
            <a:xfrm>
              <a:off x="1282962" y="4463504"/>
              <a:ext cx="120379" cy="0"/>
            </a:xfrm>
            <a:prstGeom prst="line">
              <a:avLst/>
            </a:prstGeom>
            <a:ln w="12700">
              <a:solidFill>
                <a:schemeClr val="tx2"/>
              </a:solidFill>
              <a:prstDash val="solid"/>
            </a:ln>
          </p:spPr>
          <p:style>
            <a:lnRef idx="1">
              <a:schemeClr val="accent1"/>
            </a:lnRef>
            <a:fillRef idx="0">
              <a:schemeClr val="accent1"/>
            </a:fillRef>
            <a:effectRef idx="0">
              <a:schemeClr val="accent1"/>
            </a:effectRef>
            <a:fontRef idx="minor">
              <a:schemeClr val="tx1"/>
            </a:fontRef>
          </p:style>
        </p:cxnSp>
      </p:grpSp>
      <p:sp>
        <p:nvSpPr>
          <p:cNvPr id="64" name="Isosceles Triangle 63">
            <a:extLst>
              <a:ext uri="{FF2B5EF4-FFF2-40B4-BE49-F238E27FC236}">
                <a16:creationId xmlns:a16="http://schemas.microsoft.com/office/drawing/2014/main" id="{EFB82CE2-0B47-4E19-B9BE-DC6B90D3C818}"/>
              </a:ext>
              <a:ext uri="{C183D7F6-B498-43B3-948B-1728B52AA6E4}">
                <adec:decorative xmlns:adec="http://schemas.microsoft.com/office/drawing/2017/decorative" val="1"/>
              </a:ext>
            </a:extLst>
          </p:cNvPr>
          <p:cNvSpPr/>
          <p:nvPr/>
        </p:nvSpPr>
        <p:spPr bwMode="gray">
          <a:xfrm rot="5400000" flipH="1">
            <a:off x="1175704" y="2839549"/>
            <a:ext cx="164592" cy="137160"/>
          </a:xfrm>
          <a:prstGeom prst="triangle">
            <a:avLst/>
          </a:prstGeom>
          <a:solidFill>
            <a:schemeClr val="tx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37667" rtl="0" eaLnBrk="1" fontAlgn="auto" latinLnBrk="0" hangingPunct="1">
              <a:lnSpc>
                <a:spcPct val="100000"/>
              </a:lnSpc>
              <a:spcBef>
                <a:spcPts val="0"/>
              </a:spcBef>
              <a:spcAft>
                <a:spcPts val="0"/>
              </a:spcAft>
              <a:buClrTx/>
              <a:buSzTx/>
              <a:buFontTx/>
              <a:buNone/>
              <a:tabLst/>
              <a:defRPr/>
            </a:pPr>
            <a:endParaRPr kumimoji="0" lang="en-US" sz="1058" b="0" i="0" u="none" strike="noStrike" kern="1200" cap="none" spc="0" normalizeH="0" baseline="0" noProof="0" dirty="0">
              <a:ln>
                <a:noFill/>
              </a:ln>
              <a:solidFill>
                <a:srgbClr val="333E48"/>
              </a:solidFill>
              <a:effectLst/>
              <a:uLnTx/>
              <a:uFillTx/>
              <a:latin typeface="Verdana"/>
              <a:ea typeface="+mn-ea"/>
              <a:cs typeface="+mn-cs"/>
            </a:endParaRPr>
          </a:p>
        </p:txBody>
      </p:sp>
      <p:grpSp>
        <p:nvGrpSpPr>
          <p:cNvPr id="37" name="Group 36">
            <a:extLst>
              <a:ext uri="{FF2B5EF4-FFF2-40B4-BE49-F238E27FC236}">
                <a16:creationId xmlns:a16="http://schemas.microsoft.com/office/drawing/2014/main" id="{FED6F1A0-C971-4CCE-B894-9647BD08A232}"/>
              </a:ext>
            </a:extLst>
          </p:cNvPr>
          <p:cNvGrpSpPr/>
          <p:nvPr/>
        </p:nvGrpSpPr>
        <p:grpSpPr>
          <a:xfrm>
            <a:off x="5086066" y="1488866"/>
            <a:ext cx="167269" cy="2838526"/>
            <a:chOff x="2913667" y="1488866"/>
            <a:chExt cx="167269" cy="2838526"/>
          </a:xfrm>
        </p:grpSpPr>
        <p:grpSp>
          <p:nvGrpSpPr>
            <p:cNvPr id="67" name="Group 66">
              <a:extLst>
                <a:ext uri="{FF2B5EF4-FFF2-40B4-BE49-F238E27FC236}">
                  <a16:creationId xmlns:a16="http://schemas.microsoft.com/office/drawing/2014/main" id="{1B633C11-6ADA-44C3-BAB4-908F802111FD}"/>
                </a:ext>
              </a:extLst>
            </p:cNvPr>
            <p:cNvGrpSpPr/>
            <p:nvPr/>
          </p:nvGrpSpPr>
          <p:grpSpPr>
            <a:xfrm rot="10800000">
              <a:off x="2913667" y="1488866"/>
              <a:ext cx="96604" cy="2838526"/>
              <a:chOff x="1282962" y="931292"/>
              <a:chExt cx="120379" cy="3537098"/>
            </a:xfrm>
          </p:grpSpPr>
          <p:cxnSp>
            <p:nvCxnSpPr>
              <p:cNvPr id="68" name="Straight Connector 67">
                <a:extLst>
                  <a:ext uri="{FF2B5EF4-FFF2-40B4-BE49-F238E27FC236}">
                    <a16:creationId xmlns:a16="http://schemas.microsoft.com/office/drawing/2014/main" id="{6160600A-F5A0-4566-A15C-1E777DC5AA27}"/>
                  </a:ext>
                </a:extLst>
              </p:cNvPr>
              <p:cNvCxnSpPr>
                <a:cxnSpLocks/>
              </p:cNvCxnSpPr>
              <p:nvPr/>
            </p:nvCxnSpPr>
            <p:spPr bwMode="gray">
              <a:xfrm>
                <a:off x="1282962" y="931292"/>
                <a:ext cx="0" cy="3537098"/>
              </a:xfrm>
              <a:prstGeom prst="line">
                <a:avLst/>
              </a:prstGeom>
              <a:ln w="1270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374EDAD9-5FF6-4782-9EF9-D2F9E3756357}"/>
                  </a:ext>
                </a:extLst>
              </p:cNvPr>
              <p:cNvCxnSpPr/>
              <p:nvPr/>
            </p:nvCxnSpPr>
            <p:spPr bwMode="gray">
              <a:xfrm>
                <a:off x="1282962" y="931292"/>
                <a:ext cx="120379" cy="0"/>
              </a:xfrm>
              <a:prstGeom prst="line">
                <a:avLst/>
              </a:prstGeom>
              <a:ln w="12700">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3ABAE308-880F-49DD-9B59-B7392E462609}"/>
                  </a:ext>
                </a:extLst>
              </p:cNvPr>
              <p:cNvCxnSpPr/>
              <p:nvPr/>
            </p:nvCxnSpPr>
            <p:spPr bwMode="gray">
              <a:xfrm>
                <a:off x="1282962" y="4463504"/>
                <a:ext cx="120379" cy="0"/>
              </a:xfrm>
              <a:prstGeom prst="line">
                <a:avLst/>
              </a:prstGeom>
              <a:ln w="12700">
                <a:solidFill>
                  <a:schemeClr val="tx2"/>
                </a:solidFill>
                <a:prstDash val="solid"/>
              </a:ln>
            </p:spPr>
            <p:style>
              <a:lnRef idx="1">
                <a:schemeClr val="accent1"/>
              </a:lnRef>
              <a:fillRef idx="0">
                <a:schemeClr val="accent1"/>
              </a:fillRef>
              <a:effectRef idx="0">
                <a:schemeClr val="accent1"/>
              </a:effectRef>
              <a:fontRef idx="minor">
                <a:schemeClr val="tx1"/>
              </a:fontRef>
            </p:style>
          </p:cxnSp>
        </p:grpSp>
        <p:sp>
          <p:nvSpPr>
            <p:cNvPr id="74" name="Isosceles Triangle 73">
              <a:extLst>
                <a:ext uri="{FF2B5EF4-FFF2-40B4-BE49-F238E27FC236}">
                  <a16:creationId xmlns:a16="http://schemas.microsoft.com/office/drawing/2014/main" id="{BCCE2FAC-16F6-4F35-905A-500DBB987613}"/>
                </a:ext>
                <a:ext uri="{C183D7F6-B498-43B3-948B-1728B52AA6E4}">
                  <adec:decorative xmlns:adec="http://schemas.microsoft.com/office/drawing/2017/decorative" val="1"/>
                </a:ext>
              </a:extLst>
            </p:cNvPr>
            <p:cNvSpPr/>
            <p:nvPr/>
          </p:nvSpPr>
          <p:spPr bwMode="gray">
            <a:xfrm rot="16200000" flipH="1">
              <a:off x="2930060" y="2839549"/>
              <a:ext cx="164592" cy="137160"/>
            </a:xfrm>
            <a:prstGeom prst="triangle">
              <a:avLst/>
            </a:prstGeom>
            <a:solidFill>
              <a:schemeClr val="tx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37667" rtl="0" eaLnBrk="1" fontAlgn="auto" latinLnBrk="0" hangingPunct="1">
                <a:lnSpc>
                  <a:spcPct val="100000"/>
                </a:lnSpc>
                <a:spcBef>
                  <a:spcPts val="0"/>
                </a:spcBef>
                <a:spcAft>
                  <a:spcPts val="0"/>
                </a:spcAft>
                <a:buClrTx/>
                <a:buSzTx/>
                <a:buFontTx/>
                <a:buNone/>
                <a:tabLst/>
                <a:defRPr/>
              </a:pPr>
              <a:endParaRPr kumimoji="0" lang="en-US" sz="1058" b="0" i="0" u="none" strike="noStrike" kern="1200" cap="none" spc="0" normalizeH="0" baseline="0" noProof="0" dirty="0">
                <a:ln>
                  <a:noFill/>
                </a:ln>
                <a:solidFill>
                  <a:srgbClr val="333E48"/>
                </a:solidFill>
                <a:effectLst/>
                <a:uLnTx/>
                <a:uFillTx/>
                <a:latin typeface="Verdana"/>
                <a:ea typeface="+mn-ea"/>
                <a:cs typeface="+mn-cs"/>
              </a:endParaRPr>
            </a:p>
          </p:txBody>
        </p:sp>
      </p:grpSp>
      <p:pic>
        <p:nvPicPr>
          <p:cNvPr id="43" name="Picture 42" descr="A picture containing drawing&#10;&#10;Description automatically generated">
            <a:extLst>
              <a:ext uri="{FF2B5EF4-FFF2-40B4-BE49-F238E27FC236}">
                <a16:creationId xmlns:a16="http://schemas.microsoft.com/office/drawing/2014/main" id="{B004D5F2-0734-4F17-A48C-DFA2941127A8}"/>
              </a:ext>
            </a:extLst>
          </p:cNvPr>
          <p:cNvPicPr>
            <a:picLocks noChangeAspect="1"/>
          </p:cNvPicPr>
          <p:nvPr/>
        </p:nvPicPr>
        <p:blipFill>
          <a:blip r:embed="rId16"/>
          <a:stretch>
            <a:fillRect/>
          </a:stretch>
        </p:blipFill>
        <p:spPr>
          <a:xfrm>
            <a:off x="2754878" y="2551819"/>
            <a:ext cx="947507" cy="411480"/>
          </a:xfrm>
          <a:prstGeom prst="rect">
            <a:avLst/>
          </a:prstGeom>
        </p:spPr>
      </p:pic>
    </p:spTree>
    <p:custDataLst>
      <p:tags r:id="rId1"/>
    </p:custDataLst>
    <p:extLst>
      <p:ext uri="{BB962C8B-B14F-4D97-AF65-F5344CB8AC3E}">
        <p14:creationId xmlns:p14="http://schemas.microsoft.com/office/powerpoint/2010/main" val="54925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FE61B8-DF7D-4E77-9C5C-43488EA9371B}"/>
              </a:ext>
            </a:extLst>
          </p:cNvPr>
          <p:cNvSpPr>
            <a:spLocks noGrp="1"/>
          </p:cNvSpPr>
          <p:nvPr>
            <p:ph type="title"/>
          </p:nvPr>
        </p:nvSpPr>
        <p:spPr/>
        <p:txBody>
          <a:bodyPr/>
          <a:lstStyle/>
          <a:p>
            <a:r>
              <a:rPr lang="en-US" dirty="0">
                <a:solidFill>
                  <a:schemeClr val="accent5">
                    <a:lumMod val="25000"/>
                    <a:lumOff val="75000"/>
                  </a:schemeClr>
                </a:solidFill>
              </a:rPr>
              <a:t>Objectives for Today</a:t>
            </a:r>
          </a:p>
        </p:txBody>
      </p:sp>
      <p:sp>
        <p:nvSpPr>
          <p:cNvPr id="8" name="Text Placeholder 7">
            <a:extLst>
              <a:ext uri="{FF2B5EF4-FFF2-40B4-BE49-F238E27FC236}">
                <a16:creationId xmlns:a16="http://schemas.microsoft.com/office/drawing/2014/main" id="{04862F8E-E5DB-4F89-9309-0C40BFA55429}"/>
              </a:ext>
            </a:extLst>
          </p:cNvPr>
          <p:cNvSpPr>
            <a:spLocks noGrp="1"/>
          </p:cNvSpPr>
          <p:nvPr>
            <p:ph type="body" sz="quarter" idx="17"/>
          </p:nvPr>
        </p:nvSpPr>
        <p:spPr>
          <a:xfrm>
            <a:off x="1568772" y="1015633"/>
            <a:ext cx="3761945" cy="489686"/>
          </a:xfrm>
        </p:spPr>
        <p:txBody>
          <a:bodyPr/>
          <a:lstStyle/>
          <a:p>
            <a:r>
              <a:rPr lang="en-US" dirty="0"/>
              <a:t>Describe the CTO’s</a:t>
            </a:r>
            <a:r>
              <a:rPr lang="en-US" b="1" dirty="0"/>
              <a:t> </a:t>
            </a:r>
            <a:r>
              <a:rPr lang="en-US" b="1" dirty="0">
                <a:solidFill>
                  <a:schemeClr val="accent5">
                    <a:lumMod val="25000"/>
                    <a:lumOff val="75000"/>
                  </a:schemeClr>
                </a:solidFill>
              </a:rPr>
              <a:t>Evolving Cybersecurity Mandate</a:t>
            </a:r>
            <a:endParaRPr lang="en-US" dirty="0"/>
          </a:p>
        </p:txBody>
      </p:sp>
      <p:sp>
        <p:nvSpPr>
          <p:cNvPr id="10" name="Text Placeholder 9">
            <a:extLst>
              <a:ext uri="{FF2B5EF4-FFF2-40B4-BE49-F238E27FC236}">
                <a16:creationId xmlns:a16="http://schemas.microsoft.com/office/drawing/2014/main" id="{CED7E313-93F3-4873-9510-62E6A4B4DE23}"/>
              </a:ext>
            </a:extLst>
          </p:cNvPr>
          <p:cNvSpPr>
            <a:spLocks noGrp="1"/>
          </p:cNvSpPr>
          <p:nvPr>
            <p:ph type="body" sz="quarter" idx="19"/>
          </p:nvPr>
        </p:nvSpPr>
        <p:spPr/>
        <p:txBody>
          <a:bodyPr/>
          <a:lstStyle/>
          <a:p>
            <a:endParaRPr lang="en-US"/>
          </a:p>
        </p:txBody>
      </p:sp>
      <p:sp>
        <p:nvSpPr>
          <p:cNvPr id="9" name="Text Placeholder 8">
            <a:extLst>
              <a:ext uri="{FF2B5EF4-FFF2-40B4-BE49-F238E27FC236}">
                <a16:creationId xmlns:a16="http://schemas.microsoft.com/office/drawing/2014/main" id="{D6E13729-F601-4235-A8FB-906C84DE95E2}"/>
              </a:ext>
            </a:extLst>
          </p:cNvPr>
          <p:cNvSpPr>
            <a:spLocks noGrp="1"/>
          </p:cNvSpPr>
          <p:nvPr>
            <p:ph type="body" sz="quarter" idx="18"/>
          </p:nvPr>
        </p:nvSpPr>
        <p:spPr/>
        <p:txBody>
          <a:bodyPr/>
          <a:lstStyle/>
          <a:p>
            <a:endParaRPr lang="en-US"/>
          </a:p>
        </p:txBody>
      </p:sp>
      <p:grpSp>
        <p:nvGrpSpPr>
          <p:cNvPr id="19" name="Group 18">
            <a:extLst>
              <a:ext uri="{FF2B5EF4-FFF2-40B4-BE49-F238E27FC236}">
                <a16:creationId xmlns:a16="http://schemas.microsoft.com/office/drawing/2014/main" id="{C099CCBD-1C8F-4917-8CCE-2D33FFCEDAE9}"/>
              </a:ext>
            </a:extLst>
          </p:cNvPr>
          <p:cNvGrpSpPr/>
          <p:nvPr/>
        </p:nvGrpSpPr>
        <p:grpSpPr>
          <a:xfrm>
            <a:off x="782046" y="2083143"/>
            <a:ext cx="4455953" cy="573430"/>
            <a:chOff x="782047" y="1548393"/>
            <a:chExt cx="4455953" cy="573430"/>
          </a:xfrm>
        </p:grpSpPr>
        <p:grpSp>
          <p:nvGrpSpPr>
            <p:cNvPr id="41" name="Group 40">
              <a:extLst>
                <a:ext uri="{FF2B5EF4-FFF2-40B4-BE49-F238E27FC236}">
                  <a16:creationId xmlns:a16="http://schemas.microsoft.com/office/drawing/2014/main" id="{B5A3E11A-8885-4618-8D2B-CC516077EA30}"/>
                </a:ext>
              </a:extLst>
            </p:cNvPr>
            <p:cNvGrpSpPr/>
            <p:nvPr/>
          </p:nvGrpSpPr>
          <p:grpSpPr>
            <a:xfrm>
              <a:off x="782047" y="1548393"/>
              <a:ext cx="576072" cy="573430"/>
              <a:chOff x="636938" y="2043364"/>
              <a:chExt cx="742714" cy="723573"/>
            </a:xfrm>
          </p:grpSpPr>
          <p:sp>
            <p:nvSpPr>
              <p:cNvPr id="42" name="Oval 41">
                <a:extLst>
                  <a:ext uri="{FF2B5EF4-FFF2-40B4-BE49-F238E27FC236}">
                    <a16:creationId xmlns:a16="http://schemas.microsoft.com/office/drawing/2014/main" id="{AC34ACDB-9CD1-4142-B117-3AE42900F35F}"/>
                  </a:ext>
                </a:extLst>
              </p:cNvPr>
              <p:cNvSpPr/>
              <p:nvPr/>
            </p:nvSpPr>
            <p:spPr bwMode="gray">
              <a:xfrm rot="10800000">
                <a:off x="636938" y="2043364"/>
                <a:ext cx="742714" cy="723573"/>
              </a:xfrm>
              <a:prstGeom prst="ellipse">
                <a:avLst/>
              </a:prstGeom>
              <a:solidFill>
                <a:schemeClr val="accent3"/>
              </a:solidFill>
              <a:ln w="19050">
                <a:solidFill>
                  <a:schemeClr val="accent6"/>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43" name="Oval 42">
                <a:extLst>
                  <a:ext uri="{FF2B5EF4-FFF2-40B4-BE49-F238E27FC236}">
                    <a16:creationId xmlns:a16="http://schemas.microsoft.com/office/drawing/2014/main" id="{4302D904-9F2B-4C48-AEE2-0743B51FE3FE}"/>
                  </a:ext>
                </a:extLst>
              </p:cNvPr>
              <p:cNvSpPr/>
              <p:nvPr/>
            </p:nvSpPr>
            <p:spPr bwMode="gray">
              <a:xfrm rot="10800000">
                <a:off x="682292" y="2087550"/>
                <a:ext cx="652006" cy="635203"/>
              </a:xfrm>
              <a:prstGeom prst="ellipse">
                <a:avLst/>
              </a:prstGeom>
              <a:noFill/>
              <a:ln w="19050" cap="rnd">
                <a:solidFill>
                  <a:schemeClr val="accent5">
                    <a:lumMod val="25000"/>
                    <a:lumOff val="75000"/>
                  </a:schemeClr>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grpSp>
        <p:sp>
          <p:nvSpPr>
            <p:cNvPr id="25" name="Text Placeholder 7">
              <a:extLst>
                <a:ext uri="{FF2B5EF4-FFF2-40B4-BE49-F238E27FC236}">
                  <a16:creationId xmlns:a16="http://schemas.microsoft.com/office/drawing/2014/main" id="{84808CCC-2149-475A-AC89-96B5775542C1}"/>
                </a:ext>
              </a:extLst>
            </p:cNvPr>
            <p:cNvSpPr txBox="1">
              <a:spLocks/>
            </p:cNvSpPr>
            <p:nvPr/>
          </p:nvSpPr>
          <p:spPr bwMode="gray">
            <a:xfrm>
              <a:off x="1568772" y="1584222"/>
              <a:ext cx="3669228" cy="489686"/>
            </a:xfrm>
            <a:prstGeom prst="rect">
              <a:avLst/>
            </a:prstGeom>
          </p:spPr>
          <p:txBody>
            <a:bodyPr vert="horz" wrap="square" lIns="0" tIns="0" rIns="0" bIns="0" rtlCol="0">
              <a:spAutoFit/>
            </a:bodyPr>
            <a:lstStyle>
              <a:lvl1pPr marL="0" indent="0" algn="l" defTabSz="480060" rtl="0" eaLnBrk="1" latinLnBrk="0" hangingPunct="1">
                <a:lnSpc>
                  <a:spcPct val="120000"/>
                </a:lnSpc>
                <a:spcBef>
                  <a:spcPts val="1200"/>
                </a:spcBef>
                <a:buClrTx/>
                <a:buFont typeface="Arial" panose="020B0604020202020204" pitchFamily="34" charset="0"/>
                <a:buNone/>
                <a:defRPr sz="1400" kern="1200">
                  <a:solidFill>
                    <a:schemeClr val="bg1"/>
                  </a:solidFill>
                  <a:latin typeface="+mn-lt"/>
                  <a:ea typeface="+mn-ea"/>
                  <a:cs typeface="+mn-cs"/>
                </a:defRPr>
              </a:lvl1pPr>
              <a:lvl2pPr marL="114300" indent="0" algn="l" defTabSz="480060" rtl="0" eaLnBrk="1" latinLnBrk="0" hangingPunct="1">
                <a:lnSpc>
                  <a:spcPct val="110000"/>
                </a:lnSpc>
                <a:spcBef>
                  <a:spcPts val="1200"/>
                </a:spcBef>
                <a:buClrTx/>
                <a:buFont typeface="Verdana" panose="020B0604030504040204" pitchFamily="34" charset="0"/>
                <a:buNone/>
                <a:defRPr sz="1400" kern="1200">
                  <a:solidFill>
                    <a:schemeClr val="bg1"/>
                  </a:solidFill>
                  <a:latin typeface="+mn-lt"/>
                  <a:ea typeface="+mn-ea"/>
                  <a:cs typeface="+mn-cs"/>
                </a:defRPr>
              </a:lvl2pPr>
              <a:lvl3pPr marL="228600" indent="0" algn="l" defTabSz="480060" rtl="0" eaLnBrk="1" latinLnBrk="0" hangingPunct="1">
                <a:lnSpc>
                  <a:spcPct val="110000"/>
                </a:lnSpc>
                <a:spcBef>
                  <a:spcPts val="1200"/>
                </a:spcBef>
                <a:buClrTx/>
                <a:buFont typeface="Arial" panose="020B0604020202020204" pitchFamily="34" charset="0"/>
                <a:buNone/>
                <a:defRPr sz="1400" kern="1200">
                  <a:solidFill>
                    <a:schemeClr val="bg1"/>
                  </a:solidFill>
                  <a:latin typeface="+mn-lt"/>
                  <a:ea typeface="+mn-ea"/>
                  <a:cs typeface="+mn-cs"/>
                </a:defRPr>
              </a:lvl3pPr>
              <a:lvl4pPr marL="342900" indent="0" algn="l" defTabSz="480060" rtl="0" eaLnBrk="1" latinLnBrk="0" hangingPunct="1">
                <a:lnSpc>
                  <a:spcPct val="110000"/>
                </a:lnSpc>
                <a:spcBef>
                  <a:spcPts val="1200"/>
                </a:spcBef>
                <a:buFont typeface="Verdana" panose="020B0604030504040204" pitchFamily="34" charset="0"/>
                <a:buNone/>
                <a:defRPr sz="1400" kern="1200">
                  <a:solidFill>
                    <a:schemeClr val="bg1"/>
                  </a:solidFill>
                  <a:latin typeface="+mn-lt"/>
                  <a:ea typeface="+mn-ea"/>
                  <a:cs typeface="+mn-cs"/>
                </a:defRPr>
              </a:lvl4pPr>
              <a:lvl5pPr marL="457200" indent="0" algn="l" defTabSz="480060" rtl="0" eaLnBrk="1" latinLnBrk="0" hangingPunct="1">
                <a:lnSpc>
                  <a:spcPct val="110000"/>
                </a:lnSpc>
                <a:spcBef>
                  <a:spcPts val="1200"/>
                </a:spcBef>
                <a:buFont typeface="Arial" panose="020B0604020202020204" pitchFamily="34" charset="0"/>
                <a:buNone/>
                <a:defRPr sz="1400" kern="1200" baseline="0">
                  <a:solidFill>
                    <a:schemeClr val="bg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dirty="0"/>
                <a:t>Identify </a:t>
              </a:r>
              <a:r>
                <a:rPr lang="en-US" b="1" dirty="0">
                  <a:solidFill>
                    <a:schemeClr val="accent5">
                      <a:lumMod val="25000"/>
                      <a:lumOff val="75000"/>
                    </a:schemeClr>
                  </a:solidFill>
                </a:rPr>
                <a:t>8 Quick-Wins to Bolster</a:t>
              </a:r>
              <a:r>
                <a:rPr lang="en-US" dirty="0"/>
                <a:t> </a:t>
              </a:r>
              <a:r>
                <a:rPr lang="en-US" b="1" dirty="0">
                  <a:solidFill>
                    <a:schemeClr val="accent5">
                      <a:lumMod val="25000"/>
                      <a:lumOff val="75000"/>
                    </a:schemeClr>
                  </a:solidFill>
                </a:rPr>
                <a:t>Security </a:t>
              </a:r>
              <a:r>
                <a:rPr lang="en-US" dirty="0"/>
                <a:t>in the COVID-19 Era</a:t>
              </a:r>
            </a:p>
          </p:txBody>
        </p:sp>
      </p:grpSp>
      <p:grpSp>
        <p:nvGrpSpPr>
          <p:cNvPr id="50" name="Group 49">
            <a:extLst>
              <a:ext uri="{FF2B5EF4-FFF2-40B4-BE49-F238E27FC236}">
                <a16:creationId xmlns:a16="http://schemas.microsoft.com/office/drawing/2014/main" id="{8DA55371-9B5D-44A8-8FB6-4F09997AEBB0}"/>
              </a:ext>
            </a:extLst>
          </p:cNvPr>
          <p:cNvGrpSpPr/>
          <p:nvPr/>
        </p:nvGrpSpPr>
        <p:grpSpPr>
          <a:xfrm>
            <a:off x="782046" y="994356"/>
            <a:ext cx="576072" cy="573430"/>
            <a:chOff x="636938" y="2043364"/>
            <a:chExt cx="742714" cy="723573"/>
          </a:xfrm>
        </p:grpSpPr>
        <p:sp>
          <p:nvSpPr>
            <p:cNvPr id="51" name="Oval 50">
              <a:extLst>
                <a:ext uri="{FF2B5EF4-FFF2-40B4-BE49-F238E27FC236}">
                  <a16:creationId xmlns:a16="http://schemas.microsoft.com/office/drawing/2014/main" id="{35229801-D738-4728-A9D0-7EB18B2BB489}"/>
                </a:ext>
              </a:extLst>
            </p:cNvPr>
            <p:cNvSpPr/>
            <p:nvPr/>
          </p:nvSpPr>
          <p:spPr bwMode="gray">
            <a:xfrm rot="10800000">
              <a:off x="636938" y="2043364"/>
              <a:ext cx="742714" cy="723573"/>
            </a:xfrm>
            <a:prstGeom prst="ellipse">
              <a:avLst/>
            </a:prstGeom>
            <a:solidFill>
              <a:schemeClr val="accent3"/>
            </a:solidFill>
            <a:ln w="19050">
              <a:solidFill>
                <a:schemeClr val="accent6"/>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52" name="Oval 51">
              <a:extLst>
                <a:ext uri="{FF2B5EF4-FFF2-40B4-BE49-F238E27FC236}">
                  <a16:creationId xmlns:a16="http://schemas.microsoft.com/office/drawing/2014/main" id="{D6A2D89F-3E1F-4298-847B-36A11D221AF2}"/>
                </a:ext>
              </a:extLst>
            </p:cNvPr>
            <p:cNvSpPr/>
            <p:nvPr/>
          </p:nvSpPr>
          <p:spPr bwMode="gray">
            <a:xfrm rot="10800000">
              <a:off x="682292" y="2087550"/>
              <a:ext cx="652006" cy="635203"/>
            </a:xfrm>
            <a:prstGeom prst="ellipse">
              <a:avLst/>
            </a:prstGeom>
            <a:noFill/>
            <a:ln w="19050" cap="rnd">
              <a:solidFill>
                <a:schemeClr val="accent5">
                  <a:lumMod val="25000"/>
                  <a:lumOff val="75000"/>
                </a:schemeClr>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grpSp>
      <p:grpSp>
        <p:nvGrpSpPr>
          <p:cNvPr id="17" name="Group 16">
            <a:extLst>
              <a:ext uri="{FF2B5EF4-FFF2-40B4-BE49-F238E27FC236}">
                <a16:creationId xmlns:a16="http://schemas.microsoft.com/office/drawing/2014/main" id="{E31A866C-B96C-4A52-8FED-F293BD29E59D}"/>
              </a:ext>
            </a:extLst>
          </p:cNvPr>
          <p:cNvGrpSpPr/>
          <p:nvPr/>
        </p:nvGrpSpPr>
        <p:grpSpPr>
          <a:xfrm>
            <a:off x="782046" y="3171930"/>
            <a:ext cx="4356451" cy="573430"/>
            <a:chOff x="817223" y="3045359"/>
            <a:chExt cx="4356451" cy="573430"/>
          </a:xfrm>
        </p:grpSpPr>
        <p:sp>
          <p:nvSpPr>
            <p:cNvPr id="45" name="Text Placeholder 7">
              <a:extLst>
                <a:ext uri="{FF2B5EF4-FFF2-40B4-BE49-F238E27FC236}">
                  <a16:creationId xmlns:a16="http://schemas.microsoft.com/office/drawing/2014/main" id="{4DA17E25-E325-456A-A4D0-B2DE9F59E3A1}"/>
                </a:ext>
              </a:extLst>
            </p:cNvPr>
            <p:cNvSpPr txBox="1">
              <a:spLocks/>
            </p:cNvSpPr>
            <p:nvPr/>
          </p:nvSpPr>
          <p:spPr bwMode="gray">
            <a:xfrm>
              <a:off x="1573256" y="3103913"/>
              <a:ext cx="3600418" cy="489686"/>
            </a:xfrm>
            <a:prstGeom prst="rect">
              <a:avLst/>
            </a:prstGeom>
          </p:spPr>
          <p:txBody>
            <a:bodyPr vert="horz" wrap="square" lIns="0" tIns="0" rIns="0" bIns="0" rtlCol="0">
              <a:spAutoFit/>
            </a:bodyPr>
            <a:lstStyle>
              <a:lvl1pPr marL="0" indent="0" algn="l" defTabSz="480060" rtl="0" eaLnBrk="1" latinLnBrk="0" hangingPunct="1">
                <a:lnSpc>
                  <a:spcPct val="120000"/>
                </a:lnSpc>
                <a:spcBef>
                  <a:spcPts val="1200"/>
                </a:spcBef>
                <a:buClrTx/>
                <a:buFont typeface="Arial" panose="020B0604020202020204" pitchFamily="34" charset="0"/>
                <a:buNone/>
                <a:defRPr sz="1400" kern="1200">
                  <a:solidFill>
                    <a:schemeClr val="bg1"/>
                  </a:solidFill>
                  <a:latin typeface="+mn-lt"/>
                  <a:ea typeface="+mn-ea"/>
                  <a:cs typeface="+mn-cs"/>
                </a:defRPr>
              </a:lvl1pPr>
              <a:lvl2pPr marL="114300" indent="0" algn="l" defTabSz="480060" rtl="0" eaLnBrk="1" latinLnBrk="0" hangingPunct="1">
                <a:lnSpc>
                  <a:spcPct val="110000"/>
                </a:lnSpc>
                <a:spcBef>
                  <a:spcPts val="1200"/>
                </a:spcBef>
                <a:buClrTx/>
                <a:buFont typeface="Verdana" panose="020B0604030504040204" pitchFamily="34" charset="0"/>
                <a:buNone/>
                <a:defRPr sz="1400" kern="1200">
                  <a:solidFill>
                    <a:schemeClr val="bg1"/>
                  </a:solidFill>
                  <a:latin typeface="+mn-lt"/>
                  <a:ea typeface="+mn-ea"/>
                  <a:cs typeface="+mn-cs"/>
                </a:defRPr>
              </a:lvl2pPr>
              <a:lvl3pPr marL="228600" indent="0" algn="l" defTabSz="480060" rtl="0" eaLnBrk="1" latinLnBrk="0" hangingPunct="1">
                <a:lnSpc>
                  <a:spcPct val="110000"/>
                </a:lnSpc>
                <a:spcBef>
                  <a:spcPts val="1200"/>
                </a:spcBef>
                <a:buClrTx/>
                <a:buFont typeface="Arial" panose="020B0604020202020204" pitchFamily="34" charset="0"/>
                <a:buNone/>
                <a:defRPr sz="1400" kern="1200">
                  <a:solidFill>
                    <a:schemeClr val="bg1"/>
                  </a:solidFill>
                  <a:latin typeface="+mn-lt"/>
                  <a:ea typeface="+mn-ea"/>
                  <a:cs typeface="+mn-cs"/>
                </a:defRPr>
              </a:lvl3pPr>
              <a:lvl4pPr marL="342900" indent="0" algn="l" defTabSz="480060" rtl="0" eaLnBrk="1" latinLnBrk="0" hangingPunct="1">
                <a:lnSpc>
                  <a:spcPct val="110000"/>
                </a:lnSpc>
                <a:spcBef>
                  <a:spcPts val="1200"/>
                </a:spcBef>
                <a:buFont typeface="Verdana" panose="020B0604030504040204" pitchFamily="34" charset="0"/>
                <a:buNone/>
                <a:defRPr sz="1400" kern="1200">
                  <a:solidFill>
                    <a:schemeClr val="bg1"/>
                  </a:solidFill>
                  <a:latin typeface="+mn-lt"/>
                  <a:ea typeface="+mn-ea"/>
                  <a:cs typeface="+mn-cs"/>
                </a:defRPr>
              </a:lvl4pPr>
              <a:lvl5pPr marL="457200" indent="0" algn="l" defTabSz="480060" rtl="0" eaLnBrk="1" latinLnBrk="0" hangingPunct="1">
                <a:lnSpc>
                  <a:spcPct val="110000"/>
                </a:lnSpc>
                <a:spcBef>
                  <a:spcPts val="1200"/>
                </a:spcBef>
                <a:buFont typeface="Arial" panose="020B0604020202020204" pitchFamily="34" charset="0"/>
                <a:buNone/>
                <a:defRPr sz="1400" kern="1200" baseline="0">
                  <a:solidFill>
                    <a:schemeClr val="bg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dirty="0"/>
                <a:t>Plan</a:t>
              </a:r>
              <a:r>
                <a:rPr lang="en-US" b="1" dirty="0">
                  <a:solidFill>
                    <a:schemeClr val="accent5">
                      <a:lumMod val="25000"/>
                      <a:lumOff val="75000"/>
                    </a:schemeClr>
                  </a:solidFill>
                </a:rPr>
                <a:t> Next Steps with EAB </a:t>
              </a:r>
              <a:r>
                <a:rPr lang="en-US" dirty="0"/>
                <a:t>for District  COVID-19 Cybersecurity Response</a:t>
              </a:r>
            </a:p>
          </p:txBody>
        </p:sp>
        <p:grpSp>
          <p:nvGrpSpPr>
            <p:cNvPr id="32" name="Group 31">
              <a:extLst>
                <a:ext uri="{FF2B5EF4-FFF2-40B4-BE49-F238E27FC236}">
                  <a16:creationId xmlns:a16="http://schemas.microsoft.com/office/drawing/2014/main" id="{72AFFC8E-B842-4531-BA49-5B0658EA7283}"/>
                </a:ext>
              </a:extLst>
            </p:cNvPr>
            <p:cNvGrpSpPr/>
            <p:nvPr/>
          </p:nvGrpSpPr>
          <p:grpSpPr>
            <a:xfrm>
              <a:off x="817223" y="3045359"/>
              <a:ext cx="576072" cy="573430"/>
              <a:chOff x="636938" y="2043364"/>
              <a:chExt cx="742714" cy="723573"/>
            </a:xfrm>
          </p:grpSpPr>
          <p:sp>
            <p:nvSpPr>
              <p:cNvPr id="33" name="Oval 32">
                <a:extLst>
                  <a:ext uri="{FF2B5EF4-FFF2-40B4-BE49-F238E27FC236}">
                    <a16:creationId xmlns:a16="http://schemas.microsoft.com/office/drawing/2014/main" id="{1F1CBA84-AD03-4AD5-BC93-1B64B2A1E5FB}"/>
                  </a:ext>
                </a:extLst>
              </p:cNvPr>
              <p:cNvSpPr/>
              <p:nvPr/>
            </p:nvSpPr>
            <p:spPr bwMode="gray">
              <a:xfrm rot="10800000">
                <a:off x="636938" y="2043364"/>
                <a:ext cx="742714" cy="723573"/>
              </a:xfrm>
              <a:prstGeom prst="ellipse">
                <a:avLst/>
              </a:prstGeom>
              <a:solidFill>
                <a:schemeClr val="accent3"/>
              </a:solidFill>
              <a:ln w="19050">
                <a:solidFill>
                  <a:schemeClr val="accent6"/>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34" name="Oval 33">
                <a:extLst>
                  <a:ext uri="{FF2B5EF4-FFF2-40B4-BE49-F238E27FC236}">
                    <a16:creationId xmlns:a16="http://schemas.microsoft.com/office/drawing/2014/main" id="{E0DFE349-45AC-4DEB-9F49-8B153E75ED41}"/>
                  </a:ext>
                </a:extLst>
              </p:cNvPr>
              <p:cNvSpPr/>
              <p:nvPr/>
            </p:nvSpPr>
            <p:spPr bwMode="gray">
              <a:xfrm rot="10800000">
                <a:off x="682292" y="2087550"/>
                <a:ext cx="652006" cy="635203"/>
              </a:xfrm>
              <a:prstGeom prst="ellipse">
                <a:avLst/>
              </a:prstGeom>
              <a:noFill/>
              <a:ln w="19050" cap="rnd">
                <a:solidFill>
                  <a:schemeClr val="accent5">
                    <a:lumMod val="25000"/>
                    <a:lumOff val="75000"/>
                  </a:schemeClr>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grpSp>
        <p:pic>
          <p:nvPicPr>
            <p:cNvPr id="16" name="Picture 15" descr="A picture containing drawing, room, table&#10;&#10;Description automatically generated">
              <a:extLst>
                <a:ext uri="{FF2B5EF4-FFF2-40B4-BE49-F238E27FC236}">
                  <a16:creationId xmlns:a16="http://schemas.microsoft.com/office/drawing/2014/main" id="{AE9CFDE7-46C2-400E-800D-E05F46FC62BA}"/>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947525" y="3177746"/>
              <a:ext cx="343403" cy="298760"/>
            </a:xfrm>
            <a:prstGeom prst="rect">
              <a:avLst/>
            </a:prstGeom>
          </p:spPr>
        </p:pic>
      </p:grpSp>
      <p:pic>
        <p:nvPicPr>
          <p:cNvPr id="5" name="Picture 4" descr="Icon&#10;&#10;Description automatically generated">
            <a:extLst>
              <a:ext uri="{FF2B5EF4-FFF2-40B4-BE49-F238E27FC236}">
                <a16:creationId xmlns:a16="http://schemas.microsoft.com/office/drawing/2014/main" id="{A6D8E6A1-1091-403E-B767-DA2652878461}"/>
              </a:ext>
            </a:extLst>
          </p:cNvPr>
          <p:cNvPicPr>
            <a:picLocks noChangeAspect="1"/>
          </p:cNvPicPr>
          <p:nvPr/>
        </p:nvPicPr>
        <p:blipFill>
          <a:blip r:embed="rId4">
            <a:lum bright="70000" contrast="-70000"/>
          </a:blip>
          <a:stretch>
            <a:fillRect/>
          </a:stretch>
        </p:blipFill>
        <p:spPr>
          <a:xfrm>
            <a:off x="866864" y="2169371"/>
            <a:ext cx="388887" cy="388887"/>
          </a:xfrm>
          <a:prstGeom prst="rect">
            <a:avLst/>
          </a:prstGeom>
        </p:spPr>
      </p:pic>
      <p:pic>
        <p:nvPicPr>
          <p:cNvPr id="11" name="Picture 10" descr="A close up of a logo&#10;&#10;Description automatically generated">
            <a:extLst>
              <a:ext uri="{FF2B5EF4-FFF2-40B4-BE49-F238E27FC236}">
                <a16:creationId xmlns:a16="http://schemas.microsoft.com/office/drawing/2014/main" id="{0333560F-052D-4069-ACAA-660E43EC188A}"/>
              </a:ext>
            </a:extLst>
          </p:cNvPr>
          <p:cNvPicPr>
            <a:picLocks noChangeAspect="1"/>
          </p:cNvPicPr>
          <p:nvPr/>
        </p:nvPicPr>
        <p:blipFill>
          <a:blip r:embed="rId5">
            <a:lum bright="70000" contrast="-70000"/>
          </a:blip>
          <a:stretch>
            <a:fillRect/>
          </a:stretch>
        </p:blipFill>
        <p:spPr>
          <a:xfrm>
            <a:off x="880878" y="1161138"/>
            <a:ext cx="384715" cy="262888"/>
          </a:xfrm>
          <a:prstGeom prst="rect">
            <a:avLst/>
          </a:prstGeom>
        </p:spPr>
      </p:pic>
    </p:spTree>
    <p:extLst>
      <p:ext uri="{BB962C8B-B14F-4D97-AF65-F5344CB8AC3E}">
        <p14:creationId xmlns:p14="http://schemas.microsoft.com/office/powerpoint/2010/main" val="1630815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Icon&#10;&#10;Description automatically generated">
            <a:extLst>
              <a:ext uri="{FF2B5EF4-FFF2-40B4-BE49-F238E27FC236}">
                <a16:creationId xmlns:a16="http://schemas.microsoft.com/office/drawing/2014/main" id="{A9796370-D082-48A7-9860-769FB317B024}"/>
              </a:ext>
            </a:extLst>
          </p:cNvPr>
          <p:cNvPicPr>
            <a:picLocks noChangeAspect="1"/>
          </p:cNvPicPr>
          <p:nvPr/>
        </p:nvPicPr>
        <p:blipFill>
          <a:blip r:embed="rId2"/>
          <a:stretch>
            <a:fillRect/>
          </a:stretch>
        </p:blipFill>
        <p:spPr>
          <a:xfrm>
            <a:off x="414956" y="3836241"/>
            <a:ext cx="282759" cy="244116"/>
          </a:xfrm>
          <a:prstGeom prst="rect">
            <a:avLst/>
          </a:prstGeom>
        </p:spPr>
      </p:pic>
      <p:sp>
        <p:nvSpPr>
          <p:cNvPr id="8" name="Rectangle 7">
            <a:extLst>
              <a:ext uri="{FF2B5EF4-FFF2-40B4-BE49-F238E27FC236}">
                <a16:creationId xmlns:a16="http://schemas.microsoft.com/office/drawing/2014/main" id="{85C3CC39-8348-4A1C-969A-B5355A3E2B07}"/>
              </a:ext>
            </a:extLst>
          </p:cNvPr>
          <p:cNvSpPr/>
          <p:nvPr/>
        </p:nvSpPr>
        <p:spPr bwMode="gray">
          <a:xfrm>
            <a:off x="280150" y="2871556"/>
            <a:ext cx="2192073" cy="4154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7" name="Rectangle 66">
            <a:extLst>
              <a:ext uri="{FF2B5EF4-FFF2-40B4-BE49-F238E27FC236}">
                <a16:creationId xmlns:a16="http://schemas.microsoft.com/office/drawing/2014/main" id="{23D0E635-0193-4B20-81F0-86A6A9B05126}"/>
              </a:ext>
            </a:extLst>
          </p:cNvPr>
          <p:cNvSpPr/>
          <p:nvPr/>
        </p:nvSpPr>
        <p:spPr bwMode="gray">
          <a:xfrm>
            <a:off x="280194" y="1486546"/>
            <a:ext cx="2192073" cy="41549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9" name="Rectangle 68">
            <a:extLst>
              <a:ext uri="{FF2B5EF4-FFF2-40B4-BE49-F238E27FC236}">
                <a16:creationId xmlns:a16="http://schemas.microsoft.com/office/drawing/2014/main" id="{0C573A14-1297-4B16-BAE5-6AC0EB4F82F6}"/>
              </a:ext>
            </a:extLst>
          </p:cNvPr>
          <p:cNvSpPr/>
          <p:nvPr/>
        </p:nvSpPr>
        <p:spPr bwMode="gray">
          <a:xfrm>
            <a:off x="280194" y="1948216"/>
            <a:ext cx="2192073" cy="41549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1" name="Rectangle 70">
            <a:extLst>
              <a:ext uri="{FF2B5EF4-FFF2-40B4-BE49-F238E27FC236}">
                <a16:creationId xmlns:a16="http://schemas.microsoft.com/office/drawing/2014/main" id="{437877DB-2ED9-4EFE-B16F-6D749AD58A40}"/>
              </a:ext>
            </a:extLst>
          </p:cNvPr>
          <p:cNvSpPr/>
          <p:nvPr/>
        </p:nvSpPr>
        <p:spPr bwMode="gray">
          <a:xfrm>
            <a:off x="280194" y="2409886"/>
            <a:ext cx="2192073" cy="41549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Rectangle 50">
            <a:extLst>
              <a:ext uri="{FF2B5EF4-FFF2-40B4-BE49-F238E27FC236}">
                <a16:creationId xmlns:a16="http://schemas.microsoft.com/office/drawing/2014/main" id="{7AE8E627-38EB-41A2-B714-2221C944188E}"/>
              </a:ext>
            </a:extLst>
          </p:cNvPr>
          <p:cNvSpPr/>
          <p:nvPr/>
        </p:nvSpPr>
        <p:spPr bwMode="gray">
          <a:xfrm>
            <a:off x="3420533" y="899006"/>
            <a:ext cx="2980267" cy="32943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ext Placeholder 1">
            <a:extLst>
              <a:ext uri="{FF2B5EF4-FFF2-40B4-BE49-F238E27FC236}">
                <a16:creationId xmlns:a16="http://schemas.microsoft.com/office/drawing/2014/main" id="{F82AF100-72A0-435F-8034-80C5A614FE03}"/>
              </a:ext>
            </a:extLst>
          </p:cNvPr>
          <p:cNvSpPr>
            <a:spLocks noGrp="1"/>
          </p:cNvSpPr>
          <p:nvPr>
            <p:ph type="body" sz="quarter" idx="16"/>
          </p:nvPr>
        </p:nvSpPr>
        <p:spPr/>
        <p:txBody>
          <a:bodyPr/>
          <a:lstStyle/>
          <a:p>
            <a:endParaRPr lang="en-US"/>
          </a:p>
        </p:txBody>
      </p:sp>
      <p:sp>
        <p:nvSpPr>
          <p:cNvPr id="3" name="Title 2">
            <a:extLst>
              <a:ext uri="{FF2B5EF4-FFF2-40B4-BE49-F238E27FC236}">
                <a16:creationId xmlns:a16="http://schemas.microsoft.com/office/drawing/2014/main" id="{8944E43B-3C7C-48DC-8737-CA786BF0E9D6}"/>
              </a:ext>
            </a:extLst>
          </p:cNvPr>
          <p:cNvSpPr>
            <a:spLocks noGrp="1"/>
          </p:cNvSpPr>
          <p:nvPr>
            <p:ph type="title"/>
          </p:nvPr>
        </p:nvSpPr>
        <p:spPr>
          <a:xfrm>
            <a:off x="280194" y="317005"/>
            <a:ext cx="7222812" cy="249299"/>
          </a:xfrm>
        </p:spPr>
        <p:txBody>
          <a:bodyPr/>
          <a:lstStyle/>
          <a:p>
            <a:r>
              <a:rPr lang="en-US" dirty="0"/>
              <a:t>Rapid Transition to Virtual Creates Problems for CTOs</a:t>
            </a:r>
          </a:p>
        </p:txBody>
      </p:sp>
      <p:sp>
        <p:nvSpPr>
          <p:cNvPr id="4" name="Text Placeholder 3">
            <a:extLst>
              <a:ext uri="{FF2B5EF4-FFF2-40B4-BE49-F238E27FC236}">
                <a16:creationId xmlns:a16="http://schemas.microsoft.com/office/drawing/2014/main" id="{B5262FD9-415B-43E7-8D1E-5117A5453652}"/>
              </a:ext>
            </a:extLst>
          </p:cNvPr>
          <p:cNvSpPr>
            <a:spLocks noGrp="1"/>
          </p:cNvSpPr>
          <p:nvPr>
            <p:ph type="body" sz="quarter" idx="15"/>
          </p:nvPr>
        </p:nvSpPr>
        <p:spPr/>
        <p:txBody>
          <a:bodyPr/>
          <a:lstStyle/>
          <a:p>
            <a:endParaRPr lang="en-US"/>
          </a:p>
        </p:txBody>
      </p:sp>
      <p:sp>
        <p:nvSpPr>
          <p:cNvPr id="5" name="Text Placeholder 4">
            <a:extLst>
              <a:ext uri="{FF2B5EF4-FFF2-40B4-BE49-F238E27FC236}">
                <a16:creationId xmlns:a16="http://schemas.microsoft.com/office/drawing/2014/main" id="{AA7637F5-BD72-4FDB-BAED-1AE1CA27848D}"/>
              </a:ext>
            </a:extLst>
          </p:cNvPr>
          <p:cNvSpPr>
            <a:spLocks noGrp="1"/>
          </p:cNvSpPr>
          <p:nvPr>
            <p:ph type="body" sz="quarter" idx="19"/>
          </p:nvPr>
        </p:nvSpPr>
        <p:spPr/>
        <p:txBody>
          <a:bodyPr/>
          <a:lstStyle/>
          <a:p>
            <a:endParaRPr lang="en-US"/>
          </a:p>
        </p:txBody>
      </p:sp>
      <p:sp>
        <p:nvSpPr>
          <p:cNvPr id="6" name="Text Placeholder 5">
            <a:extLst>
              <a:ext uri="{FF2B5EF4-FFF2-40B4-BE49-F238E27FC236}">
                <a16:creationId xmlns:a16="http://schemas.microsoft.com/office/drawing/2014/main" id="{9866501A-0FEB-4DFD-8CD5-026F43782ACD}"/>
              </a:ext>
            </a:extLst>
          </p:cNvPr>
          <p:cNvSpPr>
            <a:spLocks noGrp="1"/>
          </p:cNvSpPr>
          <p:nvPr>
            <p:ph type="body" sz="quarter" idx="18"/>
          </p:nvPr>
        </p:nvSpPr>
        <p:spPr>
          <a:xfrm>
            <a:off x="3420533" y="4446657"/>
            <a:ext cx="2980267" cy="353943"/>
          </a:xfrm>
        </p:spPr>
        <p:txBody>
          <a:bodyPr/>
          <a:lstStyle/>
          <a:p>
            <a:r>
              <a:rPr lang="en-US" dirty="0"/>
              <a:t>Sources: </a:t>
            </a:r>
            <a:r>
              <a:rPr lang="en-US" dirty="0" err="1"/>
              <a:t>Maylahn</a:t>
            </a:r>
            <a:r>
              <a:rPr lang="en-US" dirty="0"/>
              <a:t>, P., </a:t>
            </a:r>
            <a:r>
              <a:rPr lang="en-US" i="1" dirty="0">
                <a:hlinkClick r:id="rId3"/>
              </a:rPr>
              <a:t>COVID-19 Back-to-School Survey Report 2020</a:t>
            </a:r>
            <a:r>
              <a:rPr lang="en-US" i="1" dirty="0"/>
              <a:t>, </a:t>
            </a:r>
            <a:r>
              <a:rPr lang="en-US" dirty="0"/>
              <a:t>CoSN,2020; </a:t>
            </a:r>
            <a:r>
              <a:rPr lang="en-US" dirty="0" err="1"/>
              <a:t>Maylahn</a:t>
            </a:r>
            <a:r>
              <a:rPr lang="en-US" dirty="0"/>
              <a:t>, P., </a:t>
            </a:r>
            <a:r>
              <a:rPr lang="en-US" i="1" dirty="0">
                <a:hlinkClick r:id="rId4"/>
              </a:rPr>
              <a:t>2018-2019 Annual Infrastructure Report</a:t>
            </a:r>
            <a:r>
              <a:rPr lang="en-US" i="1" dirty="0"/>
              <a:t>, </a:t>
            </a:r>
            <a:r>
              <a:rPr lang="en-US" dirty="0" err="1"/>
              <a:t>CoSN</a:t>
            </a:r>
            <a:r>
              <a:rPr lang="en-US" dirty="0"/>
              <a:t>, 2019; US Government Accountability Office, </a:t>
            </a:r>
            <a:r>
              <a:rPr lang="en-US" dirty="0">
                <a:hlinkClick r:id="rId5"/>
              </a:rPr>
              <a:t>Recent K-12 Data Breaches Show That Students are Vulnerable to Harm</a:t>
            </a:r>
            <a:r>
              <a:rPr lang="en-US" dirty="0"/>
              <a:t>, 2020; EAB interviews &amp; analysis.</a:t>
            </a:r>
          </a:p>
        </p:txBody>
      </p:sp>
      <p:sp>
        <p:nvSpPr>
          <p:cNvPr id="7" name="TextBox 6">
            <a:extLst>
              <a:ext uri="{FF2B5EF4-FFF2-40B4-BE49-F238E27FC236}">
                <a16:creationId xmlns:a16="http://schemas.microsoft.com/office/drawing/2014/main" id="{D1C681E7-F4B1-4827-98CD-D720A219C9A5}"/>
              </a:ext>
            </a:extLst>
          </p:cNvPr>
          <p:cNvSpPr txBox="1"/>
          <p:nvPr/>
        </p:nvSpPr>
        <p:spPr>
          <a:xfrm>
            <a:off x="280194" y="1000606"/>
            <a:ext cx="2124339" cy="307777"/>
          </a:xfrm>
          <a:prstGeom prst="rect">
            <a:avLst/>
          </a:prstGeom>
          <a:noFill/>
        </p:spPr>
        <p:txBody>
          <a:bodyPr wrap="square" lIns="0" tIns="0" rIns="0" bIns="0" rtlCol="0">
            <a:spAutoFit/>
          </a:bodyPr>
          <a:lstStyle/>
          <a:p>
            <a:pPr>
              <a:spcBef>
                <a:spcPts val="500"/>
              </a:spcBef>
            </a:pPr>
            <a:r>
              <a:rPr lang="en-US" sz="1000" b="1" dirty="0"/>
              <a:t>Security Risks Intensify in New Virtual Landscape…</a:t>
            </a:r>
          </a:p>
        </p:txBody>
      </p:sp>
      <p:sp>
        <p:nvSpPr>
          <p:cNvPr id="11" name="TextBox 10">
            <a:extLst>
              <a:ext uri="{FF2B5EF4-FFF2-40B4-BE49-F238E27FC236}">
                <a16:creationId xmlns:a16="http://schemas.microsoft.com/office/drawing/2014/main" id="{88A113E1-011E-481C-BFDB-17BA1A8E9F52}"/>
              </a:ext>
            </a:extLst>
          </p:cNvPr>
          <p:cNvSpPr txBox="1"/>
          <p:nvPr/>
        </p:nvSpPr>
        <p:spPr>
          <a:xfrm>
            <a:off x="3594853" y="1486546"/>
            <a:ext cx="631583" cy="369332"/>
          </a:xfrm>
          <a:prstGeom prst="rect">
            <a:avLst/>
          </a:prstGeom>
          <a:noFill/>
        </p:spPr>
        <p:txBody>
          <a:bodyPr wrap="none" lIns="0" tIns="0" rIns="0" bIns="0" rtlCol="0">
            <a:spAutoFit/>
          </a:bodyPr>
          <a:lstStyle/>
          <a:p>
            <a:pPr>
              <a:spcBef>
                <a:spcPts val="500"/>
              </a:spcBef>
            </a:pPr>
            <a:r>
              <a:rPr lang="en-US" sz="2400" dirty="0">
                <a:solidFill>
                  <a:schemeClr val="accent6"/>
                </a:solidFill>
                <a:latin typeface="+mj-lt"/>
              </a:rPr>
              <a:t>88%</a:t>
            </a:r>
          </a:p>
        </p:txBody>
      </p:sp>
      <p:sp>
        <p:nvSpPr>
          <p:cNvPr id="13" name="TextBox 12">
            <a:extLst>
              <a:ext uri="{FF2B5EF4-FFF2-40B4-BE49-F238E27FC236}">
                <a16:creationId xmlns:a16="http://schemas.microsoft.com/office/drawing/2014/main" id="{0B5C494B-AD8B-485C-A705-9EFE018FB412}"/>
              </a:ext>
            </a:extLst>
          </p:cNvPr>
          <p:cNvSpPr txBox="1"/>
          <p:nvPr/>
        </p:nvSpPr>
        <p:spPr>
          <a:xfrm>
            <a:off x="3580742" y="2206430"/>
            <a:ext cx="631583" cy="369332"/>
          </a:xfrm>
          <a:prstGeom prst="rect">
            <a:avLst/>
          </a:prstGeom>
          <a:noFill/>
        </p:spPr>
        <p:txBody>
          <a:bodyPr wrap="none" lIns="0" tIns="0" rIns="0" bIns="0" rtlCol="0">
            <a:spAutoFit/>
          </a:bodyPr>
          <a:lstStyle/>
          <a:p>
            <a:pPr>
              <a:spcBef>
                <a:spcPts val="500"/>
              </a:spcBef>
            </a:pPr>
            <a:r>
              <a:rPr lang="en-US" sz="2400" dirty="0">
                <a:solidFill>
                  <a:schemeClr val="accent6"/>
                </a:solidFill>
                <a:latin typeface="+mj-lt"/>
              </a:rPr>
              <a:t>47%</a:t>
            </a:r>
          </a:p>
        </p:txBody>
      </p:sp>
      <p:sp>
        <p:nvSpPr>
          <p:cNvPr id="17" name="TextBox 16">
            <a:extLst>
              <a:ext uri="{FF2B5EF4-FFF2-40B4-BE49-F238E27FC236}">
                <a16:creationId xmlns:a16="http://schemas.microsoft.com/office/drawing/2014/main" id="{101D1479-1D44-4B44-8D65-673BC912D31D}"/>
              </a:ext>
            </a:extLst>
          </p:cNvPr>
          <p:cNvSpPr txBox="1"/>
          <p:nvPr/>
        </p:nvSpPr>
        <p:spPr>
          <a:xfrm>
            <a:off x="3836224" y="3021605"/>
            <a:ext cx="2041535" cy="756617"/>
          </a:xfrm>
          <a:prstGeom prst="rect">
            <a:avLst/>
          </a:prstGeom>
          <a:noFill/>
        </p:spPr>
        <p:txBody>
          <a:bodyPr wrap="square" lIns="0" tIns="0" rIns="0" bIns="0" rtlCol="0">
            <a:spAutoFit/>
          </a:bodyPr>
          <a:lstStyle/>
          <a:p>
            <a:pPr>
              <a:spcBef>
                <a:spcPts val="500"/>
              </a:spcBef>
            </a:pPr>
            <a:r>
              <a:rPr lang="en-US" sz="900" i="1" dirty="0"/>
              <a:t>“Our small budget is mostly going to new devices or digital learning platforms – </a:t>
            </a:r>
            <a:r>
              <a:rPr lang="en-US" sz="900" b="1" i="1" dirty="0"/>
              <a:t>there’s almost nothing left for security</a:t>
            </a:r>
            <a:r>
              <a:rPr lang="en-US" sz="900" i="1" dirty="0"/>
              <a:t>.”</a:t>
            </a:r>
          </a:p>
          <a:p>
            <a:pPr algn="r">
              <a:spcBef>
                <a:spcPts val="500"/>
              </a:spcBef>
            </a:pPr>
            <a:r>
              <a:rPr lang="en-US" sz="800" i="1" dirty="0"/>
              <a:t>- </a:t>
            </a:r>
            <a:r>
              <a:rPr lang="en-US" sz="800" dirty="0"/>
              <a:t>CTO, Public K-12 District</a:t>
            </a:r>
          </a:p>
        </p:txBody>
      </p:sp>
      <p:sp>
        <p:nvSpPr>
          <p:cNvPr id="18" name="TextBox 17">
            <a:extLst>
              <a:ext uri="{FF2B5EF4-FFF2-40B4-BE49-F238E27FC236}">
                <a16:creationId xmlns:a16="http://schemas.microsoft.com/office/drawing/2014/main" id="{0A907270-AE41-4337-8BF2-9AA66997DEEA}"/>
              </a:ext>
            </a:extLst>
          </p:cNvPr>
          <p:cNvSpPr txBox="1"/>
          <p:nvPr/>
        </p:nvSpPr>
        <p:spPr>
          <a:xfrm>
            <a:off x="4348256" y="1486546"/>
            <a:ext cx="1433708" cy="415498"/>
          </a:xfrm>
          <a:prstGeom prst="rect">
            <a:avLst/>
          </a:prstGeom>
          <a:noFill/>
        </p:spPr>
        <p:txBody>
          <a:bodyPr wrap="square" lIns="0" tIns="0" rIns="0" bIns="0" rtlCol="0">
            <a:spAutoFit/>
          </a:bodyPr>
          <a:lstStyle/>
          <a:p>
            <a:pPr>
              <a:spcBef>
                <a:spcPts val="500"/>
              </a:spcBef>
            </a:pPr>
            <a:r>
              <a:rPr lang="en-US" sz="900" dirty="0"/>
              <a:t>of districts don’t have a dedicated network security person </a:t>
            </a:r>
          </a:p>
        </p:txBody>
      </p:sp>
      <p:sp>
        <p:nvSpPr>
          <p:cNvPr id="20" name="TextBox 19">
            <a:extLst>
              <a:ext uri="{FF2B5EF4-FFF2-40B4-BE49-F238E27FC236}">
                <a16:creationId xmlns:a16="http://schemas.microsoft.com/office/drawing/2014/main" id="{53A68B11-2DC4-4F57-AE0A-5ED689DB5A39}"/>
              </a:ext>
            </a:extLst>
          </p:cNvPr>
          <p:cNvSpPr txBox="1"/>
          <p:nvPr/>
        </p:nvSpPr>
        <p:spPr>
          <a:xfrm>
            <a:off x="4348256" y="2206430"/>
            <a:ext cx="1473732" cy="415498"/>
          </a:xfrm>
          <a:prstGeom prst="rect">
            <a:avLst/>
          </a:prstGeom>
          <a:noFill/>
        </p:spPr>
        <p:txBody>
          <a:bodyPr wrap="square" lIns="0" tIns="0" rIns="0" bIns="0" rtlCol="0">
            <a:spAutoFit/>
          </a:bodyPr>
          <a:lstStyle/>
          <a:p>
            <a:pPr>
              <a:spcBef>
                <a:spcPts val="500"/>
              </a:spcBef>
            </a:pPr>
            <a:r>
              <a:rPr lang="en-US" sz="900" dirty="0"/>
              <a:t>of K-12 IT leaders expect a </a:t>
            </a:r>
            <a:r>
              <a:rPr lang="en-US" sz="900" b="1" dirty="0"/>
              <a:t>budget decrease </a:t>
            </a:r>
            <a:r>
              <a:rPr lang="en-US" sz="900" dirty="0"/>
              <a:t>for 2020-2021</a:t>
            </a:r>
          </a:p>
        </p:txBody>
      </p:sp>
      <p:sp>
        <p:nvSpPr>
          <p:cNvPr id="21" name="TextBox 20">
            <a:extLst>
              <a:ext uri="{FF2B5EF4-FFF2-40B4-BE49-F238E27FC236}">
                <a16:creationId xmlns:a16="http://schemas.microsoft.com/office/drawing/2014/main" id="{E917A20F-BF9A-4ED8-8A69-2E86E6758CF5}"/>
              </a:ext>
            </a:extLst>
          </p:cNvPr>
          <p:cNvSpPr txBox="1"/>
          <p:nvPr/>
        </p:nvSpPr>
        <p:spPr>
          <a:xfrm>
            <a:off x="3604126" y="996693"/>
            <a:ext cx="2399511" cy="307777"/>
          </a:xfrm>
          <a:prstGeom prst="rect">
            <a:avLst/>
          </a:prstGeom>
          <a:noFill/>
        </p:spPr>
        <p:txBody>
          <a:bodyPr wrap="square" lIns="0" tIns="0" rIns="0" bIns="0" rtlCol="0">
            <a:spAutoFit/>
          </a:bodyPr>
          <a:lstStyle/>
          <a:p>
            <a:pPr>
              <a:spcBef>
                <a:spcPts val="500"/>
              </a:spcBef>
            </a:pPr>
            <a:r>
              <a:rPr lang="en-US" sz="1000" b="1" dirty="0"/>
              <a:t>…Overwhelming Districts’ Constrained IT Resources</a:t>
            </a:r>
          </a:p>
        </p:txBody>
      </p:sp>
      <p:pic>
        <p:nvPicPr>
          <p:cNvPr id="25" name="Picture 24" descr="Icon&#10;&#10;Description automatically generated">
            <a:extLst>
              <a:ext uri="{FF2B5EF4-FFF2-40B4-BE49-F238E27FC236}">
                <a16:creationId xmlns:a16="http://schemas.microsoft.com/office/drawing/2014/main" id="{F0421614-2D00-4036-BBEB-20517B57666D}"/>
              </a:ext>
            </a:extLst>
          </p:cNvPr>
          <p:cNvPicPr>
            <a:picLocks noChangeAspect="1"/>
          </p:cNvPicPr>
          <p:nvPr/>
        </p:nvPicPr>
        <p:blipFill>
          <a:blip r:embed="rId6"/>
          <a:stretch>
            <a:fillRect/>
          </a:stretch>
        </p:blipFill>
        <p:spPr>
          <a:xfrm>
            <a:off x="354707" y="2016708"/>
            <a:ext cx="381527" cy="278515"/>
          </a:xfrm>
          <a:prstGeom prst="rect">
            <a:avLst/>
          </a:prstGeom>
        </p:spPr>
      </p:pic>
      <p:pic>
        <p:nvPicPr>
          <p:cNvPr id="27" name="Picture 26" descr="A picture containing background pattern&#10;&#10;Description automatically generated">
            <a:extLst>
              <a:ext uri="{FF2B5EF4-FFF2-40B4-BE49-F238E27FC236}">
                <a16:creationId xmlns:a16="http://schemas.microsoft.com/office/drawing/2014/main" id="{EB79E042-FA9E-457C-80B0-765BD9BBDFC5}"/>
              </a:ext>
            </a:extLst>
          </p:cNvPr>
          <p:cNvPicPr>
            <a:picLocks noChangeAspect="1"/>
          </p:cNvPicPr>
          <p:nvPr/>
        </p:nvPicPr>
        <p:blipFill>
          <a:blip r:embed="rId7"/>
          <a:stretch>
            <a:fillRect/>
          </a:stretch>
        </p:blipFill>
        <p:spPr>
          <a:xfrm>
            <a:off x="431104" y="3352316"/>
            <a:ext cx="250465" cy="335445"/>
          </a:xfrm>
          <a:prstGeom prst="rect">
            <a:avLst/>
          </a:prstGeom>
        </p:spPr>
      </p:pic>
      <p:pic>
        <p:nvPicPr>
          <p:cNvPr id="29" name="Picture 28" descr="Icon&#10;&#10;Description automatically generated">
            <a:extLst>
              <a:ext uri="{FF2B5EF4-FFF2-40B4-BE49-F238E27FC236}">
                <a16:creationId xmlns:a16="http://schemas.microsoft.com/office/drawing/2014/main" id="{B3B0C04F-0CF6-4116-BD2F-E64F807C8616}"/>
              </a:ext>
            </a:extLst>
          </p:cNvPr>
          <p:cNvPicPr>
            <a:picLocks noChangeAspect="1"/>
          </p:cNvPicPr>
          <p:nvPr/>
        </p:nvPicPr>
        <p:blipFill>
          <a:blip r:embed="rId8"/>
          <a:stretch>
            <a:fillRect/>
          </a:stretch>
        </p:blipFill>
        <p:spPr>
          <a:xfrm flipH="1">
            <a:off x="369794" y="2941886"/>
            <a:ext cx="373084" cy="274838"/>
          </a:xfrm>
          <a:prstGeom prst="rect">
            <a:avLst/>
          </a:prstGeom>
        </p:spPr>
      </p:pic>
      <p:pic>
        <p:nvPicPr>
          <p:cNvPr id="31" name="Picture 30" descr="Icon&#10;&#10;Description automatically generated">
            <a:extLst>
              <a:ext uri="{FF2B5EF4-FFF2-40B4-BE49-F238E27FC236}">
                <a16:creationId xmlns:a16="http://schemas.microsoft.com/office/drawing/2014/main" id="{BCD89502-7584-44D8-9D92-FF7C3F57EBF2}"/>
              </a:ext>
            </a:extLst>
          </p:cNvPr>
          <p:cNvPicPr>
            <a:picLocks noChangeAspect="1"/>
          </p:cNvPicPr>
          <p:nvPr/>
        </p:nvPicPr>
        <p:blipFill>
          <a:blip r:embed="rId9"/>
          <a:stretch>
            <a:fillRect/>
          </a:stretch>
        </p:blipFill>
        <p:spPr>
          <a:xfrm>
            <a:off x="368839" y="1555790"/>
            <a:ext cx="353263" cy="292031"/>
          </a:xfrm>
          <a:prstGeom prst="rect">
            <a:avLst/>
          </a:prstGeom>
        </p:spPr>
      </p:pic>
      <p:pic>
        <p:nvPicPr>
          <p:cNvPr id="33" name="Picture 32" descr="Icon&#10;&#10;Description automatically generated">
            <a:extLst>
              <a:ext uri="{FF2B5EF4-FFF2-40B4-BE49-F238E27FC236}">
                <a16:creationId xmlns:a16="http://schemas.microsoft.com/office/drawing/2014/main" id="{F24D345E-AE72-4CB4-9B43-23FACB22CFF8}"/>
              </a:ext>
            </a:extLst>
          </p:cNvPr>
          <p:cNvPicPr>
            <a:picLocks noChangeAspect="1"/>
          </p:cNvPicPr>
          <p:nvPr/>
        </p:nvPicPr>
        <p:blipFill>
          <a:blip r:embed="rId10"/>
          <a:stretch>
            <a:fillRect/>
          </a:stretch>
        </p:blipFill>
        <p:spPr>
          <a:xfrm>
            <a:off x="446837" y="2489540"/>
            <a:ext cx="197267" cy="256191"/>
          </a:xfrm>
          <a:prstGeom prst="rect">
            <a:avLst/>
          </a:prstGeom>
        </p:spPr>
      </p:pic>
      <p:grpSp>
        <p:nvGrpSpPr>
          <p:cNvPr id="54" name="Group 53">
            <a:extLst>
              <a:ext uri="{FF2B5EF4-FFF2-40B4-BE49-F238E27FC236}">
                <a16:creationId xmlns:a16="http://schemas.microsoft.com/office/drawing/2014/main" id="{293F801F-8C72-4370-B10C-69421FAA4001}"/>
              </a:ext>
            </a:extLst>
          </p:cNvPr>
          <p:cNvGrpSpPr/>
          <p:nvPr/>
        </p:nvGrpSpPr>
        <p:grpSpPr bwMode="gray">
          <a:xfrm flipH="1" flipV="1">
            <a:off x="3576197" y="2934085"/>
            <a:ext cx="210712" cy="194004"/>
            <a:chOff x="3359444" y="2551001"/>
            <a:chExt cx="394764" cy="340924"/>
          </a:xfrm>
          <a:solidFill>
            <a:schemeClr val="accent6"/>
          </a:solidFill>
        </p:grpSpPr>
        <p:sp>
          <p:nvSpPr>
            <p:cNvPr id="55" name="Freeform 67">
              <a:extLst>
                <a:ext uri="{FF2B5EF4-FFF2-40B4-BE49-F238E27FC236}">
                  <a16:creationId xmlns:a16="http://schemas.microsoft.com/office/drawing/2014/main" id="{BC599B81-B228-485C-881A-0F382C982E35}"/>
                </a:ext>
              </a:extLst>
            </p:cNvPr>
            <p:cNvSpPr>
              <a:spLocks/>
            </p:cNvSpPr>
            <p:nvPr/>
          </p:nvSpPr>
          <p:spPr bwMode="gray">
            <a:xfrm rot="10800000">
              <a:off x="3359444" y="2551001"/>
              <a:ext cx="182786" cy="340924"/>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a:solidFill>
                  <a:schemeClr val="accent6"/>
                </a:solidFill>
              </a:endParaRPr>
            </a:p>
          </p:txBody>
        </p:sp>
        <p:sp>
          <p:nvSpPr>
            <p:cNvPr id="56" name="Freeform 68">
              <a:extLst>
                <a:ext uri="{FF2B5EF4-FFF2-40B4-BE49-F238E27FC236}">
                  <a16:creationId xmlns:a16="http://schemas.microsoft.com/office/drawing/2014/main" id="{3E8ADDD1-382B-4DB2-A9A0-DFCF5D6FC807}"/>
                </a:ext>
              </a:extLst>
            </p:cNvPr>
            <p:cNvSpPr>
              <a:spLocks/>
            </p:cNvSpPr>
            <p:nvPr/>
          </p:nvSpPr>
          <p:spPr bwMode="gray">
            <a:xfrm rot="10800000">
              <a:off x="3571423" y="2551001"/>
              <a:ext cx="182785" cy="340924"/>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dirty="0">
                <a:solidFill>
                  <a:schemeClr val="accent6"/>
                </a:solidFill>
              </a:endParaRPr>
            </a:p>
          </p:txBody>
        </p:sp>
      </p:grpSp>
      <p:sp>
        <p:nvSpPr>
          <p:cNvPr id="58" name="TextBox 57">
            <a:extLst>
              <a:ext uri="{FF2B5EF4-FFF2-40B4-BE49-F238E27FC236}">
                <a16:creationId xmlns:a16="http://schemas.microsoft.com/office/drawing/2014/main" id="{646D2AA1-029B-4BAB-B5F2-0CDB4910B0EE}"/>
              </a:ext>
            </a:extLst>
          </p:cNvPr>
          <p:cNvSpPr txBox="1"/>
          <p:nvPr/>
        </p:nvSpPr>
        <p:spPr>
          <a:xfrm>
            <a:off x="864121" y="1625046"/>
            <a:ext cx="843180" cy="138499"/>
          </a:xfrm>
          <a:prstGeom prst="rect">
            <a:avLst/>
          </a:prstGeom>
          <a:noFill/>
        </p:spPr>
        <p:txBody>
          <a:bodyPr wrap="none" lIns="0" tIns="0" rIns="0" bIns="0" rtlCol="0">
            <a:spAutoFit/>
          </a:bodyPr>
          <a:lstStyle/>
          <a:p>
            <a:pPr>
              <a:spcBef>
                <a:spcPts val="500"/>
              </a:spcBef>
            </a:pPr>
            <a:r>
              <a:rPr lang="en-US" sz="900" b="1" dirty="0"/>
              <a:t>Ransomware</a:t>
            </a:r>
          </a:p>
        </p:txBody>
      </p:sp>
      <p:sp>
        <p:nvSpPr>
          <p:cNvPr id="60" name="TextBox 59">
            <a:extLst>
              <a:ext uri="{FF2B5EF4-FFF2-40B4-BE49-F238E27FC236}">
                <a16:creationId xmlns:a16="http://schemas.microsoft.com/office/drawing/2014/main" id="{ED4B9CCE-09D1-4649-80A4-10BE1B6139DF}"/>
              </a:ext>
            </a:extLst>
          </p:cNvPr>
          <p:cNvSpPr txBox="1"/>
          <p:nvPr/>
        </p:nvSpPr>
        <p:spPr>
          <a:xfrm>
            <a:off x="864121" y="2086716"/>
            <a:ext cx="835165" cy="138499"/>
          </a:xfrm>
          <a:prstGeom prst="rect">
            <a:avLst/>
          </a:prstGeom>
          <a:noFill/>
        </p:spPr>
        <p:txBody>
          <a:bodyPr wrap="none" lIns="0" tIns="0" rIns="0" bIns="0" rtlCol="0">
            <a:spAutoFit/>
          </a:bodyPr>
          <a:lstStyle/>
          <a:p>
            <a:pPr>
              <a:spcBef>
                <a:spcPts val="500"/>
              </a:spcBef>
            </a:pPr>
            <a:r>
              <a:rPr lang="en-US" sz="900" b="1" dirty="0"/>
              <a:t>System Hack</a:t>
            </a:r>
          </a:p>
        </p:txBody>
      </p:sp>
      <p:sp>
        <p:nvSpPr>
          <p:cNvPr id="62" name="TextBox 61">
            <a:extLst>
              <a:ext uri="{FF2B5EF4-FFF2-40B4-BE49-F238E27FC236}">
                <a16:creationId xmlns:a16="http://schemas.microsoft.com/office/drawing/2014/main" id="{219E61FD-D39B-4DF8-8ACE-0D34A8EA47EA}"/>
              </a:ext>
            </a:extLst>
          </p:cNvPr>
          <p:cNvSpPr txBox="1"/>
          <p:nvPr/>
        </p:nvSpPr>
        <p:spPr>
          <a:xfrm>
            <a:off x="864121" y="2548386"/>
            <a:ext cx="1094852" cy="138499"/>
          </a:xfrm>
          <a:prstGeom prst="rect">
            <a:avLst/>
          </a:prstGeom>
          <a:noFill/>
        </p:spPr>
        <p:txBody>
          <a:bodyPr wrap="none" lIns="0" tIns="0" rIns="0" bIns="0" rtlCol="0">
            <a:spAutoFit/>
          </a:bodyPr>
          <a:lstStyle/>
          <a:p>
            <a:pPr>
              <a:spcBef>
                <a:spcPts val="500"/>
              </a:spcBef>
            </a:pPr>
            <a:r>
              <a:rPr lang="en-US" sz="900" b="1" dirty="0"/>
              <a:t>Denial of Service</a:t>
            </a:r>
          </a:p>
        </p:txBody>
      </p:sp>
      <p:sp>
        <p:nvSpPr>
          <p:cNvPr id="64" name="TextBox 63">
            <a:extLst>
              <a:ext uri="{FF2B5EF4-FFF2-40B4-BE49-F238E27FC236}">
                <a16:creationId xmlns:a16="http://schemas.microsoft.com/office/drawing/2014/main" id="{10D90331-B80D-4E00-A4B1-2875CAA2C782}"/>
              </a:ext>
            </a:extLst>
          </p:cNvPr>
          <p:cNvSpPr txBox="1"/>
          <p:nvPr/>
        </p:nvSpPr>
        <p:spPr>
          <a:xfrm>
            <a:off x="1111313" y="3006530"/>
            <a:ext cx="559449" cy="138499"/>
          </a:xfrm>
          <a:prstGeom prst="rect">
            <a:avLst/>
          </a:prstGeom>
          <a:noFill/>
        </p:spPr>
        <p:txBody>
          <a:bodyPr wrap="none" lIns="0" tIns="0" rIns="0" bIns="0" rtlCol="0">
            <a:spAutoFit/>
          </a:bodyPr>
          <a:lstStyle/>
          <a:p>
            <a:pPr>
              <a:spcBef>
                <a:spcPts val="500"/>
              </a:spcBef>
            </a:pPr>
            <a:r>
              <a:rPr lang="en-US" sz="900" b="1" dirty="0"/>
              <a:t>Phishing</a:t>
            </a:r>
          </a:p>
        </p:txBody>
      </p:sp>
      <p:sp>
        <p:nvSpPr>
          <p:cNvPr id="66" name="TextBox 65">
            <a:extLst>
              <a:ext uri="{FF2B5EF4-FFF2-40B4-BE49-F238E27FC236}">
                <a16:creationId xmlns:a16="http://schemas.microsoft.com/office/drawing/2014/main" id="{CDF10315-D22B-41BC-844B-8296144125B1}"/>
              </a:ext>
            </a:extLst>
          </p:cNvPr>
          <p:cNvSpPr txBox="1"/>
          <p:nvPr/>
        </p:nvSpPr>
        <p:spPr>
          <a:xfrm>
            <a:off x="874987" y="3442831"/>
            <a:ext cx="791883" cy="138499"/>
          </a:xfrm>
          <a:prstGeom prst="rect">
            <a:avLst/>
          </a:prstGeom>
          <a:noFill/>
        </p:spPr>
        <p:txBody>
          <a:bodyPr wrap="none" lIns="0" tIns="0" rIns="0" bIns="0" rtlCol="0">
            <a:spAutoFit/>
          </a:bodyPr>
          <a:lstStyle/>
          <a:p>
            <a:pPr>
              <a:spcBef>
                <a:spcPts val="500"/>
              </a:spcBef>
            </a:pPr>
            <a:r>
              <a:rPr lang="en-US" sz="900" dirty="0"/>
              <a:t>Identity Theft</a:t>
            </a:r>
          </a:p>
        </p:txBody>
      </p:sp>
      <p:sp>
        <p:nvSpPr>
          <p:cNvPr id="72" name="Arrow: Down 71">
            <a:extLst>
              <a:ext uri="{FF2B5EF4-FFF2-40B4-BE49-F238E27FC236}">
                <a16:creationId xmlns:a16="http://schemas.microsoft.com/office/drawing/2014/main" id="{AFB0D062-4220-47F4-902C-40BE5874DBB4}"/>
              </a:ext>
            </a:extLst>
          </p:cNvPr>
          <p:cNvSpPr/>
          <p:nvPr/>
        </p:nvSpPr>
        <p:spPr bwMode="gray">
          <a:xfrm rot="10800000">
            <a:off x="632176" y="1568994"/>
            <a:ext cx="211745" cy="274747"/>
          </a:xfrm>
          <a:prstGeom prst="downArrow">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4" name="Arrow: Down 73">
            <a:extLst>
              <a:ext uri="{FF2B5EF4-FFF2-40B4-BE49-F238E27FC236}">
                <a16:creationId xmlns:a16="http://schemas.microsoft.com/office/drawing/2014/main" id="{ACBF0D16-0BE3-4B16-9443-2FF8F568B00C}"/>
              </a:ext>
            </a:extLst>
          </p:cNvPr>
          <p:cNvSpPr/>
          <p:nvPr/>
        </p:nvSpPr>
        <p:spPr bwMode="gray">
          <a:xfrm rot="10800000">
            <a:off x="630361" y="2027839"/>
            <a:ext cx="211745" cy="274747"/>
          </a:xfrm>
          <a:prstGeom prst="downArrow">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6" name="Arrow: Down 75">
            <a:extLst>
              <a:ext uri="{FF2B5EF4-FFF2-40B4-BE49-F238E27FC236}">
                <a16:creationId xmlns:a16="http://schemas.microsoft.com/office/drawing/2014/main" id="{518DEC0E-F47E-47AA-B3EF-8253A8495B73}"/>
              </a:ext>
            </a:extLst>
          </p:cNvPr>
          <p:cNvSpPr/>
          <p:nvPr/>
        </p:nvSpPr>
        <p:spPr bwMode="gray">
          <a:xfrm rot="10800000">
            <a:off x="635383" y="2482667"/>
            <a:ext cx="211745" cy="274747"/>
          </a:xfrm>
          <a:prstGeom prst="downArrow">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8" name="Arrow: Down 77">
            <a:extLst>
              <a:ext uri="{FF2B5EF4-FFF2-40B4-BE49-F238E27FC236}">
                <a16:creationId xmlns:a16="http://schemas.microsoft.com/office/drawing/2014/main" id="{BC935310-B304-44E2-A36B-AF2B14053B90}"/>
              </a:ext>
            </a:extLst>
          </p:cNvPr>
          <p:cNvSpPr/>
          <p:nvPr/>
        </p:nvSpPr>
        <p:spPr bwMode="gray">
          <a:xfrm>
            <a:off x="616229" y="3835381"/>
            <a:ext cx="211745" cy="274747"/>
          </a:xfrm>
          <a:prstGeom prst="downArrow">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0" name="Arrow: Down 79">
            <a:extLst>
              <a:ext uri="{FF2B5EF4-FFF2-40B4-BE49-F238E27FC236}">
                <a16:creationId xmlns:a16="http://schemas.microsoft.com/office/drawing/2014/main" id="{639CE5A8-E743-4EDA-9442-75DFE908D6A3}"/>
              </a:ext>
            </a:extLst>
          </p:cNvPr>
          <p:cNvSpPr/>
          <p:nvPr/>
        </p:nvSpPr>
        <p:spPr bwMode="gray">
          <a:xfrm>
            <a:off x="628886" y="3406253"/>
            <a:ext cx="211745" cy="274747"/>
          </a:xfrm>
          <a:prstGeom prst="downArrow">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TextBox 9">
            <a:extLst>
              <a:ext uri="{FF2B5EF4-FFF2-40B4-BE49-F238E27FC236}">
                <a16:creationId xmlns:a16="http://schemas.microsoft.com/office/drawing/2014/main" id="{7B38A8B8-4B8C-4FD5-8680-B3DF71A47F3E}"/>
              </a:ext>
            </a:extLst>
          </p:cNvPr>
          <p:cNvSpPr txBox="1"/>
          <p:nvPr/>
        </p:nvSpPr>
        <p:spPr>
          <a:xfrm>
            <a:off x="874987" y="3855568"/>
            <a:ext cx="1001877" cy="138499"/>
          </a:xfrm>
          <a:prstGeom prst="rect">
            <a:avLst/>
          </a:prstGeom>
          <a:noFill/>
        </p:spPr>
        <p:txBody>
          <a:bodyPr wrap="none" lIns="0" tIns="0" rIns="0" bIns="0" rtlCol="0">
            <a:spAutoFit/>
          </a:bodyPr>
          <a:lstStyle/>
          <a:p>
            <a:pPr>
              <a:spcBef>
                <a:spcPts val="500"/>
              </a:spcBef>
            </a:pPr>
            <a:r>
              <a:rPr lang="en-US" sz="900" dirty="0"/>
              <a:t>Network Security</a:t>
            </a:r>
          </a:p>
        </p:txBody>
      </p:sp>
      <p:sp>
        <p:nvSpPr>
          <p:cNvPr id="15" name="Left-Right Arrow 13">
            <a:extLst>
              <a:ext uri="{FF2B5EF4-FFF2-40B4-BE49-F238E27FC236}">
                <a16:creationId xmlns:a16="http://schemas.microsoft.com/office/drawing/2014/main" id="{9876F32D-D52B-4189-9CC4-BAEFDEDD4751}"/>
              </a:ext>
              <a:ext uri="{C183D7F6-B498-43B3-948B-1728B52AA6E4}">
                <adec:decorative xmlns:adec="http://schemas.microsoft.com/office/drawing/2017/decorative" val="1"/>
              </a:ext>
            </a:extLst>
          </p:cNvPr>
          <p:cNvSpPr/>
          <p:nvPr/>
        </p:nvSpPr>
        <p:spPr bwMode="gray">
          <a:xfrm rot="10800000">
            <a:off x="768208" y="2982244"/>
            <a:ext cx="274320" cy="182880"/>
          </a:xfrm>
          <a:prstGeom prst="leftRightArrow">
            <a:avLst/>
          </a:prstGeom>
          <a:solidFill>
            <a:schemeClr val="accent6"/>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Tree>
    <p:extLst>
      <p:ext uri="{BB962C8B-B14F-4D97-AF65-F5344CB8AC3E}">
        <p14:creationId xmlns:p14="http://schemas.microsoft.com/office/powerpoint/2010/main" val="2349992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gray">
          <a:xfrm>
            <a:off x="847031" y="1081439"/>
            <a:ext cx="4706739" cy="3030575"/>
          </a:xfrm>
          <a:prstGeom prst="rect">
            <a:avLst/>
          </a:prstGeom>
          <a:noFill/>
          <a:ln w="12700" cmpd="sng">
            <a:solidFill>
              <a:schemeClr val="accent6"/>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606" tIns="34303" rIns="68606" bIns="34303" numCol="1" spcCol="0" rtlCol="0" fromWordArt="0" anchor="t" anchorCtr="0" forceAA="0" compatLnSpc="1">
            <a:prstTxWarp prst="textNoShape">
              <a:avLst/>
            </a:prstTxWarp>
            <a:noAutofit/>
          </a:bodyPr>
          <a:lstStyle/>
          <a:p>
            <a:pPr algn="ctr">
              <a:spcBef>
                <a:spcPts val="375"/>
              </a:spcBef>
            </a:pPr>
            <a:endParaRPr lang="en-US" sz="750" dirty="0" err="1">
              <a:solidFill>
                <a:schemeClr val="bg1"/>
              </a:solidFill>
            </a:endParaRPr>
          </a:p>
        </p:txBody>
      </p:sp>
      <p:sp>
        <p:nvSpPr>
          <p:cNvPr id="12" name="TextBox 11"/>
          <p:cNvSpPr txBox="1"/>
          <p:nvPr/>
        </p:nvSpPr>
        <p:spPr bwMode="gray">
          <a:xfrm>
            <a:off x="2324924" y="2335043"/>
            <a:ext cx="2798678" cy="1463349"/>
          </a:xfrm>
          <a:prstGeom prst="rect">
            <a:avLst/>
          </a:prstGeom>
          <a:noFill/>
        </p:spPr>
        <p:txBody>
          <a:bodyPr wrap="square" lIns="0" tIns="0" rIns="0" bIns="0" rtlCol="0">
            <a:spAutoFit/>
          </a:bodyPr>
          <a:lstStyle/>
          <a:p>
            <a:pPr marL="285750" indent="-285750">
              <a:lnSpc>
                <a:spcPts val="1951"/>
              </a:lnSpc>
              <a:spcBef>
                <a:spcPts val="375"/>
              </a:spcBef>
              <a:buFont typeface="Courier New" panose="02070309020205020404" pitchFamily="49" charset="0"/>
              <a:buChar char="o"/>
            </a:pPr>
            <a:r>
              <a:rPr lang="en-US" sz="1501" dirty="0">
                <a:solidFill>
                  <a:schemeClr val="bg1"/>
                </a:solidFill>
              </a:rPr>
              <a:t>Phishing</a:t>
            </a:r>
          </a:p>
          <a:p>
            <a:pPr marL="285750" indent="-285750">
              <a:lnSpc>
                <a:spcPts val="1951"/>
              </a:lnSpc>
              <a:spcBef>
                <a:spcPts val="375"/>
              </a:spcBef>
              <a:buFont typeface="Courier New" panose="02070309020205020404" pitchFamily="49" charset="0"/>
              <a:buChar char="o"/>
            </a:pPr>
            <a:r>
              <a:rPr lang="en-US" sz="1501" dirty="0">
                <a:solidFill>
                  <a:schemeClr val="bg1"/>
                </a:solidFill>
              </a:rPr>
              <a:t>Ransomware</a:t>
            </a:r>
          </a:p>
          <a:p>
            <a:pPr marL="285750" indent="-285750">
              <a:lnSpc>
                <a:spcPts val="1951"/>
              </a:lnSpc>
              <a:spcBef>
                <a:spcPts val="375"/>
              </a:spcBef>
              <a:buFont typeface="Courier New" panose="02070309020205020404" pitchFamily="49" charset="0"/>
              <a:buChar char="o"/>
            </a:pPr>
            <a:r>
              <a:rPr lang="en-US" sz="1501" dirty="0">
                <a:solidFill>
                  <a:schemeClr val="bg1"/>
                </a:solidFill>
              </a:rPr>
              <a:t>Denial of service </a:t>
            </a:r>
          </a:p>
          <a:p>
            <a:pPr marL="285750" indent="-285750">
              <a:lnSpc>
                <a:spcPts val="1951"/>
              </a:lnSpc>
              <a:spcBef>
                <a:spcPts val="375"/>
              </a:spcBef>
              <a:buFont typeface="Courier New" panose="02070309020205020404" pitchFamily="49" charset="0"/>
              <a:buChar char="o"/>
            </a:pPr>
            <a:r>
              <a:rPr lang="en-US" sz="1501" dirty="0">
                <a:solidFill>
                  <a:schemeClr val="bg1"/>
                </a:solidFill>
              </a:rPr>
              <a:t>Confidential data breach</a:t>
            </a:r>
          </a:p>
          <a:p>
            <a:pPr marL="285750" indent="-285750">
              <a:lnSpc>
                <a:spcPts val="1951"/>
              </a:lnSpc>
              <a:spcBef>
                <a:spcPts val="375"/>
              </a:spcBef>
              <a:buFont typeface="Courier New" panose="02070309020205020404" pitchFamily="49" charset="0"/>
              <a:buChar char="o"/>
            </a:pPr>
            <a:r>
              <a:rPr lang="en-US" sz="1501" dirty="0">
                <a:solidFill>
                  <a:schemeClr val="bg1"/>
                </a:solidFill>
              </a:rPr>
              <a:t>Network hack</a:t>
            </a:r>
          </a:p>
        </p:txBody>
      </p:sp>
      <p:sp>
        <p:nvSpPr>
          <p:cNvPr id="13" name="TextBox 12"/>
          <p:cNvSpPr txBox="1"/>
          <p:nvPr/>
        </p:nvSpPr>
        <p:spPr bwMode="gray">
          <a:xfrm>
            <a:off x="1562453" y="1224352"/>
            <a:ext cx="3275894" cy="623504"/>
          </a:xfrm>
          <a:prstGeom prst="rect">
            <a:avLst/>
          </a:prstGeom>
          <a:noFill/>
        </p:spPr>
        <p:txBody>
          <a:bodyPr wrap="square" lIns="0" tIns="0" rIns="0" bIns="0" rtlCol="0">
            <a:spAutoFit/>
          </a:bodyPr>
          <a:lstStyle>
            <a:defPPr>
              <a:defRPr lang="en-US"/>
            </a:defPPr>
            <a:lvl1pPr>
              <a:lnSpc>
                <a:spcPts val="3500"/>
              </a:lnSpc>
              <a:spcBef>
                <a:spcPts val="500"/>
              </a:spcBef>
              <a:defRPr sz="2700" spc="50">
                <a:solidFill>
                  <a:schemeClr val="bg1"/>
                </a:solidFill>
                <a:latin typeface="+mj-lt"/>
              </a:defRPr>
            </a:lvl1pPr>
          </a:lstStyle>
          <a:p>
            <a:pPr algn="ctr">
              <a:lnSpc>
                <a:spcPct val="100000"/>
              </a:lnSpc>
            </a:pPr>
            <a:r>
              <a:rPr lang="en-US" sz="2026" dirty="0"/>
              <a:t>What cyber threat are you most concerned about?</a:t>
            </a:r>
          </a:p>
        </p:txBody>
      </p:sp>
      <p:cxnSp>
        <p:nvCxnSpPr>
          <p:cNvPr id="15" name="Straight Connector 14"/>
          <p:cNvCxnSpPr/>
          <p:nvPr/>
        </p:nvCxnSpPr>
        <p:spPr bwMode="gray">
          <a:xfrm>
            <a:off x="3003875" y="2021421"/>
            <a:ext cx="393052" cy="0"/>
          </a:xfrm>
          <a:prstGeom prst="line">
            <a:avLst/>
          </a:prstGeom>
          <a:ln w="19050">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Quick Poll #1</a:t>
            </a:r>
          </a:p>
        </p:txBody>
      </p:sp>
    </p:spTree>
    <p:custDataLst>
      <p:tags r:id="rId1"/>
    </p:custDataLst>
    <p:extLst>
      <p:ext uri="{BB962C8B-B14F-4D97-AF65-F5344CB8AC3E}">
        <p14:creationId xmlns:p14="http://schemas.microsoft.com/office/powerpoint/2010/main" val="3385641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35B1684-F2F6-4913-A565-A90888985669}"/>
              </a:ext>
            </a:extLst>
          </p:cNvPr>
          <p:cNvSpPr/>
          <p:nvPr/>
        </p:nvSpPr>
        <p:spPr bwMode="gray">
          <a:xfrm>
            <a:off x="3531949" y="1074496"/>
            <a:ext cx="2868851" cy="293170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ext Placeholder 1">
            <a:extLst>
              <a:ext uri="{FF2B5EF4-FFF2-40B4-BE49-F238E27FC236}">
                <a16:creationId xmlns:a16="http://schemas.microsoft.com/office/drawing/2014/main" id="{5E2C0C51-50D2-423C-98C1-C22F005F6E7B}"/>
              </a:ext>
            </a:extLst>
          </p:cNvPr>
          <p:cNvSpPr>
            <a:spLocks noGrp="1"/>
          </p:cNvSpPr>
          <p:nvPr>
            <p:ph type="body" sz="quarter" idx="16"/>
          </p:nvPr>
        </p:nvSpPr>
        <p:spPr/>
        <p:txBody>
          <a:bodyPr/>
          <a:lstStyle/>
          <a:p>
            <a:endParaRPr lang="en-US"/>
          </a:p>
        </p:txBody>
      </p:sp>
      <p:sp>
        <p:nvSpPr>
          <p:cNvPr id="3" name="Title 2">
            <a:extLst>
              <a:ext uri="{FF2B5EF4-FFF2-40B4-BE49-F238E27FC236}">
                <a16:creationId xmlns:a16="http://schemas.microsoft.com/office/drawing/2014/main" id="{4AAA80BA-CE06-4403-9238-F301D279438D}"/>
              </a:ext>
            </a:extLst>
          </p:cNvPr>
          <p:cNvSpPr>
            <a:spLocks noGrp="1"/>
          </p:cNvSpPr>
          <p:nvPr>
            <p:ph type="title"/>
          </p:nvPr>
        </p:nvSpPr>
        <p:spPr>
          <a:xfrm>
            <a:off x="280194" y="317005"/>
            <a:ext cx="6012848" cy="249299"/>
          </a:xfrm>
        </p:spPr>
        <p:txBody>
          <a:bodyPr/>
          <a:lstStyle/>
          <a:p>
            <a:r>
              <a:rPr lang="en-US" dirty="0"/>
              <a:t>Cyber Attacks on the Rise Since Start of School Year</a:t>
            </a:r>
          </a:p>
        </p:txBody>
      </p:sp>
      <p:sp>
        <p:nvSpPr>
          <p:cNvPr id="4" name="Text Placeholder 3">
            <a:extLst>
              <a:ext uri="{FF2B5EF4-FFF2-40B4-BE49-F238E27FC236}">
                <a16:creationId xmlns:a16="http://schemas.microsoft.com/office/drawing/2014/main" id="{E415F605-5CAA-407E-8A68-967C7E8F0FA0}"/>
              </a:ext>
            </a:extLst>
          </p:cNvPr>
          <p:cNvSpPr>
            <a:spLocks noGrp="1"/>
          </p:cNvSpPr>
          <p:nvPr>
            <p:ph type="body" sz="quarter" idx="15"/>
          </p:nvPr>
        </p:nvSpPr>
        <p:spPr/>
        <p:txBody>
          <a:bodyPr/>
          <a:lstStyle/>
          <a:p>
            <a:endParaRPr lang="en-US"/>
          </a:p>
        </p:txBody>
      </p:sp>
      <p:sp>
        <p:nvSpPr>
          <p:cNvPr id="5" name="Text Placeholder 4">
            <a:extLst>
              <a:ext uri="{FF2B5EF4-FFF2-40B4-BE49-F238E27FC236}">
                <a16:creationId xmlns:a16="http://schemas.microsoft.com/office/drawing/2014/main" id="{B1BCEC67-F7A8-4194-A22A-EDA17B27410F}"/>
              </a:ext>
            </a:extLst>
          </p:cNvPr>
          <p:cNvSpPr>
            <a:spLocks noGrp="1"/>
          </p:cNvSpPr>
          <p:nvPr>
            <p:ph type="body" sz="quarter" idx="19"/>
          </p:nvPr>
        </p:nvSpPr>
        <p:spPr/>
        <p:txBody>
          <a:bodyPr/>
          <a:lstStyle/>
          <a:p>
            <a:endParaRPr lang="en-US"/>
          </a:p>
        </p:txBody>
      </p:sp>
      <p:sp>
        <p:nvSpPr>
          <p:cNvPr id="6" name="Text Placeholder 5">
            <a:extLst>
              <a:ext uri="{FF2B5EF4-FFF2-40B4-BE49-F238E27FC236}">
                <a16:creationId xmlns:a16="http://schemas.microsoft.com/office/drawing/2014/main" id="{389B42B8-9800-484F-9102-4EC37A608F4F}"/>
              </a:ext>
            </a:extLst>
          </p:cNvPr>
          <p:cNvSpPr>
            <a:spLocks noGrp="1"/>
          </p:cNvSpPr>
          <p:nvPr>
            <p:ph type="body" sz="quarter" idx="18"/>
          </p:nvPr>
        </p:nvSpPr>
        <p:spPr>
          <a:xfrm>
            <a:off x="3603567" y="4446657"/>
            <a:ext cx="2797233" cy="353943"/>
          </a:xfrm>
        </p:spPr>
        <p:txBody>
          <a:bodyPr/>
          <a:lstStyle/>
          <a:p>
            <a:r>
              <a:rPr lang="en-US" dirty="0"/>
              <a:t>Sources: Check Point Software Technologies Ltd., </a:t>
            </a:r>
            <a:r>
              <a:rPr lang="en-US" i="1" dirty="0">
                <a:hlinkClick r:id="rId2"/>
              </a:rPr>
              <a:t>Education in a Pandemic: Protect Your Kids from Virtual Back-to-school Threats</a:t>
            </a:r>
            <a:r>
              <a:rPr lang="en-US" i="1" dirty="0"/>
              <a:t>, </a:t>
            </a:r>
            <a:r>
              <a:rPr lang="en-US" dirty="0"/>
              <a:t>2020; Microsoft, </a:t>
            </a:r>
            <a:r>
              <a:rPr lang="en-US" i="1" dirty="0">
                <a:hlinkClick r:id="rId3"/>
              </a:rPr>
              <a:t>Global Threat Activity</a:t>
            </a:r>
            <a:r>
              <a:rPr lang="en-US" i="1" dirty="0"/>
              <a:t>, </a:t>
            </a:r>
            <a:r>
              <a:rPr lang="en-US" dirty="0"/>
              <a:t>2020; Perez, J., </a:t>
            </a:r>
            <a:r>
              <a:rPr lang="en-US" i="1" dirty="0">
                <a:hlinkClick r:id="rId4"/>
              </a:rPr>
              <a:t>Hacking the classroom</a:t>
            </a:r>
            <a:r>
              <a:rPr lang="en-US" i="1" dirty="0"/>
              <a:t>, </a:t>
            </a:r>
            <a:r>
              <a:rPr lang="en-US" dirty="0"/>
              <a:t>2020; EAB interviews &amp; analysis.</a:t>
            </a:r>
            <a:endParaRPr lang="en-US" i="1" dirty="0"/>
          </a:p>
        </p:txBody>
      </p:sp>
      <p:grpSp>
        <p:nvGrpSpPr>
          <p:cNvPr id="78" name="Group 77">
            <a:extLst>
              <a:ext uri="{FF2B5EF4-FFF2-40B4-BE49-F238E27FC236}">
                <a16:creationId xmlns:a16="http://schemas.microsoft.com/office/drawing/2014/main" id="{88FF1EEE-11FA-493D-8AA7-9D90A0DA5E78}"/>
              </a:ext>
            </a:extLst>
          </p:cNvPr>
          <p:cNvGrpSpPr/>
          <p:nvPr/>
        </p:nvGrpSpPr>
        <p:grpSpPr>
          <a:xfrm>
            <a:off x="3682273" y="1529396"/>
            <a:ext cx="2471338" cy="369332"/>
            <a:chOff x="3811747" y="1868371"/>
            <a:chExt cx="2471338" cy="369332"/>
          </a:xfrm>
        </p:grpSpPr>
        <p:sp>
          <p:nvSpPr>
            <p:cNvPr id="31" name="TextBox 30">
              <a:extLst>
                <a:ext uri="{FF2B5EF4-FFF2-40B4-BE49-F238E27FC236}">
                  <a16:creationId xmlns:a16="http://schemas.microsoft.com/office/drawing/2014/main" id="{B1A4B8E1-1921-40BC-8815-248D9BC3B25E}"/>
                </a:ext>
              </a:extLst>
            </p:cNvPr>
            <p:cNvSpPr txBox="1"/>
            <p:nvPr/>
          </p:nvSpPr>
          <p:spPr>
            <a:xfrm>
              <a:off x="3811747" y="1868371"/>
              <a:ext cx="811119" cy="369332"/>
            </a:xfrm>
            <a:prstGeom prst="rect">
              <a:avLst/>
            </a:prstGeom>
            <a:noFill/>
          </p:spPr>
          <p:txBody>
            <a:bodyPr wrap="none" lIns="0" tIns="0" rIns="0" bIns="0" rtlCol="0">
              <a:spAutoFit/>
            </a:bodyPr>
            <a:lstStyle/>
            <a:p>
              <a:pPr>
                <a:spcBef>
                  <a:spcPts val="500"/>
                </a:spcBef>
              </a:pPr>
              <a:r>
                <a:rPr lang="en-US" sz="2400" dirty="0">
                  <a:solidFill>
                    <a:schemeClr val="tx2"/>
                  </a:solidFill>
                  <a:latin typeface="+mj-lt"/>
                </a:rPr>
                <a:t>~60%</a:t>
              </a:r>
            </a:p>
          </p:txBody>
        </p:sp>
        <p:sp>
          <p:nvSpPr>
            <p:cNvPr id="33" name="TextBox 32">
              <a:extLst>
                <a:ext uri="{FF2B5EF4-FFF2-40B4-BE49-F238E27FC236}">
                  <a16:creationId xmlns:a16="http://schemas.microsoft.com/office/drawing/2014/main" id="{F15FCC1D-1A70-47CE-8A66-D878C236E3E0}"/>
                </a:ext>
              </a:extLst>
            </p:cNvPr>
            <p:cNvSpPr txBox="1"/>
            <p:nvPr/>
          </p:nvSpPr>
          <p:spPr>
            <a:xfrm>
              <a:off x="4750568" y="1917590"/>
              <a:ext cx="1532517" cy="276999"/>
            </a:xfrm>
            <a:prstGeom prst="rect">
              <a:avLst/>
            </a:prstGeom>
            <a:noFill/>
          </p:spPr>
          <p:txBody>
            <a:bodyPr wrap="square" lIns="0" tIns="0" rIns="0" bIns="0" rtlCol="0">
              <a:spAutoFit/>
            </a:bodyPr>
            <a:lstStyle/>
            <a:p>
              <a:pPr>
                <a:spcBef>
                  <a:spcPts val="500"/>
                </a:spcBef>
              </a:pPr>
              <a:r>
                <a:rPr lang="en-US" sz="900" dirty="0"/>
                <a:t>of compromised devices are linked to education </a:t>
              </a:r>
            </a:p>
          </p:txBody>
        </p:sp>
      </p:grpSp>
      <p:grpSp>
        <p:nvGrpSpPr>
          <p:cNvPr id="79" name="Group 78">
            <a:extLst>
              <a:ext uri="{FF2B5EF4-FFF2-40B4-BE49-F238E27FC236}">
                <a16:creationId xmlns:a16="http://schemas.microsoft.com/office/drawing/2014/main" id="{C8130F02-3078-458C-9CF9-A91DC4D06E89}"/>
              </a:ext>
            </a:extLst>
          </p:cNvPr>
          <p:cNvGrpSpPr/>
          <p:nvPr/>
        </p:nvGrpSpPr>
        <p:grpSpPr>
          <a:xfrm>
            <a:off x="3657931" y="2138329"/>
            <a:ext cx="2671889" cy="415498"/>
            <a:chOff x="3781248" y="1282823"/>
            <a:chExt cx="2671889" cy="415498"/>
          </a:xfrm>
        </p:grpSpPr>
        <p:sp>
          <p:nvSpPr>
            <p:cNvPr id="29" name="TextBox 28">
              <a:extLst>
                <a:ext uri="{FF2B5EF4-FFF2-40B4-BE49-F238E27FC236}">
                  <a16:creationId xmlns:a16="http://schemas.microsoft.com/office/drawing/2014/main" id="{641F0304-AFEF-4C9B-9662-4A0BEF5C1708}"/>
                </a:ext>
              </a:extLst>
            </p:cNvPr>
            <p:cNvSpPr txBox="1"/>
            <p:nvPr/>
          </p:nvSpPr>
          <p:spPr>
            <a:xfrm>
              <a:off x="4017818" y="1305906"/>
              <a:ext cx="631583" cy="369332"/>
            </a:xfrm>
            <a:prstGeom prst="rect">
              <a:avLst/>
            </a:prstGeom>
            <a:noFill/>
          </p:spPr>
          <p:txBody>
            <a:bodyPr wrap="none" lIns="0" tIns="0" rIns="0" bIns="0" rtlCol="0">
              <a:spAutoFit/>
            </a:bodyPr>
            <a:lstStyle/>
            <a:p>
              <a:pPr>
                <a:spcBef>
                  <a:spcPts val="500"/>
                </a:spcBef>
              </a:pPr>
              <a:r>
                <a:rPr lang="en-US" sz="2400" dirty="0">
                  <a:solidFill>
                    <a:schemeClr val="tx2"/>
                  </a:solidFill>
                  <a:latin typeface="+mj-lt"/>
                </a:rPr>
                <a:t>30%</a:t>
              </a:r>
            </a:p>
          </p:txBody>
        </p:sp>
        <p:sp>
          <p:nvSpPr>
            <p:cNvPr id="30" name="TextBox 29">
              <a:extLst>
                <a:ext uri="{FF2B5EF4-FFF2-40B4-BE49-F238E27FC236}">
                  <a16:creationId xmlns:a16="http://schemas.microsoft.com/office/drawing/2014/main" id="{39831B40-D538-49E6-B81A-18646FA35D56}"/>
                </a:ext>
              </a:extLst>
            </p:cNvPr>
            <p:cNvSpPr txBox="1"/>
            <p:nvPr/>
          </p:nvSpPr>
          <p:spPr>
            <a:xfrm>
              <a:off x="4750568" y="1282823"/>
              <a:ext cx="1702569" cy="415498"/>
            </a:xfrm>
            <a:prstGeom prst="rect">
              <a:avLst/>
            </a:prstGeom>
            <a:noFill/>
          </p:spPr>
          <p:txBody>
            <a:bodyPr wrap="square" lIns="0" tIns="0" rIns="0" bIns="0" rtlCol="0">
              <a:spAutoFit/>
            </a:bodyPr>
            <a:lstStyle/>
            <a:p>
              <a:pPr>
                <a:spcBef>
                  <a:spcPts val="500"/>
                </a:spcBef>
              </a:pPr>
              <a:r>
                <a:rPr lang="en-US" sz="900" dirty="0"/>
                <a:t>increase in back to school suspicious domains in  August 2020</a:t>
              </a:r>
            </a:p>
          </p:txBody>
        </p:sp>
        <p:sp>
          <p:nvSpPr>
            <p:cNvPr id="61" name="Arrow: Down 60">
              <a:extLst>
                <a:ext uri="{FF2B5EF4-FFF2-40B4-BE49-F238E27FC236}">
                  <a16:creationId xmlns:a16="http://schemas.microsoft.com/office/drawing/2014/main" id="{EB2D3D41-4E81-48B4-A626-F92D4B12D471}"/>
                </a:ext>
              </a:extLst>
            </p:cNvPr>
            <p:cNvSpPr/>
            <p:nvPr/>
          </p:nvSpPr>
          <p:spPr bwMode="gray">
            <a:xfrm rot="10800000">
              <a:off x="3781248" y="1356556"/>
              <a:ext cx="203200" cy="259267"/>
            </a:xfrm>
            <a:prstGeom prst="down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8" name="Group 7">
            <a:extLst>
              <a:ext uri="{FF2B5EF4-FFF2-40B4-BE49-F238E27FC236}">
                <a16:creationId xmlns:a16="http://schemas.microsoft.com/office/drawing/2014/main" id="{1C43EA47-1572-4A66-AA6F-B25F3974BBC9}"/>
              </a:ext>
            </a:extLst>
          </p:cNvPr>
          <p:cNvGrpSpPr>
            <a:grpSpLocks noChangeAspect="1"/>
          </p:cNvGrpSpPr>
          <p:nvPr/>
        </p:nvGrpSpPr>
        <p:grpSpPr>
          <a:xfrm>
            <a:off x="3551" y="1074497"/>
            <a:ext cx="3460112" cy="3168140"/>
            <a:chOff x="-1" y="1050564"/>
            <a:chExt cx="3933865" cy="3601917"/>
          </a:xfrm>
        </p:grpSpPr>
        <p:pic>
          <p:nvPicPr>
            <p:cNvPr id="63" name="Picture 62">
              <a:extLst>
                <a:ext uri="{FF2B5EF4-FFF2-40B4-BE49-F238E27FC236}">
                  <a16:creationId xmlns:a16="http://schemas.microsoft.com/office/drawing/2014/main" id="{4A9A2F37-A36D-4C7C-A820-28303D0E4AED}"/>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l="17130"/>
            <a:stretch/>
          </p:blipFill>
          <p:spPr bwMode="gray">
            <a:xfrm>
              <a:off x="-1" y="1050564"/>
              <a:ext cx="3933865" cy="3601917"/>
            </a:xfrm>
            <a:prstGeom prst="rect">
              <a:avLst/>
            </a:prstGeom>
          </p:spPr>
        </p:pic>
        <p:pic>
          <p:nvPicPr>
            <p:cNvPr id="62" name="Picture 61">
              <a:extLst>
                <a:ext uri="{FF2B5EF4-FFF2-40B4-BE49-F238E27FC236}">
                  <a16:creationId xmlns:a16="http://schemas.microsoft.com/office/drawing/2014/main" id="{1C7235D6-7836-4DC6-8D83-D9D5F67892E9}"/>
                </a:ext>
              </a:extLst>
            </p:cNvPr>
            <p:cNvPicPr>
              <a:picLocks noChangeAspect="1"/>
            </p:cNvPicPr>
            <p:nvPr/>
          </p:nvPicPr>
          <p:blipFill rotWithShape="1">
            <a:blip r:embed="rId6"/>
            <a:srcRect t="1784"/>
            <a:stretch/>
          </p:blipFill>
          <p:spPr>
            <a:xfrm>
              <a:off x="233003" y="1326658"/>
              <a:ext cx="2510644" cy="1153861"/>
            </a:xfrm>
            <a:prstGeom prst="rect">
              <a:avLst/>
            </a:prstGeom>
            <a:ln>
              <a:solidFill>
                <a:schemeClr val="accent1"/>
              </a:solidFill>
            </a:ln>
          </p:spPr>
        </p:pic>
        <p:pic>
          <p:nvPicPr>
            <p:cNvPr id="65" name="Picture 64">
              <a:extLst>
                <a:ext uri="{FF2B5EF4-FFF2-40B4-BE49-F238E27FC236}">
                  <a16:creationId xmlns:a16="http://schemas.microsoft.com/office/drawing/2014/main" id="{05B99376-14BC-43E7-8110-FED2186F8D43}"/>
                </a:ext>
              </a:extLst>
            </p:cNvPr>
            <p:cNvPicPr>
              <a:picLocks noChangeAspect="1"/>
            </p:cNvPicPr>
            <p:nvPr/>
          </p:nvPicPr>
          <p:blipFill>
            <a:blip r:embed="rId7"/>
            <a:stretch>
              <a:fillRect/>
            </a:stretch>
          </p:blipFill>
          <p:spPr>
            <a:xfrm>
              <a:off x="1212193" y="1525973"/>
              <a:ext cx="2051685" cy="876984"/>
            </a:xfrm>
            <a:prstGeom prst="rect">
              <a:avLst/>
            </a:prstGeom>
            <a:ln>
              <a:solidFill>
                <a:schemeClr val="accent1"/>
              </a:solidFill>
            </a:ln>
          </p:spPr>
        </p:pic>
        <p:pic>
          <p:nvPicPr>
            <p:cNvPr id="66" name="Picture 65">
              <a:extLst>
                <a:ext uri="{FF2B5EF4-FFF2-40B4-BE49-F238E27FC236}">
                  <a16:creationId xmlns:a16="http://schemas.microsoft.com/office/drawing/2014/main" id="{F89F5A94-5AEC-4B52-9296-6DE5EC6497AA}"/>
                </a:ext>
              </a:extLst>
            </p:cNvPr>
            <p:cNvPicPr>
              <a:picLocks noChangeAspect="1"/>
            </p:cNvPicPr>
            <p:nvPr/>
          </p:nvPicPr>
          <p:blipFill rotWithShape="1">
            <a:blip r:embed="rId8"/>
            <a:srcRect t="6737" r="13722"/>
            <a:stretch/>
          </p:blipFill>
          <p:spPr>
            <a:xfrm>
              <a:off x="108065" y="1985818"/>
              <a:ext cx="1886372" cy="765359"/>
            </a:xfrm>
            <a:prstGeom prst="rect">
              <a:avLst/>
            </a:prstGeom>
            <a:ln>
              <a:solidFill>
                <a:schemeClr val="accent1"/>
              </a:solidFill>
            </a:ln>
          </p:spPr>
        </p:pic>
        <p:pic>
          <p:nvPicPr>
            <p:cNvPr id="67" name="Picture 66">
              <a:extLst>
                <a:ext uri="{FF2B5EF4-FFF2-40B4-BE49-F238E27FC236}">
                  <a16:creationId xmlns:a16="http://schemas.microsoft.com/office/drawing/2014/main" id="{FCE98E98-3EB1-470E-AA25-8879A091E5C0}"/>
                </a:ext>
              </a:extLst>
            </p:cNvPr>
            <p:cNvPicPr>
              <a:picLocks noChangeAspect="1"/>
            </p:cNvPicPr>
            <p:nvPr/>
          </p:nvPicPr>
          <p:blipFill>
            <a:blip r:embed="rId9"/>
            <a:stretch>
              <a:fillRect/>
            </a:stretch>
          </p:blipFill>
          <p:spPr>
            <a:xfrm>
              <a:off x="402754" y="2400300"/>
              <a:ext cx="2046204" cy="1029612"/>
            </a:xfrm>
            <a:prstGeom prst="rect">
              <a:avLst/>
            </a:prstGeom>
            <a:ln>
              <a:solidFill>
                <a:schemeClr val="accent1"/>
              </a:solidFill>
            </a:ln>
          </p:spPr>
        </p:pic>
        <p:pic>
          <p:nvPicPr>
            <p:cNvPr id="68" name="Picture 67">
              <a:extLst>
                <a:ext uri="{FF2B5EF4-FFF2-40B4-BE49-F238E27FC236}">
                  <a16:creationId xmlns:a16="http://schemas.microsoft.com/office/drawing/2014/main" id="{40F9C7EB-BB81-44FC-A9F1-957B61BED8DE}"/>
                </a:ext>
              </a:extLst>
            </p:cNvPr>
            <p:cNvPicPr>
              <a:picLocks noChangeAspect="1"/>
            </p:cNvPicPr>
            <p:nvPr/>
          </p:nvPicPr>
          <p:blipFill>
            <a:blip r:embed="rId10"/>
            <a:stretch>
              <a:fillRect/>
            </a:stretch>
          </p:blipFill>
          <p:spPr>
            <a:xfrm>
              <a:off x="1674643" y="2696817"/>
              <a:ext cx="1548630" cy="733095"/>
            </a:xfrm>
            <a:prstGeom prst="rect">
              <a:avLst/>
            </a:prstGeom>
            <a:ln>
              <a:solidFill>
                <a:schemeClr val="accent1"/>
              </a:solidFill>
            </a:ln>
          </p:spPr>
        </p:pic>
      </p:grpSp>
      <p:pic>
        <p:nvPicPr>
          <p:cNvPr id="95" name="Picture 94" descr="Icon&#10;&#10;Description automatically generated">
            <a:extLst>
              <a:ext uri="{FF2B5EF4-FFF2-40B4-BE49-F238E27FC236}">
                <a16:creationId xmlns:a16="http://schemas.microsoft.com/office/drawing/2014/main" id="{E3D8D630-9418-49F5-9660-E18B119C0D5F}"/>
              </a:ext>
            </a:extLst>
          </p:cNvPr>
          <p:cNvPicPr>
            <a:picLocks noChangeAspect="1"/>
          </p:cNvPicPr>
          <p:nvPr/>
        </p:nvPicPr>
        <p:blipFill>
          <a:blip r:embed="rId11">
            <a:duotone>
              <a:schemeClr val="bg2">
                <a:shade val="45000"/>
                <a:satMod val="135000"/>
              </a:schemeClr>
              <a:prstClr val="white"/>
            </a:duotone>
          </a:blip>
          <a:stretch>
            <a:fillRect/>
          </a:stretch>
        </p:blipFill>
        <p:spPr>
          <a:xfrm>
            <a:off x="3795867" y="2841229"/>
            <a:ext cx="336213" cy="245436"/>
          </a:xfrm>
          <a:prstGeom prst="rect">
            <a:avLst/>
          </a:prstGeom>
        </p:spPr>
      </p:pic>
      <p:pic>
        <p:nvPicPr>
          <p:cNvPr id="97" name="Picture 96" descr="Icon&#10;&#10;Description automatically generated">
            <a:extLst>
              <a:ext uri="{FF2B5EF4-FFF2-40B4-BE49-F238E27FC236}">
                <a16:creationId xmlns:a16="http://schemas.microsoft.com/office/drawing/2014/main" id="{E8AED058-78A4-43AB-9CA6-760EA7040344}"/>
              </a:ext>
            </a:extLst>
          </p:cNvPr>
          <p:cNvPicPr>
            <a:picLocks noChangeAspect="1"/>
          </p:cNvPicPr>
          <p:nvPr/>
        </p:nvPicPr>
        <p:blipFill>
          <a:blip r:embed="rId12">
            <a:duotone>
              <a:schemeClr val="bg2">
                <a:shade val="45000"/>
                <a:satMod val="135000"/>
              </a:schemeClr>
              <a:prstClr val="white"/>
            </a:duotone>
          </a:blip>
          <a:stretch>
            <a:fillRect/>
          </a:stretch>
        </p:blipFill>
        <p:spPr>
          <a:xfrm>
            <a:off x="3878606" y="3119775"/>
            <a:ext cx="170734" cy="221732"/>
          </a:xfrm>
          <a:prstGeom prst="rect">
            <a:avLst/>
          </a:prstGeom>
        </p:spPr>
      </p:pic>
      <p:pic>
        <p:nvPicPr>
          <p:cNvPr id="94" name="Picture 93" descr="Icon&#10;&#10;Description automatically generated">
            <a:extLst>
              <a:ext uri="{FF2B5EF4-FFF2-40B4-BE49-F238E27FC236}">
                <a16:creationId xmlns:a16="http://schemas.microsoft.com/office/drawing/2014/main" id="{CD1F6B2A-0B76-4866-9D0E-AA8486E7EA81}"/>
              </a:ext>
            </a:extLst>
          </p:cNvPr>
          <p:cNvPicPr>
            <a:picLocks noChangeAspect="1"/>
          </p:cNvPicPr>
          <p:nvPr/>
        </p:nvPicPr>
        <p:blipFill rotWithShape="1">
          <a:blip r:embed="rId13"/>
          <a:srcRect l="26023" t="7613" r="21940" b="36194"/>
          <a:stretch/>
        </p:blipFill>
        <p:spPr>
          <a:xfrm>
            <a:off x="3934155" y="2830045"/>
            <a:ext cx="547279" cy="488542"/>
          </a:xfrm>
          <a:prstGeom prst="rect">
            <a:avLst/>
          </a:prstGeom>
        </p:spPr>
      </p:pic>
      <p:sp>
        <p:nvSpPr>
          <p:cNvPr id="105" name="TextBox 104">
            <a:extLst>
              <a:ext uri="{FF2B5EF4-FFF2-40B4-BE49-F238E27FC236}">
                <a16:creationId xmlns:a16="http://schemas.microsoft.com/office/drawing/2014/main" id="{4F9516DF-743D-4274-A893-5270E109B937}"/>
              </a:ext>
            </a:extLst>
          </p:cNvPr>
          <p:cNvSpPr txBox="1"/>
          <p:nvPr/>
        </p:nvSpPr>
        <p:spPr>
          <a:xfrm>
            <a:off x="4603748" y="2838968"/>
            <a:ext cx="1536318" cy="959237"/>
          </a:xfrm>
          <a:prstGeom prst="rect">
            <a:avLst/>
          </a:prstGeom>
          <a:noFill/>
        </p:spPr>
        <p:txBody>
          <a:bodyPr wrap="square" lIns="0" tIns="0" rIns="0" bIns="0" rtlCol="0">
            <a:spAutoFit/>
          </a:bodyPr>
          <a:lstStyle/>
          <a:p>
            <a:pPr>
              <a:spcBef>
                <a:spcPts val="500"/>
              </a:spcBef>
            </a:pPr>
            <a:r>
              <a:rPr lang="en-US" sz="900" b="1" dirty="0"/>
              <a:t>Changing Nature Of Attacks on Schools</a:t>
            </a:r>
          </a:p>
          <a:p>
            <a:pPr marL="171450" indent="-171450">
              <a:spcBef>
                <a:spcPts val="500"/>
              </a:spcBef>
              <a:buFont typeface="Arial" panose="020B0604020202020204" pitchFamily="34" charset="0"/>
              <a:buChar char="•"/>
            </a:pPr>
            <a:r>
              <a:rPr lang="en-US" sz="900" dirty="0"/>
              <a:t>COVID-phishing scams</a:t>
            </a:r>
          </a:p>
          <a:p>
            <a:pPr marL="171450" indent="-171450">
              <a:spcBef>
                <a:spcPts val="500"/>
              </a:spcBef>
              <a:buFont typeface="Arial" panose="020B0604020202020204" pitchFamily="34" charset="0"/>
              <a:buChar char="•"/>
            </a:pPr>
            <a:r>
              <a:rPr lang="en-US" sz="900" dirty="0"/>
              <a:t>Combination of ransomware + data breach/DOS</a:t>
            </a:r>
          </a:p>
        </p:txBody>
      </p:sp>
      <p:sp>
        <p:nvSpPr>
          <p:cNvPr id="9" name="TextBox 8">
            <a:extLst>
              <a:ext uri="{FF2B5EF4-FFF2-40B4-BE49-F238E27FC236}">
                <a16:creationId xmlns:a16="http://schemas.microsoft.com/office/drawing/2014/main" id="{3C8A606A-8D12-4D89-B29F-0412B85EEE3C}"/>
              </a:ext>
            </a:extLst>
          </p:cNvPr>
          <p:cNvSpPr txBox="1"/>
          <p:nvPr/>
        </p:nvSpPr>
        <p:spPr>
          <a:xfrm>
            <a:off x="3691795" y="1127312"/>
            <a:ext cx="2461816" cy="307777"/>
          </a:xfrm>
          <a:prstGeom prst="rect">
            <a:avLst/>
          </a:prstGeom>
          <a:noFill/>
        </p:spPr>
        <p:txBody>
          <a:bodyPr wrap="square" lIns="0" tIns="0" rIns="0" bIns="0" rtlCol="0">
            <a:spAutoFit/>
          </a:bodyPr>
          <a:lstStyle/>
          <a:p>
            <a:pPr>
              <a:spcBef>
                <a:spcPts val="500"/>
              </a:spcBef>
            </a:pPr>
            <a:r>
              <a:rPr lang="en-US" sz="1000" b="1" dirty="0"/>
              <a:t>Pre-COVID Security Trends Worsening Over Time</a:t>
            </a:r>
          </a:p>
        </p:txBody>
      </p:sp>
    </p:spTree>
    <p:extLst>
      <p:ext uri="{BB962C8B-B14F-4D97-AF65-F5344CB8AC3E}">
        <p14:creationId xmlns:p14="http://schemas.microsoft.com/office/powerpoint/2010/main" val="10041753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Yb3LAX9a"/>
  <p:tag name="ARTICULATE_DESIGN_ID_EAB1 ON-SCREEN MASTER" val="WodUfpOz"/>
  <p:tag name="ARTICULATE_SLIDE_THUMBNAIL_REFRESH" val="1"/>
  <p:tag name="ARTICULATE_DESIGN_ID_EAB1 ON-SCREEN" val="OJDy01kg"/>
  <p:tag name="ARTICULATE_DESIGN_ID_EAB GLOBAL, INC. THEME" val="EgU1CIIs"/>
  <p:tag name="ARTICULATE_DESIGN_ID_EAB1 4X3 ON-SCREEN" val="Lynb0GK1"/>
  <p:tag name="ARTICULATE_SLIDE_COUNT" val="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AB1 4x3 On-screen">
  <a:themeElements>
    <a:clrScheme name="EAB Theme Colors 2020">
      <a:dk1>
        <a:srgbClr val="333E48"/>
      </a:dk1>
      <a:lt1>
        <a:srgbClr val="FFFFFF"/>
      </a:lt1>
      <a:dk2>
        <a:srgbClr val="ED8B00"/>
      </a:dk2>
      <a:lt2>
        <a:srgbClr val="D6D8DA"/>
      </a:lt2>
      <a:accent1>
        <a:srgbClr val="C4C7CA"/>
      </a:accent1>
      <a:accent2>
        <a:srgbClr val="7FCFCF"/>
      </a:accent2>
      <a:accent3>
        <a:srgbClr val="004B87"/>
      </a:accent3>
      <a:accent4>
        <a:srgbClr val="0072CE"/>
      </a:accent4>
      <a:accent5>
        <a:srgbClr val="00355F"/>
      </a:accent5>
      <a:accent6>
        <a:srgbClr val="00B1B0"/>
      </a:accent6>
      <a:hlink>
        <a:srgbClr val="0072CE"/>
      </a:hlink>
      <a:folHlink>
        <a:srgbClr val="0072CE"/>
      </a:folHlink>
    </a:clrScheme>
    <a:fontScheme name="EAB Theme Font">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5"/>
        </a:solidFill>
        <a:ln>
          <a:solidFill>
            <a:schemeClr val="accent5"/>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spcBef>
            <a:spcPts val="500"/>
          </a:spcBef>
          <a:defRPr sz="900" dirty="0" err="1" smtClean="0"/>
        </a:defPPr>
      </a:lstStyle>
    </a:txDef>
  </a:objectDefaults>
  <a:extraClrSchemeLst/>
  <a:custClrLst>
    <a:custClr name="Dark Background">
      <a:srgbClr val="003D70"/>
    </a:custClr>
    <a:custClr name="Red">
      <a:srgbClr val="CF102D"/>
    </a:custClr>
    <a:custClr name="Yellow">
      <a:srgbClr val="F6D900"/>
    </a:custClr>
    <a:custClr name="Green">
      <a:srgbClr val="7FCB3B"/>
    </a:custClr>
    <a:custClr name="Purple">
      <a:srgbClr val="8B4BB3"/>
    </a:custClr>
    <a:custClr name="Light Blue">
      <a:srgbClr val="23B1F1"/>
    </a:custClr>
    <a:custClr name="Teal">
      <a:srgbClr val="35BDCB"/>
    </a:custClr>
    <a:custClr name="Not Used">
      <a:srgbClr val="FFFFFF"/>
    </a:custClr>
    <a:custClr name="Not Used">
      <a:srgbClr val="FFFFFF"/>
    </a:custClr>
    <a:custClr name="Not Used">
      <a:srgbClr val="FFFFFF"/>
    </a:custClr>
    <a:custClr name="Not Used">
      <a:srgbClr val="FFFFFF"/>
    </a:custClr>
    <a:custClr name="Red Tint">
      <a:srgbClr val="F47A74"/>
    </a:custClr>
    <a:custClr name="Yellow Tint">
      <a:srgbClr val="FFEE6D"/>
    </a:custClr>
    <a:custClr name="Green Tint">
      <a:srgbClr val="B0DF85"/>
    </a:custClr>
    <a:custClr name="Purple Tint">
      <a:srgbClr val="BD98D4"/>
    </a:custClr>
    <a:custClr name="Light Blue Tint">
      <a:srgbClr val="92D8F8"/>
    </a:custClr>
    <a:custClr name="Teal Tint">
      <a:srgbClr val="91DBE3"/>
    </a:custClr>
    <a:custClr name="Not Used">
      <a:srgbClr val="FFFFFF"/>
    </a:custClr>
    <a:custClr name="Not Used">
      <a:srgbClr val="FFFFFF"/>
    </a:custClr>
    <a:custClr name="Not Used">
      <a:srgbClr val="FFFFFF"/>
    </a:custClr>
  </a:custClrLst>
  <a:extLst>
    <a:ext uri="{05A4C25C-085E-4340-85A3-A5531E510DB2}">
      <thm15:themeFamily xmlns:thm15="http://schemas.microsoft.com/office/thememl/2012/main" name="EAB1 On-screen 4x3 Template 010620" id="{18652EB1-68C6-4D13-8ABF-93B0E4EE9793}" vid="{907CE146-4D58-4C74-9F9B-3471E04571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EAB1 On-screen 4x3 Template 010820</Template>
  <TotalTime>0</TotalTime>
  <Words>2115</Words>
  <Application>Microsoft Office PowerPoint</Application>
  <PresentationFormat>Custom</PresentationFormat>
  <Paragraphs>296</Paragraphs>
  <Slides>22</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Light</vt:lpstr>
      <vt:lpstr>Courier New</vt:lpstr>
      <vt:lpstr>Rockwell</vt:lpstr>
      <vt:lpstr>Verdana</vt:lpstr>
      <vt:lpstr>Wingdings</vt:lpstr>
      <vt:lpstr>EAB1 4x3 On-screen</vt:lpstr>
      <vt:lpstr>Cybersecurity in the COVID-19 Era</vt:lpstr>
      <vt:lpstr>PowerPoint Presentation</vt:lpstr>
      <vt:lpstr>Please Use the Chat Feature Today!</vt:lpstr>
      <vt:lpstr>The District Leadership Forum</vt:lpstr>
      <vt:lpstr>Define Success and Accelerate Progress with EAB This Year</vt:lpstr>
      <vt:lpstr>Objectives for Today</vt:lpstr>
      <vt:lpstr>Rapid Transition to Virtual Creates Problems for CTOs</vt:lpstr>
      <vt:lpstr>Quick Poll #1</vt:lpstr>
      <vt:lpstr>Cyber Attacks on the Rise Since Start of School Year</vt:lpstr>
      <vt:lpstr>Consequences of Attack Higher Than Ever Before</vt:lpstr>
      <vt:lpstr>8 Quick Wins for District Technology Leaders</vt:lpstr>
      <vt:lpstr>Tailor End-User Education to the COVID Environment</vt:lpstr>
      <vt:lpstr>Stay Up-to-Date on Evolving Cyber Threats</vt:lpstr>
      <vt:lpstr>Assess Vendor Agreements for Security Compliance</vt:lpstr>
      <vt:lpstr>Reallocate Funding to Maximize Security Impact</vt:lpstr>
      <vt:lpstr>Quick Poll #2</vt:lpstr>
      <vt:lpstr>Develop and Review Incident Response Protocols</vt:lpstr>
      <vt:lpstr>Educate Teachers on Data Collection &amp; Retention</vt:lpstr>
      <vt:lpstr>Use a Tiered Approach to COVID Data Transparency </vt:lpstr>
      <vt:lpstr>Bolster Your IT Workforce with Students &amp; Volunteers</vt:lpstr>
      <vt:lpstr>What’s Next from EAB?</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2020-01-09T19:44:03Z</dcterms:created>
  <dcterms:modified xsi:type="dcterms:W3CDTF">2020-10-27T17:42:40Z</dcterms:modified>
  <cp:category/>
</cp:coreProperties>
</file>