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454" r:id="rId2"/>
  </p:sldIdLst>
  <p:sldSz cx="6400800" cy="4800600"/>
  <p:notesSz cx="6950075" cy="9236075"/>
  <p:custDataLst>
    <p:tags r:id="rId4"/>
  </p:custDataLst>
  <p:defaultText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F5F34E8-2169-4EE2-A3ED-D5DFF6C3155F}">
          <p14:sldIdLst>
            <p14:sldId id="454"/>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4" clrIdx="1"/>
  <p:cmAuthor id="3" name="Barnhart, Jonathan" initials="BJ" lastIdx="34" clrIdx="2">
    <p:extLst>
      <p:ext uri="{19B8F6BF-5375-455C-9EA6-DF929625EA0E}">
        <p15:presenceInfo xmlns:p15="http://schemas.microsoft.com/office/powerpoint/2012/main" userId="S::jbarnhart@eab.com::c31876ff-289b-4b47-a612-12e0fdd05b4c" providerId="AD"/>
      </p:ext>
    </p:extLst>
  </p:cmAuthor>
  <p:cmAuthor id="4" name="Thayer, Brooke" initials="TB" lastIdx="51" clrIdx="3">
    <p:extLst>
      <p:ext uri="{19B8F6BF-5375-455C-9EA6-DF929625EA0E}">
        <p15:presenceInfo xmlns:p15="http://schemas.microsoft.com/office/powerpoint/2012/main" userId="S::bthayer@eab.com::ac16d265-0a60-4584-9f48-ba2379be5418" providerId="AD"/>
      </p:ext>
    </p:extLst>
  </p:cmAuthor>
  <p:cmAuthor id="5" name="Ann Forman Lippens" initials="AFL" lastIdx="2" clrIdx="4">
    <p:extLst>
      <p:ext uri="{19B8F6BF-5375-455C-9EA6-DF929625EA0E}">
        <p15:presenceInfo xmlns:p15="http://schemas.microsoft.com/office/powerpoint/2012/main" userId="Ann Forman Lippens" providerId="None"/>
      </p:ext>
    </p:extLst>
  </p:cmAuthor>
  <p:cmAuthor id="6" name="Belay, Kurubel" initials="BK" lastIdx="34" clrIdx="5">
    <p:extLst>
      <p:ext uri="{19B8F6BF-5375-455C-9EA6-DF929625EA0E}">
        <p15:presenceInfo xmlns:p15="http://schemas.microsoft.com/office/powerpoint/2012/main" userId="S::KBelay@eab.com::801905e4-c461-4bda-84ff-976c9377ebf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89" autoAdjust="0"/>
    <p:restoredTop sz="94595" autoAdjust="0"/>
  </p:normalViewPr>
  <p:slideViewPr>
    <p:cSldViewPr snapToGrid="0" showGuides="1">
      <p:cViewPr varScale="1">
        <p:scale>
          <a:sx n="161" d="100"/>
          <a:sy n="161" d="100"/>
        </p:scale>
        <p:origin x="1800" y="66"/>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7"/>
          </a:xfrm>
          <a:prstGeom prst="rect">
            <a:avLst/>
          </a:prstGeom>
        </p:spPr>
        <p:txBody>
          <a:bodyPr vert="horz" lIns="92487" tIns="46244" rIns="92487" bIns="46244"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936768" y="0"/>
            <a:ext cx="3011699" cy="463407"/>
          </a:xfrm>
          <a:prstGeom prst="rect">
            <a:avLst/>
          </a:prstGeom>
        </p:spPr>
        <p:txBody>
          <a:bodyPr vert="horz" lIns="92487" tIns="46244" rIns="92487" bIns="46244" rtlCol="0"/>
          <a:lstStyle>
            <a:lvl1pPr algn="r">
              <a:defRPr sz="1200">
                <a:latin typeface="Verdana" panose="020B0604030504040204" pitchFamily="34" charset="0"/>
              </a:defRPr>
            </a:lvl1pPr>
          </a:lstStyle>
          <a:p>
            <a:fld id="{635E5181-CEC9-49C9-AE2F-31A35049DD97}" type="datetimeFigureOut">
              <a:rPr lang="en-US" smtClean="0"/>
              <a:pPr/>
              <a:t>7/21/2021</a:t>
            </a:fld>
            <a:endParaRPr lang="en-US" dirty="0"/>
          </a:p>
        </p:txBody>
      </p:sp>
      <p:sp>
        <p:nvSpPr>
          <p:cNvPr id="4" name="Slide Image Placeholder 3"/>
          <p:cNvSpPr>
            <a:spLocks noGrp="1" noRot="1" noChangeAspect="1"/>
          </p:cNvSpPr>
          <p:nvPr>
            <p:ph type="sldImg" idx="2"/>
          </p:nvPr>
        </p:nvSpPr>
        <p:spPr>
          <a:xfrm>
            <a:off x="1398588" y="1154113"/>
            <a:ext cx="4152900" cy="3116262"/>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87" tIns="46244" rIns="92487" bIns="4624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772669"/>
            <a:ext cx="3011699" cy="463406"/>
          </a:xfrm>
          <a:prstGeom prst="rect">
            <a:avLst/>
          </a:prstGeom>
        </p:spPr>
        <p:txBody>
          <a:bodyPr vert="horz" lIns="92487" tIns="46244" rIns="92487" bIns="46244"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936768" y="8772669"/>
            <a:ext cx="3011699" cy="463406"/>
          </a:xfrm>
          <a:prstGeom prst="rect">
            <a:avLst/>
          </a:prstGeom>
        </p:spPr>
        <p:txBody>
          <a:bodyPr vert="horz" lIns="92487" tIns="46244" rIns="92487" bIns="46244" rtlCol="0" anchor="b"/>
          <a:lstStyle>
            <a:lvl1pPr algn="r">
              <a:defRPr sz="1200">
                <a:latin typeface="Verdana" panose="020B0604030504040204" pitchFamily="34" charset="0"/>
              </a:defRPr>
            </a:lvl1pPr>
          </a:lstStyle>
          <a:p>
            <a:fld id="{BF4803AB-2594-4B0A-8DC3-A3880FE8631C}" type="slidenum">
              <a:rPr lang="en-US" smtClean="0"/>
              <a:pPr/>
              <a:t>‹#›</a:t>
            </a:fld>
            <a:endParaRPr lang="en-US" dirty="0"/>
          </a:p>
        </p:txBody>
      </p:sp>
    </p:spTree>
    <p:extLst>
      <p:ext uri="{BB962C8B-B14F-4D97-AF65-F5344CB8AC3E}">
        <p14:creationId xmlns:p14="http://schemas.microsoft.com/office/powerpoint/2010/main" val="414406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6" Type="http://schemas.openxmlformats.org/officeDocument/2006/relationships/hyperlink" Target="https://eab.box.com/v/eab-one-pager-script" TargetMode="External"/><Relationship Id="rId5" Type="http://schemas.openxmlformats.org/officeDocument/2006/relationships/image" Target="../media/image7.pn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6.xml"/><Relationship Id="rId6" Type="http://schemas.openxmlformats.org/officeDocument/2006/relationships/hyperlink" Target="https://eab.box.com/v/eab-one-pager-script" TargetMode="External"/><Relationship Id="rId5" Type="http://schemas.openxmlformats.org/officeDocument/2006/relationships/image" Target="../media/image7.png"/><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bg bwMode="gray">
      <p:bgRef idx="1001">
        <a:schemeClr val="bg1"/>
      </p:bgRef>
    </p:bg>
    <p:spTree>
      <p:nvGrpSpPr>
        <p:cNvPr id="1" name=""/>
        <p:cNvGrpSpPr/>
        <p:nvPr/>
      </p:nvGrpSpPr>
      <p:grpSpPr>
        <a:xfrm>
          <a:off x="0" y="0"/>
          <a:ext cx="0" cy="0"/>
          <a:chOff x="0" y="0"/>
          <a:chExt cx="0" cy="0"/>
        </a:xfrm>
      </p:grpSpPr>
      <p:sp>
        <p:nvSpPr>
          <p:cNvPr id="22" name="Rectangle 21"/>
          <p:cNvSpPr/>
          <p:nvPr userDrawn="1"/>
        </p:nvSpPr>
        <p:spPr bwMode="gray">
          <a:xfrm>
            <a:off x="0" y="552450"/>
            <a:ext cx="2502244" cy="429894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3" name="TextBox 22"/>
          <p:cNvSpPr txBox="1"/>
          <p:nvPr userDrawn="1"/>
        </p:nvSpPr>
        <p:spPr bwMode="gray">
          <a:xfrm>
            <a:off x="264105" y="1739317"/>
            <a:ext cx="2068331" cy="692497"/>
          </a:xfrm>
          <a:prstGeom prst="rect">
            <a:avLst/>
          </a:prstGeom>
          <a:noFill/>
        </p:spPr>
        <p:txBody>
          <a:bodyPr wrap="square" lIns="0" tIns="0" rIns="0" bIns="0" rtlCol="0">
            <a:spAutoFit/>
          </a:bodyPr>
          <a:lstStyle/>
          <a:p>
            <a:pPr algn="l">
              <a:spcBef>
                <a:spcPts val="500"/>
              </a:spcBef>
            </a:pPr>
            <a:r>
              <a:rPr lang="en-US" sz="2500" b="1" dirty="0">
                <a:solidFill>
                  <a:schemeClr val="bg1"/>
                </a:solidFill>
              </a:rPr>
              <a:t>4:3</a:t>
            </a:r>
            <a:br>
              <a:rPr lang="en-US" sz="2500" b="1" dirty="0">
                <a:solidFill>
                  <a:schemeClr val="bg1"/>
                </a:solidFill>
              </a:rPr>
            </a:br>
            <a:r>
              <a:rPr lang="en-US" sz="2000" b="0" dirty="0">
                <a:solidFill>
                  <a:schemeClr val="bg1"/>
                </a:solidFill>
              </a:rPr>
              <a:t>On-screen</a:t>
            </a:r>
          </a:p>
        </p:txBody>
      </p:sp>
      <p:cxnSp>
        <p:nvCxnSpPr>
          <p:cNvPr id="25" name="Straight Connector 24"/>
          <p:cNvCxnSpPr/>
          <p:nvPr userDrawn="1"/>
        </p:nvCxnSpPr>
        <p:spPr bwMode="gray">
          <a:xfrm>
            <a:off x="271463" y="2566000"/>
            <a:ext cx="206097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271463" y="2644312"/>
            <a:ext cx="2173362" cy="138499"/>
          </a:xfrm>
          <a:prstGeom prst="rect">
            <a:avLst/>
          </a:prstGeom>
          <a:noFill/>
        </p:spPr>
        <p:txBody>
          <a:bodyPr wrap="square" lIns="0" tIns="0" rIns="0" bIns="0" rtlCol="0">
            <a:spAutoFit/>
          </a:bodyPr>
          <a:lstStyle/>
          <a:p>
            <a:pPr>
              <a:spcBef>
                <a:spcPts val="500"/>
              </a:spcBef>
            </a:pPr>
            <a:r>
              <a:rPr lang="pt-BR" sz="900" b="1" dirty="0">
                <a:solidFill>
                  <a:schemeClr val="bg1"/>
                </a:solidFill>
              </a:rPr>
              <a:t>All projected presentations:</a:t>
            </a:r>
          </a:p>
        </p:txBody>
      </p:sp>
      <p:pic>
        <p:nvPicPr>
          <p:cNvPr id="33" name="Picture 32"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666233" y="552450"/>
            <a:ext cx="3459061" cy="2596812"/>
          </a:xfrm>
          <a:prstGeom prst="rect">
            <a:avLst/>
          </a:prstGeom>
          <a:ln w="6350">
            <a:solidFill>
              <a:schemeClr val="accent4"/>
            </a:solidFill>
            <a:miter lim="800000"/>
          </a:ln>
        </p:spPr>
      </p:pic>
      <p:pic>
        <p:nvPicPr>
          <p:cNvPr id="27" name="Picture 2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271464" y="897430"/>
            <a:ext cx="1244214" cy="477850"/>
          </a:xfrm>
          <a:prstGeom prst="rect">
            <a:avLst/>
          </a:prstGeom>
        </p:spPr>
      </p:pic>
      <p:sp>
        <p:nvSpPr>
          <p:cNvPr id="32" name="TextBox 31"/>
          <p:cNvSpPr txBox="1"/>
          <p:nvPr userDrawn="1"/>
        </p:nvSpPr>
        <p:spPr bwMode="gray">
          <a:xfrm>
            <a:off x="455635" y="2876813"/>
            <a:ext cx="1344839" cy="897682"/>
          </a:xfrm>
          <a:prstGeom prst="rect">
            <a:avLst/>
          </a:prstGeom>
          <a:noFill/>
        </p:spPr>
        <p:txBody>
          <a:bodyPr wrap="square" lIns="0" tIns="0" rIns="0" bIns="0" rtlCol="0">
            <a:spAutoFit/>
          </a:bodyPr>
          <a:lstStyle/>
          <a:p>
            <a:pPr marL="112713" indent="-112713">
              <a:spcBef>
                <a:spcPts val="400"/>
              </a:spcBef>
              <a:buFont typeface="Arial" panose="020B0604020202020204" pitchFamily="34" charset="0"/>
              <a:buChar char="•"/>
            </a:pPr>
            <a:r>
              <a:rPr lang="en-US" sz="900" dirty="0">
                <a:solidFill>
                  <a:schemeClr val="bg1"/>
                </a:solidFill>
              </a:rPr>
              <a:t>National meetings</a:t>
            </a:r>
          </a:p>
          <a:p>
            <a:pPr marL="112713" indent="-112713">
              <a:spcBef>
                <a:spcPts val="400"/>
              </a:spcBef>
              <a:buFont typeface="Arial" panose="020B0604020202020204" pitchFamily="34" charset="0"/>
              <a:buChar char="•"/>
            </a:pPr>
            <a:r>
              <a:rPr lang="en-US" sz="900" dirty="0">
                <a:solidFill>
                  <a:schemeClr val="bg1"/>
                </a:solidFill>
              </a:rPr>
              <a:t>Webconferences</a:t>
            </a:r>
          </a:p>
          <a:p>
            <a:pPr marL="112713" indent="-112713">
              <a:spcBef>
                <a:spcPts val="400"/>
              </a:spcBef>
              <a:buFont typeface="Arial" panose="020B0604020202020204" pitchFamily="34" charset="0"/>
              <a:buChar char="•"/>
            </a:pPr>
            <a:r>
              <a:rPr lang="en-US" sz="900" dirty="0">
                <a:solidFill>
                  <a:schemeClr val="bg1"/>
                </a:solidFill>
              </a:rPr>
              <a:t>Roundtables</a:t>
            </a:r>
          </a:p>
          <a:p>
            <a:pPr marL="112713" indent="-112713">
              <a:spcBef>
                <a:spcPts val="400"/>
              </a:spcBef>
              <a:buFont typeface="Arial" panose="020B0604020202020204" pitchFamily="34" charset="0"/>
              <a:buChar char="•"/>
            </a:pPr>
            <a:r>
              <a:rPr lang="en-US" sz="900" dirty="0">
                <a:solidFill>
                  <a:schemeClr val="bg1"/>
                </a:solidFill>
              </a:rPr>
              <a:t>Onsites</a:t>
            </a:r>
          </a:p>
          <a:p>
            <a:pPr marL="112713" indent="-112713">
              <a:spcBef>
                <a:spcPts val="400"/>
              </a:spcBef>
              <a:buFont typeface="Arial" panose="020B0604020202020204" pitchFamily="34" charset="0"/>
              <a:buChar char="•"/>
            </a:pPr>
            <a:r>
              <a:rPr lang="en-US" sz="900" dirty="0">
                <a:solidFill>
                  <a:schemeClr val="bg1"/>
                </a:solidFill>
              </a:rPr>
              <a:t>Conferences</a:t>
            </a:r>
          </a:p>
        </p:txBody>
      </p:sp>
      <p:sp>
        <p:nvSpPr>
          <p:cNvPr id="34" name="Rectangle 33"/>
          <p:cNvSpPr/>
          <p:nvPr userDrawn="1"/>
        </p:nvSpPr>
        <p:spPr bwMode="gray">
          <a:xfrm>
            <a:off x="0" y="0"/>
            <a:ext cx="2502244" cy="401986"/>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1200" b="1" dirty="0">
                <a:solidFill>
                  <a:schemeClr val="bg1"/>
                </a:solidFill>
              </a:rPr>
              <a:t>2019</a:t>
            </a:r>
            <a:r>
              <a:rPr lang="en-US" sz="1200" b="1" baseline="0" dirty="0">
                <a:solidFill>
                  <a:schemeClr val="bg1"/>
                </a:solidFill>
              </a:rPr>
              <a:t> Template Edition</a:t>
            </a:r>
            <a:endParaRPr lang="en-US" sz="1200" b="1" dirty="0">
              <a:solidFill>
                <a:schemeClr val="bg1"/>
              </a:solidFill>
            </a:endParaRPr>
          </a:p>
        </p:txBody>
      </p:sp>
      <p:sp>
        <p:nvSpPr>
          <p:cNvPr id="12" name="Text Placeholder 7"/>
          <p:cNvSpPr txBox="1">
            <a:spLocks/>
          </p:cNvSpPr>
          <p:nvPr userDrawn="1"/>
        </p:nvSpPr>
        <p:spPr bwMode="gray">
          <a:xfrm>
            <a:off x="277813" y="3970588"/>
            <a:ext cx="2321952" cy="276999"/>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a:solidFill>
                  <a:schemeClr val="bg1"/>
                </a:solidFill>
              </a:rPr>
              <a:t>Need help or 16:9 format? </a:t>
            </a:r>
            <a:br>
              <a:rPr lang="en-US" sz="900" b="1" dirty="0">
                <a:solidFill>
                  <a:schemeClr val="bg1"/>
                </a:solidFill>
              </a:rPr>
            </a:br>
            <a:r>
              <a:rPr lang="en-US" sz="900" b="0" dirty="0">
                <a:solidFill>
                  <a:schemeClr val="bg1"/>
                </a:solidFill>
              </a:rPr>
              <a:t>Email DSS-Requests@eab.com</a:t>
            </a:r>
          </a:p>
        </p:txBody>
      </p:sp>
      <p:pic>
        <p:nvPicPr>
          <p:cNvPr id="14" name="Picture 13">
            <a:extLst>
              <a:ext uri="{FF2B5EF4-FFF2-40B4-BE49-F238E27FC236}">
                <a16:creationId xmlns:a16="http://schemas.microsoft.com/office/drawing/2014/main" id="{9166CDF0-C991-469B-B75A-409F40F1564C}"/>
              </a:ext>
            </a:extLst>
          </p:cNvPr>
          <p:cNvPicPr>
            <a:picLocks noChangeAspect="1"/>
          </p:cNvPicPr>
          <p:nvPr userDrawn="1"/>
        </p:nvPicPr>
        <p:blipFill>
          <a:blip r:embed="rId5"/>
          <a:stretch>
            <a:fillRect/>
          </a:stretch>
        </p:blipFill>
        <p:spPr>
          <a:xfrm>
            <a:off x="2678907" y="3320075"/>
            <a:ext cx="3444080" cy="1302544"/>
          </a:xfrm>
          <a:prstGeom prst="rect">
            <a:avLst/>
          </a:prstGeom>
        </p:spPr>
      </p:pic>
      <p:sp>
        <p:nvSpPr>
          <p:cNvPr id="13" name="Rectangle 12">
            <a:extLst>
              <a:ext uri="{FF2B5EF4-FFF2-40B4-BE49-F238E27FC236}">
                <a16:creationId xmlns:a16="http://schemas.microsoft.com/office/drawing/2014/main" id="{E5E0AEC6-4F97-4E0A-AA62-71EC242B1B8D}"/>
              </a:ext>
            </a:extLst>
          </p:cNvPr>
          <p:cNvSpPr/>
          <p:nvPr userDrawn="1"/>
        </p:nvSpPr>
        <p:spPr bwMode="gray">
          <a:xfrm>
            <a:off x="2666233" y="0"/>
            <a:ext cx="3456754"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1200" b="1" dirty="0">
                <a:solidFill>
                  <a:schemeClr val="bg1"/>
                </a:solidFill>
              </a:rPr>
              <a:t>Delete Page After Reading</a:t>
            </a:r>
          </a:p>
        </p:txBody>
      </p:sp>
    </p:spTree>
    <p:custDataLst>
      <p:tags r:id="rId1"/>
    </p:custDataLst>
    <p:extLst>
      <p:ext uri="{BB962C8B-B14F-4D97-AF65-F5344CB8AC3E}">
        <p14:creationId xmlns:p14="http://schemas.microsoft.com/office/powerpoint/2010/main" val="413359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Copyright)">
    <p:spTree>
      <p:nvGrpSpPr>
        <p:cNvPr id="1" name=""/>
        <p:cNvGrpSpPr/>
        <p:nvPr/>
      </p:nvGrpSpPr>
      <p:grpSpPr>
        <a:xfrm>
          <a:off x="0" y="0"/>
          <a:ext cx="0" cy="0"/>
          <a:chOff x="0" y="0"/>
          <a:chExt cx="0" cy="0"/>
        </a:xfrm>
      </p:grpSpPr>
      <p:sp>
        <p:nvSpPr>
          <p:cNvPr id="20" name="TextBox 19"/>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a:solidFill>
                <a:schemeClr val="tx1"/>
              </a:solidFill>
              <a:latin typeface="+mj-lt"/>
            </a:endParaRPr>
          </a:p>
        </p:txBody>
      </p:sp>
    </p:spTree>
    <p:custDataLst>
      <p:tags r:id="rId1"/>
    </p:custDataLst>
    <p:extLst>
      <p:ext uri="{BB962C8B-B14F-4D97-AF65-F5344CB8AC3E}">
        <p14:creationId xmlns:p14="http://schemas.microsoft.com/office/powerpoint/2010/main" val="968989333"/>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tes">
    <p:bg bwMode="gray">
      <p:bgRef idx="1001">
        <a:schemeClr val="bg1"/>
      </p:bgRef>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cxnSp>
        <p:nvCxnSpPr>
          <p:cNvPr id="34" name="Straight Connector 33"/>
          <p:cNvCxnSpPr/>
          <p:nvPr userDrawn="1"/>
        </p:nvCxnSpPr>
        <p:spPr bwMode="gray">
          <a:xfrm>
            <a:off x="283818" y="1110912"/>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3" name="Title 1"/>
          <p:cNvSpPr txBox="1">
            <a:spLocks/>
          </p:cNvSpPr>
          <p:nvPr userDrawn="1"/>
        </p:nvSpPr>
        <p:spPr bwMode="gray">
          <a:xfrm>
            <a:off x="283818" y="309824"/>
            <a:ext cx="772685" cy="256480"/>
          </a:xfrm>
          <a:prstGeom prst="rect">
            <a:avLst/>
          </a:prstGeom>
        </p:spPr>
        <p:txBody>
          <a:bodyPr wrap="square" lIns="0" tIns="0" rIns="0" bIns="0" anchor="b" anchorCtr="0">
            <a:spAutoFit/>
          </a:bodyPr>
          <a:lstStyle>
            <a:lvl1pPr algn="l" defTabSz="640080" rtl="0" eaLnBrk="1" latinLnBrk="0" hangingPunct="1">
              <a:lnSpc>
                <a:spcPct val="90000"/>
              </a:lnSpc>
              <a:spcBef>
                <a:spcPct val="0"/>
              </a:spcBef>
              <a:buNone/>
              <a:defRPr sz="1800" b="0" kern="1200" spc="40" baseline="0">
                <a:solidFill>
                  <a:schemeClr val="tx1"/>
                </a:solidFill>
                <a:latin typeface="+mj-lt"/>
                <a:ea typeface="+mj-ea"/>
                <a:cs typeface="+mj-cs"/>
              </a:defRPr>
            </a:lvl1pPr>
          </a:lstStyle>
          <a:p>
            <a:pPr>
              <a:lnSpc>
                <a:spcPct val="90000"/>
              </a:lnSpc>
            </a:pPr>
            <a:r>
              <a:rPr lang="en-US" spc="50" baseline="0" dirty="0">
                <a:solidFill>
                  <a:schemeClr val="tx1"/>
                </a:solidFill>
              </a:rPr>
              <a:t>Notes:</a:t>
            </a:r>
          </a:p>
        </p:txBody>
      </p:sp>
      <p:grpSp>
        <p:nvGrpSpPr>
          <p:cNvPr id="24" name="Group 23"/>
          <p:cNvGrpSpPr/>
          <p:nvPr userDrawn="1"/>
        </p:nvGrpSpPr>
        <p:grpSpPr bwMode="gray">
          <a:xfrm>
            <a:off x="5888334" y="0"/>
            <a:ext cx="458401" cy="507600"/>
            <a:chOff x="5888334" y="0"/>
            <a:chExt cx="458401" cy="507600"/>
          </a:xfrm>
        </p:grpSpPr>
        <p:sp>
          <p:nvSpPr>
            <p:cNvPr id="25" name="Freeform 24"/>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26"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0"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44" name="TextBox 43"/>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cxnSp>
        <p:nvCxnSpPr>
          <p:cNvPr id="45" name="Straight Connector 44"/>
          <p:cNvCxnSpPr/>
          <p:nvPr userDrawn="1"/>
        </p:nvCxnSpPr>
        <p:spPr bwMode="gray">
          <a:xfrm>
            <a:off x="283818" y="439742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bwMode="gray">
          <a:xfrm>
            <a:off x="283818" y="1476081"/>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bwMode="gray">
          <a:xfrm>
            <a:off x="283818" y="1841250"/>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bwMode="gray">
          <a:xfrm>
            <a:off x="283818" y="220641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bwMode="gray">
          <a:xfrm>
            <a:off x="283818" y="2571588"/>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bwMode="gray">
          <a:xfrm>
            <a:off x="283818" y="2936757"/>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userDrawn="1"/>
        </p:nvCxnSpPr>
        <p:spPr bwMode="gray">
          <a:xfrm>
            <a:off x="283818" y="3301926"/>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bwMode="gray">
          <a:xfrm>
            <a:off x="283818" y="3667095"/>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bwMode="gray">
          <a:xfrm>
            <a:off x="283818" y="4032264"/>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29620897"/>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ver Page: Top Slide">
    <p:spTree>
      <p:nvGrpSpPr>
        <p:cNvPr id="1" name=""/>
        <p:cNvGrpSpPr/>
        <p:nvPr/>
      </p:nvGrpSpPr>
      <p:grpSpPr>
        <a:xfrm>
          <a:off x="0" y="0"/>
          <a:ext cx="0" cy="0"/>
          <a:chOff x="0" y="0"/>
          <a:chExt cx="0" cy="0"/>
        </a:xfrm>
      </p:grpSpPr>
      <p:sp>
        <p:nvSpPr>
          <p:cNvPr id="20" name="Title 19"/>
          <p:cNvSpPr>
            <a:spLocks noGrp="1"/>
          </p:cNvSpPr>
          <p:nvPr>
            <p:ph type="title" hasCustomPrompt="1"/>
          </p:nvPr>
        </p:nvSpPr>
        <p:spPr bwMode="gray">
          <a:xfrm>
            <a:off x="371475" y="3279699"/>
            <a:ext cx="5029200" cy="830997"/>
          </a:xfrm>
          <a:prstGeom prst="rect">
            <a:avLst/>
          </a:prstGeom>
        </p:spPr>
        <p:txBody>
          <a:bodyPr lIns="0" tIns="0" rIns="0" bIns="0" anchor="b" anchorCtr="0">
            <a:spAutoFit/>
          </a:bodyPr>
          <a:lstStyle>
            <a:lvl1pPr>
              <a:lnSpc>
                <a:spcPct val="90000"/>
              </a:lnSpc>
              <a:defRPr sz="3000" b="0" spc="50" baseline="0">
                <a:solidFill>
                  <a:schemeClr val="tx1"/>
                </a:solidFill>
              </a:defRPr>
            </a:lvl1pPr>
          </a:lstStyle>
          <a:p>
            <a:r>
              <a:rPr lang="en-US" dirty="0"/>
              <a:t>Cover Title – Rockwell 30pt Regular, Title Case</a:t>
            </a:r>
          </a:p>
        </p:txBody>
      </p:sp>
      <p:sp>
        <p:nvSpPr>
          <p:cNvPr id="22" name="Text Placeholder 21"/>
          <p:cNvSpPr>
            <a:spLocks noGrp="1"/>
          </p:cNvSpPr>
          <p:nvPr>
            <p:ph type="body" sz="quarter" idx="16" hasCustomPrompt="1"/>
          </p:nvPr>
        </p:nvSpPr>
        <p:spPr bwMode="gray">
          <a:xfrm>
            <a:off x="371475" y="4342854"/>
            <a:ext cx="5029200" cy="215444"/>
          </a:xfrm>
        </p:spPr>
        <p:txBody>
          <a:bodyPr/>
          <a:lstStyle>
            <a:lvl1pPr marL="0" indent="0">
              <a:spcBef>
                <a:spcPts val="0"/>
              </a:spcBef>
              <a:buNone/>
              <a:defRPr sz="1400" baseline="0">
                <a:solidFill>
                  <a:schemeClr val="tx1"/>
                </a:solidFill>
              </a:defRPr>
            </a:lvl1pPr>
            <a:lvl2pPr marL="114300" indent="0">
              <a:spcBef>
                <a:spcPts val="0"/>
              </a:spcBef>
              <a:buNone/>
              <a:defRPr sz="1400"/>
            </a:lvl2pPr>
            <a:lvl3pPr marL="228600" indent="0">
              <a:spcBef>
                <a:spcPts val="0"/>
              </a:spcBef>
              <a:buNone/>
              <a:defRPr sz="1400"/>
            </a:lvl3pPr>
            <a:lvl4pPr marL="342900" indent="0">
              <a:spcBef>
                <a:spcPts val="0"/>
              </a:spcBef>
              <a:buNone/>
              <a:defRPr sz="1400"/>
            </a:lvl4pPr>
            <a:lvl5pPr marL="457200" indent="0">
              <a:spcBef>
                <a:spcPts val="0"/>
              </a:spcBef>
              <a:buNone/>
              <a:defRPr sz="1400"/>
            </a:lvl5pPr>
          </a:lstStyle>
          <a:p>
            <a:pPr lvl="0"/>
            <a:r>
              <a:rPr lang="en-US" dirty="0"/>
              <a:t>Cover Subtitle – Verdana 14pt Regular, Title Case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303" y="379532"/>
            <a:ext cx="1685547" cy="734569"/>
          </a:xfrm>
          <a:prstGeom prst="rect">
            <a:avLst/>
          </a:prstGeom>
          <a:noFill/>
          <a:ln>
            <a:noFill/>
          </a:ln>
        </p:spPr>
      </p:pic>
    </p:spTree>
    <p:custDataLst>
      <p:tags r:id="rId1"/>
    </p:custDataLst>
    <p:extLst>
      <p:ext uri="{BB962C8B-B14F-4D97-AF65-F5344CB8AC3E}">
        <p14:creationId xmlns:p14="http://schemas.microsoft.com/office/powerpoint/2010/main" val="3485206770"/>
      </p:ext>
    </p:extLst>
  </p:cSld>
  <p:clrMapOvr>
    <a:masterClrMapping/>
  </p:clrMapOvr>
  <p:extLst>
    <p:ext uri="{DCECCB84-F9BA-43D5-87BE-67443E8EF086}">
      <p15:sldGuideLst xmlns:p15="http://schemas.microsoft.com/office/powerpoint/2012/main">
        <p15:guide id="1" pos="234" userDrawn="1">
          <p15:clr>
            <a:srgbClr val="FBAE40"/>
          </p15:clr>
        </p15:guide>
        <p15:guide id="2" orient="horz" pos="2591" userDrawn="1">
          <p15:clr>
            <a:srgbClr val="FBAE40"/>
          </p15:clr>
        </p15:guide>
        <p15:guide id="3" orient="horz" pos="2735"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over Page: Bottom Slide">
    <p:spTree>
      <p:nvGrpSpPr>
        <p:cNvPr id="1" name=""/>
        <p:cNvGrpSpPr/>
        <p:nvPr/>
      </p:nvGrpSpPr>
      <p:grpSpPr>
        <a:xfrm>
          <a:off x="0" y="0"/>
          <a:ext cx="0" cy="0"/>
          <a:chOff x="0" y="0"/>
          <a:chExt cx="0" cy="0"/>
        </a:xfrm>
      </p:grpSpPr>
      <p:cxnSp>
        <p:nvCxnSpPr>
          <p:cNvPr id="5" name="Straight Connector 4"/>
          <p:cNvCxnSpPr/>
          <p:nvPr userDrawn="1"/>
        </p:nvCxnSpPr>
        <p:spPr bwMode="gray">
          <a:xfrm>
            <a:off x="22860" y="4097682"/>
            <a:ext cx="6355080"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3939708" y="4191900"/>
            <a:ext cx="2438232" cy="215444"/>
          </a:xfrm>
          <a:prstGeom prst="rect">
            <a:avLst/>
          </a:prstGeom>
        </p:spPr>
        <p:txBody>
          <a:bodyPr wrap="none" lIns="0" tIns="0" rIns="0" bIns="0" anchor="t" anchorCtr="0">
            <a:spAutoFit/>
          </a:bodyPr>
          <a:lstStyle>
            <a:lvl1pPr algn="r">
              <a:lnSpc>
                <a:spcPct val="100000"/>
              </a:lnSpc>
              <a:defRPr sz="1400" b="0" spc="0" baseline="0">
                <a:solidFill>
                  <a:schemeClr val="accent3"/>
                </a:solidFill>
                <a:latin typeface="+mn-lt"/>
              </a:defRPr>
            </a:lvl1pPr>
          </a:lstStyle>
          <a:p>
            <a:r>
              <a:rPr lang="en-US" dirty="0"/>
              <a:t>Insert Program Name Here</a:t>
            </a:r>
          </a:p>
        </p:txBody>
      </p:sp>
      <p:sp>
        <p:nvSpPr>
          <p:cNvPr id="4" name="Text Placeholder 3"/>
          <p:cNvSpPr>
            <a:spLocks noGrp="1"/>
          </p:cNvSpPr>
          <p:nvPr>
            <p:ph type="body" sz="quarter" idx="16" hasCustomPrompt="1"/>
          </p:nvPr>
        </p:nvSpPr>
        <p:spPr bwMode="gray">
          <a:xfrm>
            <a:off x="3389943" y="4431033"/>
            <a:ext cx="2987997" cy="153888"/>
          </a:xfrm>
        </p:spPr>
        <p:txBody>
          <a:bodyPr wrap="none"/>
          <a:lstStyle>
            <a:lvl1pPr marL="0" indent="0" algn="r">
              <a:spcBef>
                <a:spcPts val="0"/>
              </a:spcBef>
              <a:buNone/>
              <a:defRPr sz="1000">
                <a:solidFill>
                  <a:schemeClr val="accent3"/>
                </a:solidFill>
              </a:defRPr>
            </a:lvl1pPr>
          </a:lstStyle>
          <a:p>
            <a:pPr lvl="0"/>
            <a:r>
              <a:rPr lang="en-US" dirty="0"/>
              <a:t>Insert Sub-program Name Here (if necessary)</a:t>
            </a:r>
          </a:p>
        </p:txBody>
      </p:sp>
    </p:spTree>
    <p:custDataLst>
      <p:tags r:id="rId1"/>
    </p:custDataLst>
    <p:extLst>
      <p:ext uri="{BB962C8B-B14F-4D97-AF65-F5344CB8AC3E}">
        <p14:creationId xmlns:p14="http://schemas.microsoft.com/office/powerpoint/2010/main" val="1714615953"/>
      </p:ext>
    </p:extLst>
  </p:cSld>
  <p:clrMapOvr>
    <a:masterClrMapping/>
  </p:clrMapOvr>
  <p:extLst>
    <p:ext uri="{DCECCB84-F9BA-43D5-87BE-67443E8EF086}">
      <p15:sldGuideLst xmlns:p15="http://schemas.microsoft.com/office/powerpoint/2012/main">
        <p15:guide id="1" orient="horz" pos="263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side Cover: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81610" y="309824"/>
            <a:ext cx="4111003"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6" name="Text Placeholder 5"/>
          <p:cNvSpPr>
            <a:spLocks noGrp="1"/>
          </p:cNvSpPr>
          <p:nvPr>
            <p:ph type="body" sz="quarter" idx="37" hasCustomPrompt="1"/>
          </p:nvPr>
        </p:nvSpPr>
        <p:spPr bwMode="gray">
          <a:xfrm>
            <a:off x="688369" y="968034"/>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8" name="Text Placeholder 7"/>
          <p:cNvSpPr>
            <a:spLocks noGrp="1"/>
          </p:cNvSpPr>
          <p:nvPr>
            <p:ph type="body" sz="quarter" idx="38" hasCustomPrompt="1"/>
          </p:nvPr>
        </p:nvSpPr>
        <p:spPr bwMode="gray">
          <a:xfrm>
            <a:off x="688369" y="117582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0" name="Text Placeholder 9"/>
          <p:cNvSpPr>
            <a:spLocks noGrp="1"/>
          </p:cNvSpPr>
          <p:nvPr>
            <p:ph type="body" sz="quarter" idx="39" hasCustomPrompt="1"/>
          </p:nvPr>
        </p:nvSpPr>
        <p:spPr bwMode="gray">
          <a:xfrm>
            <a:off x="688369" y="1609882"/>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12" name="Text Placeholder 11"/>
          <p:cNvSpPr>
            <a:spLocks noGrp="1"/>
          </p:cNvSpPr>
          <p:nvPr>
            <p:ph type="body" sz="quarter" idx="40" hasCustomPrompt="1"/>
          </p:nvPr>
        </p:nvSpPr>
        <p:spPr bwMode="gray">
          <a:xfrm>
            <a:off x="688369" y="181901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4" name="Text Placeholder 13"/>
          <p:cNvSpPr>
            <a:spLocks noGrp="1"/>
          </p:cNvSpPr>
          <p:nvPr>
            <p:ph type="body" sz="quarter" idx="41" hasCustomPrompt="1"/>
          </p:nvPr>
        </p:nvSpPr>
        <p:spPr bwMode="gray">
          <a:xfrm>
            <a:off x="688369" y="2250476"/>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17" name="Text Placeholder 16"/>
          <p:cNvSpPr>
            <a:spLocks noGrp="1"/>
          </p:cNvSpPr>
          <p:nvPr>
            <p:ph type="body" sz="quarter" idx="42" hasCustomPrompt="1"/>
          </p:nvPr>
        </p:nvSpPr>
        <p:spPr bwMode="gray">
          <a:xfrm>
            <a:off x="688369" y="2459785"/>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27" name="Text Placeholder 26"/>
          <p:cNvSpPr>
            <a:spLocks noGrp="1"/>
          </p:cNvSpPr>
          <p:nvPr>
            <p:ph type="body" sz="quarter" idx="43" hasCustomPrompt="1"/>
          </p:nvPr>
        </p:nvSpPr>
        <p:spPr bwMode="gray">
          <a:xfrm>
            <a:off x="688369" y="2888149"/>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29" name="Text Placeholder 28"/>
          <p:cNvSpPr>
            <a:spLocks noGrp="1"/>
          </p:cNvSpPr>
          <p:nvPr>
            <p:ph type="body" sz="quarter" idx="44" hasCustomPrompt="1"/>
          </p:nvPr>
        </p:nvSpPr>
        <p:spPr bwMode="gray">
          <a:xfrm>
            <a:off x="688369" y="3097903"/>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6" name="Straight Connector 15"/>
          <p:cNvCxnSpPr/>
          <p:nvPr userDrawn="1"/>
        </p:nvCxnSpPr>
        <p:spPr bwMode="gray">
          <a:xfrm>
            <a:off x="4773942" y="309824"/>
            <a:ext cx="0" cy="449077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bwMode="gray">
          <a:xfrm>
            <a:off x="4860213" y="300832"/>
            <a:ext cx="1404663" cy="4334013"/>
          </a:xfrm>
          <a:prstGeom prst="rect">
            <a:avLst/>
          </a:prstGeom>
          <a:noFill/>
        </p:spPr>
        <p:txBody>
          <a:bodyPr wrap="square" lIns="0" tIns="0" rIns="0" bIns="0" rtlCol="0">
            <a:noAutofit/>
          </a:bodyPr>
          <a:lstStyle/>
          <a:p>
            <a:pPr>
              <a:spcBef>
                <a:spcPts val="400"/>
              </a:spcBef>
            </a:pPr>
            <a:r>
              <a:rPr lang="en-US" sz="500" b="1" baseline="0" dirty="0">
                <a:solidFill>
                  <a:schemeClr val="tx1"/>
                </a:solidFill>
                <a:latin typeface="+mn-lt"/>
                <a:cs typeface="Arial"/>
              </a:rPr>
              <a:t>LEGAL CAVEAT</a:t>
            </a:r>
          </a:p>
          <a:p>
            <a:pPr>
              <a:spcBef>
                <a:spcPts val="400"/>
              </a:spcBef>
            </a:pPr>
            <a:r>
              <a:rPr lang="en-US" sz="500" baseline="0" dirty="0">
                <a:solidFill>
                  <a:schemeClr val="tx1"/>
                </a:solidFill>
                <a:latin typeface="+mn-lt"/>
                <a:cs typeface="Arial"/>
              </a:rPr>
              <a:t>EAB Global, Inc. (“EAB”) has made efforts to verify the accuracy of the information it provides to members. This report relies</a:t>
            </a:r>
            <a:br>
              <a:rPr lang="en-US" sz="500" baseline="0" dirty="0">
                <a:solidFill>
                  <a:schemeClr val="tx1"/>
                </a:solidFill>
                <a:latin typeface="+mn-lt"/>
                <a:cs typeface="Arial"/>
              </a:rPr>
            </a:br>
            <a:r>
              <a:rPr lang="en-US" sz="500" baseline="0" dirty="0">
                <a:solidFill>
                  <a:schemeClr val="tx1"/>
                </a:solidFill>
                <a:latin typeface="+mn-lt"/>
                <a:cs typeface="Arial"/>
              </a:rPr>
              <a:t>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 </a:t>
            </a:r>
            <a:br>
              <a:rPr lang="en-US" sz="500" baseline="0" dirty="0">
                <a:solidFill>
                  <a:schemeClr val="tx1"/>
                </a:solidFill>
                <a:latin typeface="+mn-lt"/>
                <a:cs typeface="Arial"/>
              </a:rPr>
            </a:br>
            <a:r>
              <a:rPr lang="en-US" sz="500" baseline="0" dirty="0">
                <a:solidFill>
                  <a:schemeClr val="tx1"/>
                </a:solidFill>
                <a:latin typeface="+mn-lt"/>
                <a:cs typeface="Arial"/>
              </a:rPr>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600"/>
              </a:spcBef>
            </a:pPr>
            <a:r>
              <a:rPr lang="en-US" sz="500" baseline="0" dirty="0">
                <a:solidFill>
                  <a:schemeClr val="tx1"/>
                </a:solidFill>
                <a:latin typeface="+mn-lt"/>
                <a:cs typeface="Arial"/>
              </a:rPr>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p:txBody>
      </p:sp>
    </p:spTree>
    <p:custDataLst>
      <p:tags r:id="rId1"/>
    </p:custDataLst>
    <p:extLst>
      <p:ext uri="{BB962C8B-B14F-4D97-AF65-F5344CB8AC3E}">
        <p14:creationId xmlns:p14="http://schemas.microsoft.com/office/powerpoint/2010/main" val="2756965695"/>
      </p:ext>
    </p:extLst>
  </p:cSld>
  <p:clrMapOvr>
    <a:masterClrMapping/>
  </p:clrMapOvr>
  <p:extLst>
    <p:ext uri="{DCECCB84-F9BA-43D5-87BE-67443E8EF086}">
      <p15:sldGuideLst xmlns:p15="http://schemas.microsoft.com/office/powerpoint/2012/main">
        <p15:guide id="1" pos="432" userDrawn="1">
          <p15:clr>
            <a:srgbClr val="FBAE40"/>
          </p15:clr>
        </p15:guide>
        <p15:guide id="2" orient="horz" pos="195" userDrawn="1">
          <p15:clr>
            <a:srgbClr val="FBAE40"/>
          </p15:clr>
        </p15:guide>
        <p15:guide id="3" pos="276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side Cover: Bottom Slide">
    <p:spTree>
      <p:nvGrpSpPr>
        <p:cNvPr id="1" name=""/>
        <p:cNvGrpSpPr/>
        <p:nvPr/>
      </p:nvGrpSpPr>
      <p:grpSpPr>
        <a:xfrm>
          <a:off x="0" y="0"/>
          <a:ext cx="0" cy="0"/>
          <a:chOff x="0" y="0"/>
          <a:chExt cx="0" cy="0"/>
        </a:xfrm>
      </p:grpSpPr>
      <p:sp>
        <p:nvSpPr>
          <p:cNvPr id="8" name="TextBox 7"/>
          <p:cNvSpPr txBox="1"/>
          <p:nvPr userDrawn="1"/>
        </p:nvSpPr>
        <p:spPr bwMode="gray">
          <a:xfrm>
            <a:off x="4860213" y="24057"/>
            <a:ext cx="1473868" cy="4514056"/>
          </a:xfrm>
          <a:prstGeom prst="rect">
            <a:avLst/>
          </a:prstGeom>
          <a:noFill/>
        </p:spPr>
        <p:txBody>
          <a:bodyPr wrap="square" lIns="0" tIns="0" rIns="0" bIns="0" rtlCol="0">
            <a:spAutoFit/>
          </a:bodyPr>
          <a:lstStyle/>
          <a:p>
            <a:pPr>
              <a:spcBef>
                <a:spcPts val="400"/>
              </a:spcBef>
            </a:pPr>
            <a:r>
              <a:rPr lang="en-US" sz="500" b="1" baseline="0" dirty="0">
                <a:solidFill>
                  <a:schemeClr val="tx1"/>
                </a:solidFill>
                <a:latin typeface="+mn-lt"/>
                <a:cs typeface="Arial"/>
              </a:rPr>
              <a:t>IMPORTANT: Please read the following.</a:t>
            </a:r>
          </a:p>
          <a:p>
            <a:pPr>
              <a:spcBef>
                <a:spcPts val="400"/>
              </a:spcBef>
            </a:pPr>
            <a:r>
              <a:rPr lang="en-US" sz="500" baseline="0" dirty="0">
                <a:solidFill>
                  <a:schemeClr val="tx1"/>
                </a:solidFill>
                <a:latin typeface="+mn-lt"/>
                <a:cs typeface="Arial"/>
              </a:rPr>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91440" indent="-114300">
              <a:spcBef>
                <a:spcPts val="400"/>
              </a:spcBef>
            </a:pPr>
            <a:r>
              <a:rPr lang="en-US" sz="500" baseline="0" dirty="0">
                <a:solidFill>
                  <a:schemeClr val="tx1"/>
                </a:solidFill>
                <a:latin typeface="+mn-lt"/>
                <a:cs typeface="Arial"/>
              </a:rPr>
              <a:t>1.	All right, title, and interest in and to this Report is owned by an EAB Organization. Except as stated herein, no right, license, permission, or interest of any kind in </a:t>
            </a:r>
            <a:br>
              <a:rPr lang="en-US" sz="500" baseline="0" dirty="0">
                <a:solidFill>
                  <a:schemeClr val="tx1"/>
                </a:solidFill>
                <a:latin typeface="+mn-lt"/>
                <a:cs typeface="Arial"/>
              </a:rPr>
            </a:br>
            <a:r>
              <a:rPr lang="en-US" sz="500" baseline="0" dirty="0">
                <a:solidFill>
                  <a:schemeClr val="tx1"/>
                </a:solidFill>
                <a:latin typeface="+mn-lt"/>
                <a:cs typeface="Arial"/>
              </a:rPr>
              <a:t>this Report is intended to be given, transferred to, or acquired by a member. Each member is authorized to use this Report only to the extent expressly authorized herein.</a:t>
            </a:r>
          </a:p>
          <a:p>
            <a:pPr marL="91440" indent="-114300">
              <a:spcBef>
                <a:spcPts val="400"/>
              </a:spcBef>
            </a:pPr>
            <a:r>
              <a:rPr lang="en-US" sz="500" baseline="0" dirty="0">
                <a:solidFill>
                  <a:schemeClr val="tx1"/>
                </a:solidFill>
                <a:latin typeface="+mn-lt"/>
                <a:cs typeface="Arial"/>
              </a:rPr>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91440" indent="-114300">
              <a:spcBef>
                <a:spcPts val="400"/>
              </a:spcBef>
            </a:pPr>
            <a:r>
              <a:rPr lang="en-US" sz="500" baseline="0" dirty="0">
                <a:solidFill>
                  <a:schemeClr val="tx1"/>
                </a:solidFill>
                <a:latin typeface="+mn-lt"/>
                <a:cs typeface="Arial"/>
              </a:rPr>
              <a:t>3.	Each member may make this Report available solely to those of its employees and agents who (a) are registered for the workshop or membership program of which this Report is a part, (b) require access to this Report in order to learn </a:t>
            </a:r>
            <a:br>
              <a:rPr lang="en-US" sz="500" baseline="0" dirty="0">
                <a:solidFill>
                  <a:schemeClr val="tx1"/>
                </a:solidFill>
                <a:latin typeface="+mn-lt"/>
                <a:cs typeface="Arial"/>
              </a:rPr>
            </a:br>
            <a:r>
              <a:rPr lang="en-US" sz="500" baseline="0" dirty="0">
                <a:solidFill>
                  <a:schemeClr val="tx1"/>
                </a:solidFill>
                <a:latin typeface="+mn-lt"/>
                <a:cs typeface="Arial"/>
              </a:rPr>
              <a:t>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91440" indent="-114300">
              <a:spcBef>
                <a:spcPts val="400"/>
              </a:spcBef>
            </a:pPr>
            <a:r>
              <a:rPr lang="en-US" sz="500" baseline="0" dirty="0">
                <a:solidFill>
                  <a:schemeClr val="tx1"/>
                </a:solidFill>
                <a:latin typeface="+mn-lt"/>
                <a:cs typeface="Arial"/>
              </a:rPr>
              <a:t>4.	Each member shall not remove from this Report any confidential markings, copyright notices, and/or other similar indicia herein.</a:t>
            </a:r>
          </a:p>
          <a:p>
            <a:pPr marL="91440" indent="-114300">
              <a:spcBef>
                <a:spcPts val="400"/>
              </a:spcBef>
            </a:pPr>
            <a:r>
              <a:rPr lang="en-US" sz="500" baseline="0" dirty="0">
                <a:solidFill>
                  <a:schemeClr val="tx1"/>
                </a:solidFill>
                <a:latin typeface="+mn-lt"/>
                <a:cs typeface="Arial"/>
              </a:rPr>
              <a:t>5.	Each member is responsible for any breach of its obligations as stated herein by any of its employees or agents.</a:t>
            </a:r>
          </a:p>
          <a:p>
            <a:pPr marL="91440" indent="-114300">
              <a:spcBef>
                <a:spcPts val="400"/>
              </a:spcBef>
            </a:pPr>
            <a:r>
              <a:rPr lang="en-US" sz="500" baseline="0" dirty="0">
                <a:solidFill>
                  <a:schemeClr val="tx1"/>
                </a:solidFill>
                <a:latin typeface="+mn-lt"/>
                <a:cs typeface="Arial"/>
              </a:rPr>
              <a:t>6.	If a member is unwilling to abide by any </a:t>
            </a:r>
            <a:br>
              <a:rPr lang="en-US" sz="500" baseline="0" dirty="0">
                <a:solidFill>
                  <a:schemeClr val="tx1"/>
                </a:solidFill>
                <a:latin typeface="+mn-lt"/>
                <a:cs typeface="Arial"/>
              </a:rPr>
            </a:br>
            <a:r>
              <a:rPr lang="en-US" sz="500" baseline="0" dirty="0">
                <a:solidFill>
                  <a:schemeClr val="tx1"/>
                </a:solidFill>
                <a:latin typeface="+mn-lt"/>
                <a:cs typeface="Arial"/>
              </a:rPr>
              <a:t>of the foregoing obligations, then such member shall promptly return this Report and all copies thereof to EAB.</a:t>
            </a:r>
          </a:p>
        </p:txBody>
      </p:sp>
      <p:cxnSp>
        <p:nvCxnSpPr>
          <p:cNvPr id="10" name="Straight Connector 9"/>
          <p:cNvCxnSpPr/>
          <p:nvPr userDrawn="1"/>
        </p:nvCxnSpPr>
        <p:spPr bwMode="gray">
          <a:xfrm>
            <a:off x="4773942" y="0"/>
            <a:ext cx="0" cy="4522788"/>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41266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perless Meeting Credit/Caveat">
    <p:spTree>
      <p:nvGrpSpPr>
        <p:cNvPr id="1" name=""/>
        <p:cNvGrpSpPr/>
        <p:nvPr/>
      </p:nvGrpSpPr>
      <p:grpSpPr>
        <a:xfrm>
          <a:off x="0" y="0"/>
          <a:ext cx="0" cy="0"/>
          <a:chOff x="0" y="0"/>
          <a:chExt cx="0" cy="0"/>
        </a:xfrm>
      </p:grpSpPr>
      <p:sp>
        <p:nvSpPr>
          <p:cNvPr id="34" name="Title 1"/>
          <p:cNvSpPr>
            <a:spLocks noGrp="1"/>
          </p:cNvSpPr>
          <p:nvPr>
            <p:ph type="title" hasCustomPrompt="1"/>
          </p:nvPr>
        </p:nvSpPr>
        <p:spPr bwMode="gray">
          <a:xfrm>
            <a:off x="281610" y="309824"/>
            <a:ext cx="3327462"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35" name="Text Placeholder 5"/>
          <p:cNvSpPr>
            <a:spLocks noGrp="1"/>
          </p:cNvSpPr>
          <p:nvPr>
            <p:ph type="body" sz="quarter" idx="37" hasCustomPrompt="1"/>
          </p:nvPr>
        </p:nvSpPr>
        <p:spPr bwMode="gray">
          <a:xfrm>
            <a:off x="591552" y="968034"/>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36" name="Text Placeholder 7"/>
          <p:cNvSpPr>
            <a:spLocks noGrp="1"/>
          </p:cNvSpPr>
          <p:nvPr>
            <p:ph type="body" sz="quarter" idx="38" hasCustomPrompt="1"/>
          </p:nvPr>
        </p:nvSpPr>
        <p:spPr bwMode="gray">
          <a:xfrm>
            <a:off x="591552" y="117582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7" name="Text Placeholder 9"/>
          <p:cNvSpPr>
            <a:spLocks noGrp="1"/>
          </p:cNvSpPr>
          <p:nvPr>
            <p:ph type="body" sz="quarter" idx="39" hasCustomPrompt="1"/>
          </p:nvPr>
        </p:nvSpPr>
        <p:spPr bwMode="gray">
          <a:xfrm>
            <a:off x="591552" y="1609882"/>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38" name="Text Placeholder 11"/>
          <p:cNvSpPr>
            <a:spLocks noGrp="1"/>
          </p:cNvSpPr>
          <p:nvPr>
            <p:ph type="body" sz="quarter" idx="40" hasCustomPrompt="1"/>
          </p:nvPr>
        </p:nvSpPr>
        <p:spPr bwMode="gray">
          <a:xfrm>
            <a:off x="591552" y="181901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9" name="Text Placeholder 13"/>
          <p:cNvSpPr>
            <a:spLocks noGrp="1"/>
          </p:cNvSpPr>
          <p:nvPr>
            <p:ph type="body" sz="quarter" idx="41" hasCustomPrompt="1"/>
          </p:nvPr>
        </p:nvSpPr>
        <p:spPr bwMode="gray">
          <a:xfrm>
            <a:off x="591552" y="2250476"/>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40" name="Text Placeholder 16"/>
          <p:cNvSpPr>
            <a:spLocks noGrp="1"/>
          </p:cNvSpPr>
          <p:nvPr>
            <p:ph type="body" sz="quarter" idx="42" hasCustomPrompt="1"/>
          </p:nvPr>
        </p:nvSpPr>
        <p:spPr bwMode="gray">
          <a:xfrm>
            <a:off x="591552" y="2459785"/>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41" name="Text Placeholder 26"/>
          <p:cNvSpPr>
            <a:spLocks noGrp="1"/>
          </p:cNvSpPr>
          <p:nvPr>
            <p:ph type="body" sz="quarter" idx="43" hasCustomPrompt="1"/>
          </p:nvPr>
        </p:nvSpPr>
        <p:spPr bwMode="gray">
          <a:xfrm>
            <a:off x="591552" y="2888149"/>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42" name="Text Placeholder 28"/>
          <p:cNvSpPr>
            <a:spLocks noGrp="1"/>
          </p:cNvSpPr>
          <p:nvPr>
            <p:ph type="body" sz="quarter" idx="44" hasCustomPrompt="1"/>
          </p:nvPr>
        </p:nvSpPr>
        <p:spPr bwMode="gray">
          <a:xfrm>
            <a:off x="591552" y="3097903"/>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3" name="Straight Connector 12"/>
          <p:cNvCxnSpPr/>
          <p:nvPr userDrawn="1"/>
        </p:nvCxnSpPr>
        <p:spPr bwMode="gray">
          <a:xfrm>
            <a:off x="4086830" y="0"/>
            <a:ext cx="0" cy="480060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bwMode="gray">
          <a:xfrm>
            <a:off x="4173101" y="198787"/>
            <a:ext cx="2060883" cy="4429575"/>
          </a:xfrm>
          <a:prstGeom prst="rect">
            <a:avLst/>
          </a:prstGeom>
          <a:noFill/>
        </p:spPr>
        <p:txBody>
          <a:bodyPr wrap="square" lIns="0" tIns="0" rIns="0" bIns="0" rtlCol="0">
            <a:noAutofit/>
          </a:bodyPr>
          <a:lstStyle/>
          <a:p>
            <a:pPr>
              <a:spcBef>
                <a:spcPts val="300"/>
              </a:spcBef>
            </a:pPr>
            <a:r>
              <a:rPr lang="en-US" sz="420" b="1" dirty="0"/>
              <a:t>LEGAL CAVEAT</a:t>
            </a:r>
          </a:p>
          <a:p>
            <a:pPr>
              <a:spcBef>
                <a:spcPts val="300"/>
              </a:spcBef>
            </a:pPr>
            <a:r>
              <a:rPr lang="en-US" sz="420"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420" baseline="0" dirty="0"/>
              <a:t> </a:t>
            </a:r>
            <a:r>
              <a:rPr lang="en-US" sz="420"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300"/>
              </a:spcBef>
            </a:pPr>
            <a:r>
              <a:rPr lang="en-US" sz="420"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a:t>
            </a:r>
            <a:br>
              <a:rPr lang="en-US" sz="420" dirty="0"/>
            </a:br>
            <a:r>
              <a:rPr lang="en-US" sz="420" dirty="0"/>
              <a:t>(b) an endorsement of the company or its products or services by an EAB Organization. No EAB Organization is affiliated with any such company.</a:t>
            </a:r>
          </a:p>
          <a:p>
            <a:pPr>
              <a:spcBef>
                <a:spcPts val="800"/>
              </a:spcBef>
            </a:pPr>
            <a:r>
              <a:rPr lang="en-US" sz="420" b="1" dirty="0"/>
              <a:t>IMPORTANT: Please read the following.</a:t>
            </a:r>
          </a:p>
          <a:p>
            <a:pPr>
              <a:spcBef>
                <a:spcPts val="300"/>
              </a:spcBef>
            </a:pPr>
            <a:r>
              <a:rPr lang="en-US" sz="420" dirty="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14300" indent="-114300">
              <a:spcBef>
                <a:spcPts val="300"/>
              </a:spcBef>
            </a:pPr>
            <a:r>
              <a:rPr lang="en-US" sz="420" dirty="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4300" indent="-114300">
              <a:spcBef>
                <a:spcPts val="300"/>
              </a:spcBef>
            </a:pPr>
            <a:r>
              <a:rPr lang="en-US" sz="420"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4300" indent="-114300">
              <a:spcBef>
                <a:spcPts val="300"/>
              </a:spcBef>
            </a:pPr>
            <a:r>
              <a:rPr lang="en-US" sz="42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4300" indent="-114300">
              <a:spcBef>
                <a:spcPts val="300"/>
              </a:spcBef>
            </a:pPr>
            <a:r>
              <a:rPr lang="en-US" sz="420" dirty="0"/>
              <a:t>4.	Each member shall not remove from this Report any confidential markings, copyright notices, and/or other similar indicia herein.</a:t>
            </a:r>
          </a:p>
          <a:p>
            <a:pPr marL="114300" indent="-114300">
              <a:spcBef>
                <a:spcPts val="300"/>
              </a:spcBef>
            </a:pPr>
            <a:r>
              <a:rPr lang="en-US" sz="420" dirty="0"/>
              <a:t>5.	Each member is responsible for any breach of its obligations as stated herein by any of its employees or agents.</a:t>
            </a:r>
          </a:p>
          <a:p>
            <a:pPr marL="114300" indent="-114300">
              <a:spcBef>
                <a:spcPts val="300"/>
              </a:spcBef>
            </a:pPr>
            <a:r>
              <a:rPr lang="en-US" sz="420" dirty="0"/>
              <a:t>6.	If a member is unwilling to abide by any 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1794712829"/>
      </p:ext>
    </p:extLst>
  </p:cSld>
  <p:clrMapOvr>
    <a:masterClrMapping/>
  </p:clrMapOvr>
  <p:extLst>
    <p:ext uri="{DCECCB84-F9BA-43D5-87BE-67443E8EF086}">
      <p15:sldGuideLst xmlns:p15="http://schemas.microsoft.com/office/powerpoint/2012/main">
        <p15:guide id="1" pos="370">
          <p15:clr>
            <a:srgbClr val="FBAE40"/>
          </p15:clr>
        </p15:guide>
        <p15:guide id="2" orient="horz" pos="195" userDrawn="1">
          <p15:clr>
            <a:srgbClr val="FBAE40"/>
          </p15:clr>
        </p15:guide>
        <p15:guide id="3" pos="2417"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ck Cover: Top Slid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02411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ack Cover: Bottom Slide">
    <p:bg bwMode="gray">
      <p:bgRef idx="1001">
        <a:schemeClr val="bg1"/>
      </p:bgRef>
    </p:bg>
    <p:spTree>
      <p:nvGrpSpPr>
        <p:cNvPr id="1" name=""/>
        <p:cNvGrpSpPr/>
        <p:nvPr/>
      </p:nvGrpSpPr>
      <p:grpSpPr>
        <a:xfrm>
          <a:off x="0" y="0"/>
          <a:ext cx="0" cy="0"/>
          <a:chOff x="0" y="0"/>
          <a:chExt cx="0" cy="0"/>
        </a:xfrm>
      </p:grpSpPr>
      <p:sp>
        <p:nvSpPr>
          <p:cNvPr id="26" name="Rectangle 25">
            <a:hlinkClick r:id="rId3"/>
          </p:cNvPr>
          <p:cNvSpPr/>
          <p:nvPr userDrawn="1"/>
        </p:nvSpPr>
        <p:spPr bwMode="gray">
          <a:xfrm>
            <a:off x="996386" y="3293849"/>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grpSp>
        <p:nvGrpSpPr>
          <p:cNvPr id="27" name="Group 26"/>
          <p:cNvGrpSpPr/>
          <p:nvPr userDrawn="1"/>
        </p:nvGrpSpPr>
        <p:grpSpPr>
          <a:xfrm>
            <a:off x="1564154" y="3459989"/>
            <a:ext cx="3272492" cy="957891"/>
            <a:chOff x="2249954" y="8720284"/>
            <a:chExt cx="3272492" cy="957891"/>
          </a:xfrm>
        </p:grpSpPr>
        <p:pic>
          <p:nvPicPr>
            <p:cNvPr id="28" name="Picture 2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29" name="TextBox 28"/>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a:latin typeface="+mj-lt"/>
                </a:rPr>
                <a:t>Washington DC   Richmond   Birmingham   Minneapolis</a:t>
              </a:r>
            </a:p>
            <a:p>
              <a:pPr algn="ctr">
                <a:spcBef>
                  <a:spcPts val="500"/>
                </a:spcBef>
              </a:pPr>
              <a:r>
                <a:rPr lang="en-US" sz="1000" spc="0" baseline="0" dirty="0">
                  <a:latin typeface="+mj-lt"/>
                </a:rPr>
                <a:t>202-747-1000   </a:t>
              </a:r>
              <a:r>
                <a:rPr lang="en-US" sz="1000" spc="0" baseline="0" dirty="0">
                  <a:solidFill>
                    <a:schemeClr val="accent6"/>
                  </a:solidFill>
                  <a:latin typeface="+mj-lt"/>
                </a:rPr>
                <a:t>eab.com</a:t>
              </a:r>
            </a:p>
          </p:txBody>
        </p:sp>
        <p:cxnSp>
          <p:nvCxnSpPr>
            <p:cNvPr id="30" name="Straight Connector 2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023136"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31698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12800" y="2115916"/>
            <a:ext cx="438912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pPr lvl="0"/>
            <a:r>
              <a:rPr lang="en-US" dirty="0"/>
              <a:t>Presentation Title – Rockwell 25pt Regular, Title Case</a:t>
            </a:r>
          </a:p>
        </p:txBody>
      </p:sp>
      <p:sp>
        <p:nvSpPr>
          <p:cNvPr id="5" name="Text Placeholder 4"/>
          <p:cNvSpPr>
            <a:spLocks noGrp="1"/>
          </p:cNvSpPr>
          <p:nvPr>
            <p:ph type="body" sz="quarter" idx="13" hasCustomPrompt="1"/>
          </p:nvPr>
        </p:nvSpPr>
        <p:spPr bwMode="gray">
          <a:xfrm>
            <a:off x="812800" y="2924994"/>
            <a:ext cx="4389120" cy="169277"/>
          </a:xfrm>
        </p:spPr>
        <p:txBody>
          <a:bodyPr/>
          <a:lstStyle>
            <a:lvl1pPr marL="0" indent="0">
              <a:spcBef>
                <a:spcPts val="0"/>
              </a:spcBef>
              <a:buNone/>
              <a:defRPr sz="1100" baseline="0">
                <a:solidFill>
                  <a:schemeClr val="accent1"/>
                </a:solidFill>
              </a:defRPr>
            </a:lvl1pPr>
            <a:lvl2pPr marL="114300" indent="0">
              <a:buNone/>
              <a:defRPr sz="1100">
                <a:solidFill>
                  <a:schemeClr val="accent1"/>
                </a:solidFill>
              </a:defRPr>
            </a:lvl2pPr>
            <a:lvl3pPr marL="228600" indent="0">
              <a:buNone/>
              <a:defRPr sz="1100">
                <a:solidFill>
                  <a:schemeClr val="accent1"/>
                </a:solidFill>
              </a:defRPr>
            </a:lvl3pPr>
            <a:lvl4pPr marL="342900" indent="0">
              <a:buNone/>
              <a:defRPr sz="1100">
                <a:solidFill>
                  <a:schemeClr val="accent1"/>
                </a:solidFill>
              </a:defRPr>
            </a:lvl4pPr>
            <a:lvl5pPr marL="457200" indent="0">
              <a:buNone/>
              <a:defRPr sz="1100">
                <a:solidFill>
                  <a:schemeClr val="accent1"/>
                </a:solidFill>
              </a:defRPr>
            </a:lvl5pPr>
          </a:lstStyle>
          <a:p>
            <a:pPr lvl="0"/>
            <a:r>
              <a:rPr lang="en-US" dirty="0"/>
              <a:t>Presentation Subtitle – Verdana 11pt Regular, Title Case</a:t>
            </a:r>
          </a:p>
        </p:txBody>
      </p:sp>
      <p:sp>
        <p:nvSpPr>
          <p:cNvPr id="7" name="Text Placeholder 6"/>
          <p:cNvSpPr>
            <a:spLocks noGrp="1"/>
          </p:cNvSpPr>
          <p:nvPr>
            <p:ph type="body" sz="quarter" idx="14" hasCustomPrompt="1"/>
          </p:nvPr>
        </p:nvSpPr>
        <p:spPr bwMode="gray">
          <a:xfrm>
            <a:off x="4294188" y="4245789"/>
            <a:ext cx="1828800" cy="276999"/>
          </a:xfrm>
        </p:spPr>
        <p:txBody>
          <a:bodyPr anchor="b" anchorCtr="0"/>
          <a:lstStyle>
            <a:lvl1pPr marL="0" indent="0" algn="r">
              <a:spcBef>
                <a:spcPts val="0"/>
              </a:spcBef>
              <a:buNone/>
              <a:defRPr>
                <a:solidFill>
                  <a:schemeClr val="bg1"/>
                </a:solidFill>
              </a:defRPr>
            </a:lvl1pPr>
            <a:lvl2pPr marL="114300" indent="0">
              <a:buNone/>
              <a:defRPr>
                <a:solidFill>
                  <a:schemeClr val="bg1"/>
                </a:solidFill>
              </a:defRPr>
            </a:lvl2pPr>
            <a:lvl3pPr marL="228600" indent="0">
              <a:buNone/>
              <a:defRPr>
                <a:solidFill>
                  <a:schemeClr val="bg1"/>
                </a:solidFill>
              </a:defRPr>
            </a:lvl3pPr>
            <a:lvl4pPr marL="342900" indent="0">
              <a:buNone/>
              <a:defRPr>
                <a:solidFill>
                  <a:schemeClr val="bg1"/>
                </a:solidFill>
              </a:defRPr>
            </a:lvl4pPr>
            <a:lvl5pPr marL="457200" indent="0">
              <a:buNone/>
              <a:defRPr>
                <a:solidFill>
                  <a:schemeClr val="bg1"/>
                </a:solidFill>
              </a:defRPr>
            </a:lvl5pPr>
          </a:lstStyle>
          <a:p>
            <a:pPr lvl="0"/>
            <a:r>
              <a:rPr lang="en-US" dirty="0"/>
              <a:t>Program Name Appears Here Identically to Official Display</a:t>
            </a:r>
          </a:p>
        </p:txBody>
      </p:sp>
      <p:sp>
        <p:nvSpPr>
          <p:cNvPr id="8" name="Rectangle 7"/>
          <p:cNvSpPr/>
          <p:nvPr userDrawn="1"/>
        </p:nvSpPr>
        <p:spPr bwMode="gray">
          <a:xfrm>
            <a:off x="1" y="1"/>
            <a:ext cx="6400800" cy="106579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cxnSp>
        <p:nvCxnSpPr>
          <p:cNvPr id="9" name="Straight Connector 8"/>
          <p:cNvCxnSpPr/>
          <p:nvPr userDrawn="1"/>
        </p:nvCxnSpPr>
        <p:spPr bwMode="gray">
          <a:xfrm>
            <a:off x="0" y="1065791"/>
            <a:ext cx="6400799" cy="0"/>
          </a:xfrm>
          <a:prstGeom prst="line">
            <a:avLst/>
          </a:prstGeom>
          <a:noFill/>
          <a:ln w="38100" cap="flat" cmpd="sng" algn="ctr">
            <a:solidFill>
              <a:schemeClr val="accent6"/>
            </a:solidFill>
            <a:prstDash val="solid"/>
            <a:miter lim="800000"/>
          </a:ln>
          <a:effectLst/>
        </p:spPr>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80551" y="274987"/>
            <a:ext cx="1174986" cy="512064"/>
          </a:xfrm>
          <a:prstGeom prst="rect">
            <a:avLst/>
          </a:prstGeom>
        </p:spPr>
      </p:pic>
    </p:spTree>
    <p:custDataLst>
      <p:tags r:id="rId1"/>
    </p:custDataLst>
    <p:extLst>
      <p:ext uri="{BB962C8B-B14F-4D97-AF65-F5344CB8AC3E}">
        <p14:creationId xmlns:p14="http://schemas.microsoft.com/office/powerpoint/2010/main" val="2909182305"/>
      </p:ext>
    </p:extLst>
  </p:cSld>
  <p:clrMapOvr>
    <a:masterClrMapping/>
  </p:clrMapOvr>
  <p:extLst>
    <p:ext uri="{DCECCB84-F9BA-43D5-87BE-67443E8EF086}">
      <p15:sldGuideLst xmlns:p15="http://schemas.microsoft.com/office/powerpoint/2012/main">
        <p15:guide id="0" orient="horz" pos="1770" userDrawn="1">
          <p15:clr>
            <a:srgbClr val="FBAE40"/>
          </p15:clr>
        </p15:guide>
        <p15:guide id="1" pos="512" userDrawn="1">
          <p15:clr>
            <a:srgbClr val="FBAE40"/>
          </p15:clr>
        </p15:guide>
        <p15:guide id="2" orient="horz" pos="18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spTree>
      <p:nvGrpSpPr>
        <p:cNvPr id="1" name=""/>
        <p:cNvGrpSpPr/>
        <p:nvPr/>
      </p:nvGrpSpPr>
      <p:grpSpPr>
        <a:xfrm>
          <a:off x="0" y="0"/>
          <a:ext cx="0" cy="0"/>
          <a:chOff x="0" y="0"/>
          <a:chExt cx="0" cy="0"/>
        </a:xfrm>
      </p:grpSpPr>
      <p:sp>
        <p:nvSpPr>
          <p:cNvPr id="44" name="Freeform 22">
            <a:extLst>
              <a:ext uri="{FF2B5EF4-FFF2-40B4-BE49-F238E27FC236}">
                <a16:creationId xmlns:a16="http://schemas.microsoft.com/office/drawing/2014/main" id="{FD737D13-49C0-4D0C-9B09-F4698FB94EB9}"/>
              </a:ext>
            </a:extLst>
          </p:cNvPr>
          <p:cNvSpPr/>
          <p:nvPr userDrawn="1"/>
        </p:nvSpPr>
        <p:spPr bwMode="gray">
          <a:xfrm>
            <a:off x="0" y="1929942"/>
            <a:ext cx="2018465" cy="2870658"/>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cxnSp>
        <p:nvCxnSpPr>
          <p:cNvPr id="55" name="Straight Connector 54">
            <a:extLst>
              <a:ext uri="{FF2B5EF4-FFF2-40B4-BE49-F238E27FC236}">
                <a16:creationId xmlns:a16="http://schemas.microsoft.com/office/drawing/2014/main" id="{CCA2EDD7-0388-4400-A0FE-0B76DBE42557}"/>
              </a:ext>
            </a:extLst>
          </p:cNvPr>
          <p:cNvCxnSpPr>
            <a:cxnSpLocks/>
          </p:cNvCxnSpPr>
          <p:nvPr userDrawn="1"/>
        </p:nvCxnSpPr>
        <p:spPr bwMode="gray">
          <a:xfrm>
            <a:off x="0" y="1935341"/>
            <a:ext cx="2017307" cy="0"/>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3" name="Freeform 22">
            <a:extLst>
              <a:ext uri="{FF2B5EF4-FFF2-40B4-BE49-F238E27FC236}">
                <a16:creationId xmlns:a16="http://schemas.microsoft.com/office/drawing/2014/main" id="{B35C43AF-919F-4BAA-8EC4-638FB2640018}"/>
              </a:ext>
            </a:extLst>
          </p:cNvPr>
          <p:cNvSpPr/>
          <p:nvPr userDrawn="1"/>
        </p:nvSpPr>
        <p:spPr bwMode="gray">
          <a:xfrm>
            <a:off x="2011680" y="603504"/>
            <a:ext cx="4389120" cy="4197096"/>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pic>
        <p:nvPicPr>
          <p:cNvPr id="79" name="Picture 78">
            <a:extLst>
              <a:ext uri="{FF2B5EF4-FFF2-40B4-BE49-F238E27FC236}">
                <a16:creationId xmlns:a16="http://schemas.microsoft.com/office/drawing/2014/main" id="{14AA5082-E522-41B3-8A7A-5302BE19139B}"/>
              </a:ext>
            </a:extLst>
          </p:cNvPr>
          <p:cNvPicPr>
            <a:picLocks noChangeAspect="1"/>
          </p:cNvPicPr>
          <p:nvPr userDrawn="1"/>
        </p:nvPicPr>
        <p:blipFill>
          <a:blip r:embed="rId3"/>
          <a:stretch>
            <a:fillRect/>
          </a:stretch>
        </p:blipFill>
        <p:spPr bwMode="gray">
          <a:xfrm>
            <a:off x="2011680" y="603504"/>
            <a:ext cx="4379985" cy="4200153"/>
          </a:xfrm>
          <a:prstGeom prst="rect">
            <a:avLst/>
          </a:prstGeom>
        </p:spPr>
      </p:pic>
      <p:sp>
        <p:nvSpPr>
          <p:cNvPr id="80" name="Oval 79">
            <a:extLst>
              <a:ext uri="{FF2B5EF4-FFF2-40B4-BE49-F238E27FC236}">
                <a16:creationId xmlns:a16="http://schemas.microsoft.com/office/drawing/2014/main" id="{388963E6-34AD-4B7F-B968-9AD41BBDB734}"/>
              </a:ext>
            </a:extLst>
          </p:cNvPr>
          <p:cNvSpPr/>
          <p:nvPr userDrawn="1"/>
        </p:nvSpPr>
        <p:spPr bwMode="gray">
          <a:xfrm>
            <a:off x="2960180" y="1349833"/>
            <a:ext cx="2505205" cy="2505205"/>
          </a:xfrm>
          <a:prstGeom prst="ellipse">
            <a:avLst/>
          </a:prstGeom>
          <a:solidFill>
            <a:schemeClr val="accent5"/>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6" name="Text Placeholder 1"/>
          <p:cNvSpPr txBox="1">
            <a:spLocks/>
          </p:cNvSpPr>
          <p:nvPr userDrawn="1"/>
        </p:nvSpPr>
        <p:spPr bwMode="gray">
          <a:xfrm>
            <a:off x="6469574" y="-5582"/>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7" name="TextBox 6"/>
          <p:cNvSpPr txBox="1"/>
          <p:nvPr userDrawn="1"/>
        </p:nvSpPr>
        <p:spPr bwMode="gray">
          <a:xfrm>
            <a:off x="6553161" y="50431"/>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8" name="TextBox 7"/>
          <p:cNvSpPr txBox="1"/>
          <p:nvPr userDrawn="1"/>
        </p:nvSpPr>
        <p:spPr bwMode="gray">
          <a:xfrm>
            <a:off x="6553161" y="722763"/>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pic>
        <p:nvPicPr>
          <p:cNvPr id="45" name="Picture 44">
            <a:extLst>
              <a:ext uri="{FF2B5EF4-FFF2-40B4-BE49-F238E27FC236}">
                <a16:creationId xmlns:a16="http://schemas.microsoft.com/office/drawing/2014/main" id="{8253B356-73C4-4A33-9FDB-18EBFACD2DC1}"/>
              </a:ext>
            </a:extLst>
          </p:cNvPr>
          <p:cNvPicPr>
            <a:picLocks noChangeAspect="1"/>
          </p:cNvPicPr>
          <p:nvPr userDrawn="1"/>
        </p:nvPicPr>
        <p:blipFill>
          <a:blip r:embed="rId4"/>
          <a:stretch>
            <a:fillRect/>
          </a:stretch>
        </p:blipFill>
        <p:spPr bwMode="gray">
          <a:xfrm>
            <a:off x="2643774" y="986010"/>
            <a:ext cx="3136584" cy="3139630"/>
          </a:xfrm>
          <a:prstGeom prst="rect">
            <a:avLst/>
          </a:prstGeom>
        </p:spPr>
      </p:pic>
      <p:grpSp>
        <p:nvGrpSpPr>
          <p:cNvPr id="49" name="Group 48">
            <a:extLst>
              <a:ext uri="{FF2B5EF4-FFF2-40B4-BE49-F238E27FC236}">
                <a16:creationId xmlns:a16="http://schemas.microsoft.com/office/drawing/2014/main" id="{1C6B6EF3-92B1-4B46-B9B1-B3564405201B}"/>
              </a:ext>
            </a:extLst>
          </p:cNvPr>
          <p:cNvGrpSpPr/>
          <p:nvPr userDrawn="1"/>
        </p:nvGrpSpPr>
        <p:grpSpPr bwMode="gray">
          <a:xfrm>
            <a:off x="272283" y="905558"/>
            <a:ext cx="1746182" cy="677108"/>
            <a:chOff x="226994" y="941528"/>
            <a:chExt cx="1746182" cy="677108"/>
          </a:xfrm>
        </p:grpSpPr>
        <p:sp>
          <p:nvSpPr>
            <p:cNvPr id="50" name="TextBox 49">
              <a:extLst>
                <a:ext uri="{FF2B5EF4-FFF2-40B4-BE49-F238E27FC236}">
                  <a16:creationId xmlns:a16="http://schemas.microsoft.com/office/drawing/2014/main" id="{4D990C86-80E9-4035-B1A7-351539DA9C1D}"/>
                </a:ext>
              </a:extLst>
            </p:cNvPr>
            <p:cNvSpPr txBox="1"/>
            <p:nvPr userDrawn="1"/>
          </p:nvSpPr>
          <p:spPr bwMode="gray">
            <a:xfrm>
              <a:off x="289781" y="941528"/>
              <a:ext cx="1683395" cy="677108"/>
            </a:xfrm>
            <a:prstGeom prst="rect">
              <a:avLst/>
            </a:prstGeom>
            <a:noFill/>
          </p:spPr>
          <p:txBody>
            <a:bodyPr wrap="square" lIns="0" tIns="0" rIns="0" bIns="0" rtlCol="0">
              <a:spAutoFit/>
            </a:bodyPr>
            <a:lstStyle/>
            <a:p>
              <a:pPr>
                <a:spcBef>
                  <a:spcPts val="500"/>
                </a:spcBef>
              </a:pPr>
              <a:r>
                <a:rPr lang="en-US" sz="1100" b="1" dirty="0">
                  <a:latin typeface="+mj-lt"/>
                </a:rPr>
                <a:t>We help schools </a:t>
              </a:r>
              <a:br>
                <a:rPr lang="en-US" sz="1100" b="1" dirty="0">
                  <a:latin typeface="+mj-lt"/>
                </a:rPr>
              </a:br>
              <a:r>
                <a:rPr lang="en-US" sz="1100" b="1" dirty="0">
                  <a:latin typeface="+mj-lt"/>
                </a:rPr>
                <a:t>support students </a:t>
              </a:r>
              <a:br>
                <a:rPr lang="en-US" sz="1100" b="1" dirty="0">
                  <a:latin typeface="+mj-lt"/>
                </a:rPr>
              </a:br>
              <a:r>
                <a:rPr lang="en-US" sz="1100" dirty="0">
                  <a:solidFill>
                    <a:schemeClr val="accent2"/>
                  </a:solidFill>
                  <a:latin typeface="+mj-lt"/>
                </a:rPr>
                <a:t>from enrollment to </a:t>
              </a:r>
              <a:br>
                <a:rPr lang="en-US" sz="1100" dirty="0">
                  <a:solidFill>
                    <a:schemeClr val="accent2"/>
                  </a:solidFill>
                  <a:latin typeface="+mj-lt"/>
                </a:rPr>
              </a:br>
              <a:r>
                <a:rPr lang="en-US" sz="1100" dirty="0">
                  <a:solidFill>
                    <a:schemeClr val="accent2"/>
                  </a:solidFill>
                  <a:latin typeface="+mj-lt"/>
                </a:rPr>
                <a:t>graduation and beyond</a:t>
              </a:r>
            </a:p>
          </p:txBody>
        </p:sp>
        <p:cxnSp>
          <p:nvCxnSpPr>
            <p:cNvPr id="51" name="Straight Connector 50">
              <a:extLst>
                <a:ext uri="{FF2B5EF4-FFF2-40B4-BE49-F238E27FC236}">
                  <a16:creationId xmlns:a16="http://schemas.microsoft.com/office/drawing/2014/main" id="{44EEF69A-489C-42AA-9032-8F88FA1E30BF}"/>
                </a:ext>
              </a:extLst>
            </p:cNvPr>
            <p:cNvCxnSpPr>
              <a:cxnSpLocks/>
            </p:cNvCxnSpPr>
            <p:nvPr userDrawn="1"/>
          </p:nvCxnSpPr>
          <p:spPr bwMode="gray">
            <a:xfrm flipH="1" flipV="1">
              <a:off x="226994" y="969237"/>
              <a:ext cx="5530" cy="649399"/>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52" name="TextBox 51">
            <a:extLst>
              <a:ext uri="{FF2B5EF4-FFF2-40B4-BE49-F238E27FC236}">
                <a16:creationId xmlns:a16="http://schemas.microsoft.com/office/drawing/2014/main" id="{9FAD879C-AE39-4D8C-9572-A04525ABE03D}"/>
              </a:ext>
            </a:extLst>
          </p:cNvPr>
          <p:cNvSpPr txBox="1"/>
          <p:nvPr userDrawn="1"/>
        </p:nvSpPr>
        <p:spPr bwMode="gray">
          <a:xfrm>
            <a:off x="2191780" y="721806"/>
            <a:ext cx="1129389" cy="256737"/>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800" dirty="0">
                <a:solidFill>
                  <a:schemeClr val="bg1"/>
                </a:solidFill>
                <a:latin typeface="+mj-lt"/>
              </a:rPr>
              <a:t>Find and enroll your right-fit students</a:t>
            </a:r>
          </a:p>
        </p:txBody>
      </p:sp>
      <p:sp>
        <p:nvSpPr>
          <p:cNvPr id="53" name="TextBox 52">
            <a:extLst>
              <a:ext uri="{FF2B5EF4-FFF2-40B4-BE49-F238E27FC236}">
                <a16:creationId xmlns:a16="http://schemas.microsoft.com/office/drawing/2014/main" id="{18AB59BA-9156-48E0-AAFC-71176CA87C54}"/>
              </a:ext>
            </a:extLst>
          </p:cNvPr>
          <p:cNvSpPr txBox="1"/>
          <p:nvPr userDrawn="1"/>
        </p:nvSpPr>
        <p:spPr bwMode="gray">
          <a:xfrm>
            <a:off x="5029132" y="721806"/>
            <a:ext cx="1147566" cy="256737"/>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800" dirty="0">
                <a:solidFill>
                  <a:schemeClr val="bg1"/>
                </a:solidFill>
                <a:latin typeface="+mj-lt"/>
              </a:rPr>
              <a:t>Support and graduate more students</a:t>
            </a:r>
          </a:p>
        </p:txBody>
      </p:sp>
      <p:sp>
        <p:nvSpPr>
          <p:cNvPr id="54" name="TextBox 53">
            <a:extLst>
              <a:ext uri="{FF2B5EF4-FFF2-40B4-BE49-F238E27FC236}">
                <a16:creationId xmlns:a16="http://schemas.microsoft.com/office/drawing/2014/main" id="{ADB7DC10-7703-4D6F-8172-B279CBFB82A0}"/>
              </a:ext>
            </a:extLst>
          </p:cNvPr>
          <p:cNvSpPr txBox="1"/>
          <p:nvPr userDrawn="1"/>
        </p:nvSpPr>
        <p:spPr bwMode="gray">
          <a:xfrm>
            <a:off x="3570592" y="4240173"/>
            <a:ext cx="1258401" cy="256737"/>
          </a:xfrm>
          <a:prstGeom prst="rect">
            <a:avLst/>
          </a:prstGeom>
          <a:noFill/>
        </p:spPr>
        <p:txBody>
          <a:bodyPr wrap="square" lIns="0" tIns="0" rIns="0" bIns="0" numCol="1" spcCol="457200" rtlCol="0">
            <a:spAutoFit/>
          </a:bodyPr>
          <a:lstStyle/>
          <a:p>
            <a:pPr marL="112713" indent="-112713">
              <a:lnSpc>
                <a:spcPct val="108000"/>
              </a:lnSpc>
              <a:spcBef>
                <a:spcPts val="600"/>
              </a:spcBef>
              <a:buClr>
                <a:schemeClr val="tx2"/>
              </a:buClr>
              <a:buSzPct val="120000"/>
              <a:buFont typeface="Verdana" panose="020B0604030504040204" pitchFamily="34" charset="0"/>
              <a:buChar char="›"/>
            </a:pPr>
            <a:r>
              <a:rPr lang="en-US" sz="800" dirty="0">
                <a:solidFill>
                  <a:schemeClr val="bg1"/>
                </a:solidFill>
                <a:latin typeface="+mj-lt"/>
              </a:rPr>
              <a:t>Prepare your institution </a:t>
            </a:r>
            <a:br>
              <a:rPr lang="en-US" sz="800" dirty="0">
                <a:solidFill>
                  <a:schemeClr val="bg1"/>
                </a:solidFill>
                <a:latin typeface="+mj-lt"/>
              </a:rPr>
            </a:br>
            <a:r>
              <a:rPr lang="en-US" sz="800" dirty="0">
                <a:solidFill>
                  <a:schemeClr val="bg1"/>
                </a:solidFill>
                <a:latin typeface="+mj-lt"/>
              </a:rPr>
              <a:t>for the future</a:t>
            </a:r>
          </a:p>
        </p:txBody>
      </p:sp>
      <p:sp>
        <p:nvSpPr>
          <p:cNvPr id="56" name="TextBox 55">
            <a:extLst>
              <a:ext uri="{FF2B5EF4-FFF2-40B4-BE49-F238E27FC236}">
                <a16:creationId xmlns:a16="http://schemas.microsoft.com/office/drawing/2014/main" id="{5E6B8A95-5375-4097-AA98-A002250613D5}"/>
              </a:ext>
            </a:extLst>
          </p:cNvPr>
          <p:cNvSpPr txBox="1"/>
          <p:nvPr userDrawn="1"/>
        </p:nvSpPr>
        <p:spPr bwMode="gray">
          <a:xfrm>
            <a:off x="444085" y="2188209"/>
            <a:ext cx="1162966"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ROOTED IN RESEARCH</a:t>
            </a:r>
          </a:p>
        </p:txBody>
      </p:sp>
      <p:sp>
        <p:nvSpPr>
          <p:cNvPr id="57" name="TextBox 56">
            <a:extLst>
              <a:ext uri="{FF2B5EF4-FFF2-40B4-BE49-F238E27FC236}">
                <a16:creationId xmlns:a16="http://schemas.microsoft.com/office/drawing/2014/main" id="{D4B08A33-B51F-4921-B09D-EBDDC2DD2449}"/>
              </a:ext>
            </a:extLst>
          </p:cNvPr>
          <p:cNvSpPr txBox="1"/>
          <p:nvPr userDrawn="1"/>
        </p:nvSpPr>
        <p:spPr bwMode="gray">
          <a:xfrm>
            <a:off x="903359" y="2369028"/>
            <a:ext cx="732284" cy="200055"/>
          </a:xfrm>
          <a:prstGeom prst="rect">
            <a:avLst/>
          </a:prstGeom>
          <a:noFill/>
        </p:spPr>
        <p:txBody>
          <a:bodyPr wrap="square" lIns="0" tIns="0" rIns="0" bIns="0" rtlCol="0">
            <a:spAutoFit/>
          </a:bodyPr>
          <a:lstStyle/>
          <a:p>
            <a:pPr>
              <a:spcBef>
                <a:spcPts val="500"/>
              </a:spcBef>
            </a:pPr>
            <a:r>
              <a:rPr lang="en-US" sz="650" dirty="0">
                <a:solidFill>
                  <a:schemeClr val="bg1"/>
                </a:solidFill>
              </a:rPr>
              <a:t>Peer-tested </a:t>
            </a:r>
            <a:br>
              <a:rPr lang="en-US" sz="650" dirty="0">
                <a:solidFill>
                  <a:schemeClr val="bg1"/>
                </a:solidFill>
              </a:rPr>
            </a:br>
            <a:r>
              <a:rPr lang="en-US" sz="650" dirty="0">
                <a:solidFill>
                  <a:schemeClr val="bg1"/>
                </a:solidFill>
              </a:rPr>
              <a:t>best practices</a:t>
            </a:r>
          </a:p>
        </p:txBody>
      </p:sp>
      <p:sp>
        <p:nvSpPr>
          <p:cNvPr id="58" name="TextBox 57">
            <a:extLst>
              <a:ext uri="{FF2B5EF4-FFF2-40B4-BE49-F238E27FC236}">
                <a16:creationId xmlns:a16="http://schemas.microsoft.com/office/drawing/2014/main" id="{5A220AAD-0796-4BB2-878F-73B9F64064AC}"/>
              </a:ext>
            </a:extLst>
          </p:cNvPr>
          <p:cNvSpPr txBox="1"/>
          <p:nvPr userDrawn="1"/>
        </p:nvSpPr>
        <p:spPr bwMode="gray">
          <a:xfrm>
            <a:off x="444085" y="2363411"/>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7,500</a:t>
            </a:r>
            <a:r>
              <a:rPr lang="en-US" sz="1100" baseline="30000" dirty="0">
                <a:solidFill>
                  <a:schemeClr val="tx2"/>
                </a:solidFill>
                <a:latin typeface="+mj-lt"/>
              </a:rPr>
              <a:t>+</a:t>
            </a:r>
          </a:p>
        </p:txBody>
      </p:sp>
      <p:sp>
        <p:nvSpPr>
          <p:cNvPr id="59" name="TextBox 58">
            <a:extLst>
              <a:ext uri="{FF2B5EF4-FFF2-40B4-BE49-F238E27FC236}">
                <a16:creationId xmlns:a16="http://schemas.microsoft.com/office/drawing/2014/main" id="{7776F4A0-CB6C-4D2E-94C9-D15611A2B978}"/>
              </a:ext>
            </a:extLst>
          </p:cNvPr>
          <p:cNvSpPr txBox="1"/>
          <p:nvPr userDrawn="1"/>
        </p:nvSpPr>
        <p:spPr bwMode="gray">
          <a:xfrm>
            <a:off x="903359" y="2643386"/>
            <a:ext cx="968825" cy="200055"/>
          </a:xfrm>
          <a:prstGeom prst="rect">
            <a:avLst/>
          </a:prstGeom>
          <a:noFill/>
        </p:spPr>
        <p:txBody>
          <a:bodyPr wrap="square" lIns="0" tIns="0" rIns="0" bIns="0" rtlCol="0">
            <a:spAutoFit/>
          </a:bodyPr>
          <a:lstStyle/>
          <a:p>
            <a:pPr>
              <a:spcBef>
                <a:spcPts val="500"/>
              </a:spcBef>
            </a:pPr>
            <a:r>
              <a:rPr lang="en-US" sz="650" spc="-10" baseline="0" dirty="0">
                <a:solidFill>
                  <a:schemeClr val="bg1"/>
                </a:solidFill>
              </a:rPr>
              <a:t>Enrollment innovations </a:t>
            </a:r>
            <a:r>
              <a:rPr lang="en-US" sz="650" dirty="0">
                <a:solidFill>
                  <a:schemeClr val="bg1"/>
                </a:solidFill>
              </a:rPr>
              <a:t>tested annually</a:t>
            </a:r>
          </a:p>
        </p:txBody>
      </p:sp>
      <p:sp>
        <p:nvSpPr>
          <p:cNvPr id="60" name="TextBox 59">
            <a:extLst>
              <a:ext uri="{FF2B5EF4-FFF2-40B4-BE49-F238E27FC236}">
                <a16:creationId xmlns:a16="http://schemas.microsoft.com/office/drawing/2014/main" id="{1A72E09B-BAE9-4211-82CD-F3B75654241F}"/>
              </a:ext>
            </a:extLst>
          </p:cNvPr>
          <p:cNvSpPr txBox="1"/>
          <p:nvPr userDrawn="1"/>
        </p:nvSpPr>
        <p:spPr bwMode="gray">
          <a:xfrm>
            <a:off x="444085" y="2637769"/>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500</a:t>
            </a:r>
            <a:r>
              <a:rPr lang="en-US" sz="1100" baseline="30000" dirty="0">
                <a:solidFill>
                  <a:schemeClr val="tx2"/>
                </a:solidFill>
                <a:latin typeface="+mj-lt"/>
              </a:rPr>
              <a:t>+</a:t>
            </a:r>
          </a:p>
        </p:txBody>
      </p:sp>
      <p:grpSp>
        <p:nvGrpSpPr>
          <p:cNvPr id="61" name="Group 60">
            <a:extLst>
              <a:ext uri="{FF2B5EF4-FFF2-40B4-BE49-F238E27FC236}">
                <a16:creationId xmlns:a16="http://schemas.microsoft.com/office/drawing/2014/main" id="{47AC8ACA-20C6-4E46-9DF1-37FD1693BDE9}"/>
              </a:ext>
            </a:extLst>
          </p:cNvPr>
          <p:cNvGrpSpPr/>
          <p:nvPr userDrawn="1"/>
        </p:nvGrpSpPr>
        <p:grpSpPr bwMode="gray">
          <a:xfrm>
            <a:off x="264738" y="2196283"/>
            <a:ext cx="108698" cy="108698"/>
            <a:chOff x="4812593" y="3156606"/>
            <a:chExt cx="316374" cy="316374"/>
          </a:xfrm>
        </p:grpSpPr>
        <p:sp>
          <p:nvSpPr>
            <p:cNvPr id="62" name="Oval 61">
              <a:extLst>
                <a:ext uri="{FF2B5EF4-FFF2-40B4-BE49-F238E27FC236}">
                  <a16:creationId xmlns:a16="http://schemas.microsoft.com/office/drawing/2014/main" id="{E457DA8F-7C30-4052-A7F0-73DDEEC5FB01}"/>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63" name="Freeform 12">
              <a:extLst>
                <a:ext uri="{FF2B5EF4-FFF2-40B4-BE49-F238E27FC236}">
                  <a16:creationId xmlns:a16="http://schemas.microsoft.com/office/drawing/2014/main" id="{34FB12DA-07B5-4E92-A04B-B8FA405F320B}"/>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64" name="TextBox 63">
            <a:extLst>
              <a:ext uri="{FF2B5EF4-FFF2-40B4-BE49-F238E27FC236}">
                <a16:creationId xmlns:a16="http://schemas.microsoft.com/office/drawing/2014/main" id="{3EBD75B6-04FA-46CD-BCD2-EF09236F8FDA}"/>
              </a:ext>
            </a:extLst>
          </p:cNvPr>
          <p:cNvSpPr txBox="1"/>
          <p:nvPr userDrawn="1"/>
        </p:nvSpPr>
        <p:spPr bwMode="gray">
          <a:xfrm>
            <a:off x="444085" y="3092228"/>
            <a:ext cx="1147481"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ADVANTAGE OF SCALE</a:t>
            </a:r>
          </a:p>
        </p:txBody>
      </p:sp>
      <p:sp>
        <p:nvSpPr>
          <p:cNvPr id="65" name="TextBox 64">
            <a:extLst>
              <a:ext uri="{FF2B5EF4-FFF2-40B4-BE49-F238E27FC236}">
                <a16:creationId xmlns:a16="http://schemas.microsoft.com/office/drawing/2014/main" id="{881A8E26-7F89-4FA4-91A1-C0737D0A6CD0}"/>
              </a:ext>
            </a:extLst>
          </p:cNvPr>
          <p:cNvSpPr txBox="1"/>
          <p:nvPr userDrawn="1"/>
        </p:nvSpPr>
        <p:spPr bwMode="gray">
          <a:xfrm>
            <a:off x="903359" y="3273047"/>
            <a:ext cx="732284" cy="200055"/>
          </a:xfrm>
          <a:prstGeom prst="rect">
            <a:avLst/>
          </a:prstGeom>
          <a:noFill/>
        </p:spPr>
        <p:txBody>
          <a:bodyPr wrap="square" lIns="0" tIns="0" rIns="0" bIns="0" rtlCol="0">
            <a:spAutoFit/>
          </a:bodyPr>
          <a:lstStyle/>
          <a:p>
            <a:pPr>
              <a:spcBef>
                <a:spcPts val="500"/>
              </a:spcBef>
            </a:pPr>
            <a:r>
              <a:rPr lang="en-US" sz="650" dirty="0">
                <a:solidFill>
                  <a:schemeClr val="bg1"/>
                </a:solidFill>
              </a:rPr>
              <a:t>Institutions </a:t>
            </a:r>
            <a:br>
              <a:rPr lang="en-US" sz="650" dirty="0">
                <a:solidFill>
                  <a:schemeClr val="bg1"/>
                </a:solidFill>
              </a:rPr>
            </a:br>
            <a:r>
              <a:rPr lang="en-US" sz="650" dirty="0">
                <a:solidFill>
                  <a:schemeClr val="bg1"/>
                </a:solidFill>
              </a:rPr>
              <a:t>served</a:t>
            </a:r>
          </a:p>
        </p:txBody>
      </p:sp>
      <p:sp>
        <p:nvSpPr>
          <p:cNvPr id="66" name="TextBox 65">
            <a:extLst>
              <a:ext uri="{FF2B5EF4-FFF2-40B4-BE49-F238E27FC236}">
                <a16:creationId xmlns:a16="http://schemas.microsoft.com/office/drawing/2014/main" id="{8F006172-9BFA-427D-9855-69216A673130}"/>
              </a:ext>
            </a:extLst>
          </p:cNvPr>
          <p:cNvSpPr txBox="1"/>
          <p:nvPr userDrawn="1"/>
        </p:nvSpPr>
        <p:spPr bwMode="gray">
          <a:xfrm>
            <a:off x="444085" y="3267430"/>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1,500</a:t>
            </a:r>
            <a:r>
              <a:rPr lang="en-US" sz="1100" baseline="30000" dirty="0">
                <a:solidFill>
                  <a:schemeClr val="tx2"/>
                </a:solidFill>
                <a:latin typeface="+mj-lt"/>
              </a:rPr>
              <a:t>+</a:t>
            </a:r>
          </a:p>
        </p:txBody>
      </p:sp>
      <p:sp>
        <p:nvSpPr>
          <p:cNvPr id="67" name="TextBox 66">
            <a:extLst>
              <a:ext uri="{FF2B5EF4-FFF2-40B4-BE49-F238E27FC236}">
                <a16:creationId xmlns:a16="http://schemas.microsoft.com/office/drawing/2014/main" id="{3A211A68-C41E-49F2-A3A3-3228AEA24ED3}"/>
              </a:ext>
            </a:extLst>
          </p:cNvPr>
          <p:cNvSpPr txBox="1"/>
          <p:nvPr userDrawn="1"/>
        </p:nvSpPr>
        <p:spPr bwMode="gray">
          <a:xfrm>
            <a:off x="903359" y="3547405"/>
            <a:ext cx="933758" cy="200055"/>
          </a:xfrm>
          <a:prstGeom prst="rect">
            <a:avLst/>
          </a:prstGeom>
          <a:noFill/>
        </p:spPr>
        <p:txBody>
          <a:bodyPr wrap="square" lIns="0" tIns="0" rIns="0" bIns="0" rtlCol="0">
            <a:spAutoFit/>
          </a:bodyPr>
          <a:lstStyle/>
          <a:p>
            <a:pPr>
              <a:spcBef>
                <a:spcPts val="500"/>
              </a:spcBef>
            </a:pPr>
            <a:r>
              <a:rPr lang="en-US" sz="650" dirty="0">
                <a:solidFill>
                  <a:schemeClr val="bg1"/>
                </a:solidFill>
              </a:rPr>
              <a:t>Students supported by our SSMS</a:t>
            </a:r>
          </a:p>
        </p:txBody>
      </p:sp>
      <p:sp>
        <p:nvSpPr>
          <p:cNvPr id="68" name="TextBox 67">
            <a:extLst>
              <a:ext uri="{FF2B5EF4-FFF2-40B4-BE49-F238E27FC236}">
                <a16:creationId xmlns:a16="http://schemas.microsoft.com/office/drawing/2014/main" id="{4DE21C5E-9D41-4B70-89CE-78ACE2601E1A}"/>
              </a:ext>
            </a:extLst>
          </p:cNvPr>
          <p:cNvSpPr txBox="1"/>
          <p:nvPr userDrawn="1"/>
        </p:nvSpPr>
        <p:spPr bwMode="gray">
          <a:xfrm>
            <a:off x="444085" y="3541788"/>
            <a:ext cx="460433" cy="169277"/>
          </a:xfrm>
          <a:prstGeom prst="rect">
            <a:avLst/>
          </a:prstGeom>
          <a:noFill/>
        </p:spPr>
        <p:txBody>
          <a:bodyPr wrap="square" lIns="0" tIns="0" rIns="0" bIns="0" rtlCol="0">
            <a:spAutoFit/>
          </a:bodyPr>
          <a:lstStyle/>
          <a:p>
            <a:pPr>
              <a:spcBef>
                <a:spcPts val="500"/>
              </a:spcBef>
            </a:pPr>
            <a:r>
              <a:rPr lang="en-US" sz="1100" baseline="0" dirty="0">
                <a:solidFill>
                  <a:schemeClr val="tx2"/>
                </a:solidFill>
                <a:latin typeface="+mj-lt"/>
              </a:rPr>
              <a:t>3.7 M</a:t>
            </a:r>
            <a:r>
              <a:rPr lang="en-US" sz="1100" baseline="30000" dirty="0">
                <a:solidFill>
                  <a:schemeClr val="tx2"/>
                </a:solidFill>
                <a:latin typeface="+mj-lt"/>
              </a:rPr>
              <a:t>+</a:t>
            </a:r>
          </a:p>
        </p:txBody>
      </p:sp>
      <p:grpSp>
        <p:nvGrpSpPr>
          <p:cNvPr id="69" name="Group 68">
            <a:extLst>
              <a:ext uri="{FF2B5EF4-FFF2-40B4-BE49-F238E27FC236}">
                <a16:creationId xmlns:a16="http://schemas.microsoft.com/office/drawing/2014/main" id="{BAAE7EC0-4317-4845-B3A1-250D73387686}"/>
              </a:ext>
            </a:extLst>
          </p:cNvPr>
          <p:cNvGrpSpPr/>
          <p:nvPr userDrawn="1"/>
        </p:nvGrpSpPr>
        <p:grpSpPr bwMode="gray">
          <a:xfrm>
            <a:off x="264738" y="3100302"/>
            <a:ext cx="108698" cy="108698"/>
            <a:chOff x="4812593" y="3156606"/>
            <a:chExt cx="316374" cy="316374"/>
          </a:xfrm>
        </p:grpSpPr>
        <p:sp>
          <p:nvSpPr>
            <p:cNvPr id="70" name="Oval 69">
              <a:extLst>
                <a:ext uri="{FF2B5EF4-FFF2-40B4-BE49-F238E27FC236}">
                  <a16:creationId xmlns:a16="http://schemas.microsoft.com/office/drawing/2014/main" id="{2F3EBA82-A9C7-446D-868D-2F6B3AFFDF3F}"/>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71" name="Freeform 12">
              <a:extLst>
                <a:ext uri="{FF2B5EF4-FFF2-40B4-BE49-F238E27FC236}">
                  <a16:creationId xmlns:a16="http://schemas.microsoft.com/office/drawing/2014/main" id="{95F34C82-18A7-4539-99F0-761D7F4BB257}"/>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72" name="TextBox 71">
            <a:extLst>
              <a:ext uri="{FF2B5EF4-FFF2-40B4-BE49-F238E27FC236}">
                <a16:creationId xmlns:a16="http://schemas.microsoft.com/office/drawing/2014/main" id="{6725F3AA-084F-4FDE-A18F-3FCA6DA11B7B}"/>
              </a:ext>
            </a:extLst>
          </p:cNvPr>
          <p:cNvSpPr txBox="1"/>
          <p:nvPr userDrawn="1"/>
        </p:nvSpPr>
        <p:spPr bwMode="gray">
          <a:xfrm>
            <a:off x="444085" y="3983973"/>
            <a:ext cx="1147481"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WE DELIVER RESULTS</a:t>
            </a:r>
          </a:p>
        </p:txBody>
      </p:sp>
      <p:sp>
        <p:nvSpPr>
          <p:cNvPr id="73" name="TextBox 72">
            <a:extLst>
              <a:ext uri="{FF2B5EF4-FFF2-40B4-BE49-F238E27FC236}">
                <a16:creationId xmlns:a16="http://schemas.microsoft.com/office/drawing/2014/main" id="{304BAB0A-6CBE-494B-9EB9-6704BDAF1D6F}"/>
              </a:ext>
            </a:extLst>
          </p:cNvPr>
          <p:cNvSpPr txBox="1"/>
          <p:nvPr userDrawn="1"/>
        </p:nvSpPr>
        <p:spPr bwMode="gray">
          <a:xfrm>
            <a:off x="903359" y="4164792"/>
            <a:ext cx="1048201" cy="400110"/>
          </a:xfrm>
          <a:prstGeom prst="rect">
            <a:avLst/>
          </a:prstGeom>
          <a:noFill/>
        </p:spPr>
        <p:txBody>
          <a:bodyPr wrap="square" lIns="0" tIns="0" rIns="0" bIns="0" rtlCol="0">
            <a:spAutoFit/>
          </a:bodyPr>
          <a:lstStyle/>
          <a:p>
            <a:pPr>
              <a:spcBef>
                <a:spcPts val="500"/>
              </a:spcBef>
            </a:pPr>
            <a:r>
              <a:rPr lang="en-US" sz="650" spc="-20" baseline="0" dirty="0">
                <a:solidFill>
                  <a:schemeClr val="bg1"/>
                </a:solidFill>
              </a:rPr>
              <a:t>Of our partners continue </a:t>
            </a:r>
            <a:r>
              <a:rPr lang="en-US" sz="650" spc="-10" baseline="0" dirty="0">
                <a:solidFill>
                  <a:schemeClr val="bg1"/>
                </a:solidFill>
              </a:rPr>
              <a:t>with us year after year, </a:t>
            </a:r>
            <a:r>
              <a:rPr lang="en-US" sz="650" dirty="0">
                <a:solidFill>
                  <a:schemeClr val="bg1"/>
                </a:solidFill>
              </a:rPr>
              <a:t>reflecting the goals we </a:t>
            </a:r>
            <a:br>
              <a:rPr lang="en-US" sz="650" dirty="0">
                <a:solidFill>
                  <a:schemeClr val="bg1"/>
                </a:solidFill>
              </a:rPr>
            </a:br>
            <a:r>
              <a:rPr lang="en-US" sz="650" b="1" dirty="0">
                <a:solidFill>
                  <a:schemeClr val="tx2"/>
                </a:solidFill>
              </a:rPr>
              <a:t>achieve together</a:t>
            </a:r>
          </a:p>
        </p:txBody>
      </p:sp>
      <p:sp>
        <p:nvSpPr>
          <p:cNvPr id="74" name="TextBox 73">
            <a:extLst>
              <a:ext uri="{FF2B5EF4-FFF2-40B4-BE49-F238E27FC236}">
                <a16:creationId xmlns:a16="http://schemas.microsoft.com/office/drawing/2014/main" id="{877BF29E-8075-4A86-9ABD-BAE20C853765}"/>
              </a:ext>
            </a:extLst>
          </p:cNvPr>
          <p:cNvSpPr txBox="1"/>
          <p:nvPr userDrawn="1"/>
        </p:nvSpPr>
        <p:spPr bwMode="gray">
          <a:xfrm>
            <a:off x="444085" y="4159175"/>
            <a:ext cx="338278" cy="169277"/>
          </a:xfrm>
          <a:prstGeom prst="rect">
            <a:avLst/>
          </a:prstGeom>
          <a:noFill/>
        </p:spPr>
        <p:txBody>
          <a:bodyPr wrap="square" lIns="0" tIns="0" rIns="0" bIns="0" rtlCol="0">
            <a:spAutoFit/>
          </a:bodyPr>
          <a:lstStyle/>
          <a:p>
            <a:pPr>
              <a:spcBef>
                <a:spcPts val="500"/>
              </a:spcBef>
            </a:pPr>
            <a:r>
              <a:rPr lang="en-US" sz="1100" baseline="0" dirty="0">
                <a:solidFill>
                  <a:schemeClr val="tx2"/>
                </a:solidFill>
                <a:latin typeface="+mj-lt"/>
              </a:rPr>
              <a:t>95%</a:t>
            </a:r>
            <a:endParaRPr lang="en-US" sz="1100" baseline="30000" dirty="0">
              <a:solidFill>
                <a:schemeClr val="tx2"/>
              </a:solidFill>
              <a:latin typeface="+mj-lt"/>
            </a:endParaRPr>
          </a:p>
        </p:txBody>
      </p:sp>
      <p:grpSp>
        <p:nvGrpSpPr>
          <p:cNvPr id="75" name="Group 74">
            <a:extLst>
              <a:ext uri="{FF2B5EF4-FFF2-40B4-BE49-F238E27FC236}">
                <a16:creationId xmlns:a16="http://schemas.microsoft.com/office/drawing/2014/main" id="{8FC5566F-A87F-4946-9E76-0DC59CA4CEA8}"/>
              </a:ext>
            </a:extLst>
          </p:cNvPr>
          <p:cNvGrpSpPr/>
          <p:nvPr userDrawn="1"/>
        </p:nvGrpSpPr>
        <p:grpSpPr bwMode="gray">
          <a:xfrm>
            <a:off x="264738" y="3992047"/>
            <a:ext cx="108698" cy="108698"/>
            <a:chOff x="4812593" y="3156606"/>
            <a:chExt cx="316374" cy="316374"/>
          </a:xfrm>
        </p:grpSpPr>
        <p:sp>
          <p:nvSpPr>
            <p:cNvPr id="76" name="Oval 75">
              <a:extLst>
                <a:ext uri="{FF2B5EF4-FFF2-40B4-BE49-F238E27FC236}">
                  <a16:creationId xmlns:a16="http://schemas.microsoft.com/office/drawing/2014/main" id="{2E1EAC39-2257-4FF3-BD47-F813F4EF02CF}"/>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77" name="Freeform 12">
              <a:extLst>
                <a:ext uri="{FF2B5EF4-FFF2-40B4-BE49-F238E27FC236}">
                  <a16:creationId xmlns:a16="http://schemas.microsoft.com/office/drawing/2014/main" id="{3EE3D030-D2CB-45D1-A0D4-B08B90961275}"/>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pic>
        <p:nvPicPr>
          <p:cNvPr id="42" name="Picture 41">
            <a:extLst>
              <a:ext uri="{FF2B5EF4-FFF2-40B4-BE49-F238E27FC236}">
                <a16:creationId xmlns:a16="http://schemas.microsoft.com/office/drawing/2014/main" id="{DA1936B1-DEDD-4B3C-BA0F-E1EB6DE95BBD}"/>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255892" y="182579"/>
            <a:ext cx="1090389" cy="417192"/>
          </a:xfrm>
          <a:prstGeom prst="rect">
            <a:avLst/>
          </a:prstGeom>
        </p:spPr>
      </p:pic>
      <p:sp>
        <p:nvSpPr>
          <p:cNvPr id="46" name="Rectangle 45">
            <a:extLst>
              <a:ext uri="{FF2B5EF4-FFF2-40B4-BE49-F238E27FC236}">
                <a16:creationId xmlns:a16="http://schemas.microsoft.com/office/drawing/2014/main" id="{5208DA4E-BD80-49C6-8044-448E94C2BB74}"/>
              </a:ext>
            </a:extLst>
          </p:cNvPr>
          <p:cNvSpPr/>
          <p:nvPr userDrawn="1"/>
        </p:nvSpPr>
        <p:spPr bwMode="gray">
          <a:xfrm>
            <a:off x="1321255" y="360187"/>
            <a:ext cx="4843169" cy="96950"/>
          </a:xfrm>
          <a:prstGeom prst="rect">
            <a:avLst/>
          </a:prstGeom>
        </p:spPr>
        <p:txBody>
          <a:bodyPr wrap="square" lIns="0" tIns="0" rIns="0" bIns="0">
            <a:spAutoFit/>
          </a:bodyPr>
          <a:lstStyle/>
          <a:p>
            <a:pPr algn="r">
              <a:spcBef>
                <a:spcPts val="500"/>
              </a:spcBef>
            </a:pPr>
            <a:r>
              <a:rPr lang="en-US" sz="620" spc="0" baseline="0" dirty="0">
                <a:solidFill>
                  <a:schemeClr val="accent3"/>
                </a:solidFill>
              </a:rPr>
              <a:t>K-12   |   Community Colleges   |   Four-Year Colleges and Universities   |   Graduate and Adult Learning</a:t>
            </a:r>
          </a:p>
        </p:txBody>
      </p:sp>
      <p:sp>
        <p:nvSpPr>
          <p:cNvPr id="41" name="Text Placeholder 1">
            <a:extLst>
              <a:ext uri="{FF2B5EF4-FFF2-40B4-BE49-F238E27FC236}">
                <a16:creationId xmlns:a16="http://schemas.microsoft.com/office/drawing/2014/main" id="{C8AFD6D0-2923-4F8E-8E95-DF7F2B0E0217}"/>
              </a:ext>
            </a:extLst>
          </p:cNvPr>
          <p:cNvSpPr txBox="1">
            <a:spLocks/>
          </p:cNvSpPr>
          <p:nvPr userDrawn="1"/>
        </p:nvSpPr>
        <p:spPr bwMode="gray">
          <a:xfrm>
            <a:off x="6469249" y="1374747"/>
            <a:ext cx="1382195" cy="802784"/>
          </a:xfrm>
          <a:prstGeom prst="rect">
            <a:avLst/>
          </a:prstGeom>
          <a:solidFill>
            <a:srgbClr val="009900"/>
          </a:solidFill>
        </p:spPr>
        <p:txBody>
          <a:bodyPr vert="horz" wrap="square" lIns="64008" tIns="45720" rIns="64008" bIns="45720" rtlCol="0">
            <a:sp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r>
              <a:rPr lang="en-US" sz="1100" b="1" dirty="0">
                <a:solidFill>
                  <a:schemeClr val="bg1"/>
                </a:solidFill>
                <a:latin typeface="Arial" panose="020B0604020202020204" pitchFamily="34" charset="0"/>
                <a:cs typeface="Arial" panose="020B0604020202020204" pitchFamily="34" charset="0"/>
              </a:rPr>
              <a:t>Script can be found here:</a:t>
            </a:r>
          </a:p>
          <a:p>
            <a:pPr marL="0" marR="0" lvl="0" indent="0" algn="l" defTabSz="1018879" rtl="0" eaLnBrk="1" fontAlgn="auto" latinLnBrk="0" hangingPunct="1">
              <a:lnSpc>
                <a:spcPct val="100000"/>
              </a:lnSpc>
              <a:spcBef>
                <a:spcPts val="500"/>
              </a:spcBef>
              <a:spcAft>
                <a:spcPts val="0"/>
              </a:spcAft>
              <a:buClrTx/>
              <a:buSzTx/>
              <a:buFont typeface="Arial" pitchFamily="34" charset="0"/>
              <a:buNone/>
              <a:tabLst/>
              <a:defRPr/>
            </a:pPr>
            <a:r>
              <a:rPr lang="en-US"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https://eab.box.com/v/eab-one-pager-script</a:t>
            </a:r>
            <a:r>
              <a:rPr lang="en-US" dirty="0">
                <a:solidFill>
                  <a:schemeClr val="bg1"/>
                </a:solidFill>
                <a:latin typeface="Arial" panose="020B0604020202020204" pitchFamily="34" charset="0"/>
                <a:cs typeface="Arial" panose="020B0604020202020204" pitchFamily="34" charset="0"/>
              </a:rPr>
              <a:t> </a:t>
            </a:r>
          </a:p>
        </p:txBody>
      </p:sp>
    </p:spTree>
    <p:custDataLst>
      <p:tags r:id="rId1"/>
    </p:custDataLst>
    <p:extLst>
      <p:ext uri="{BB962C8B-B14F-4D97-AF65-F5344CB8AC3E}">
        <p14:creationId xmlns:p14="http://schemas.microsoft.com/office/powerpoint/2010/main" val="1605282615"/>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AB In-Brief: customizable">
    <p:spTree>
      <p:nvGrpSpPr>
        <p:cNvPr id="1" name=""/>
        <p:cNvGrpSpPr/>
        <p:nvPr/>
      </p:nvGrpSpPr>
      <p:grpSpPr>
        <a:xfrm>
          <a:off x="0" y="0"/>
          <a:ext cx="0" cy="0"/>
          <a:chOff x="0" y="0"/>
          <a:chExt cx="0" cy="0"/>
        </a:xfrm>
      </p:grpSpPr>
      <p:sp>
        <p:nvSpPr>
          <p:cNvPr id="46" name="Freeform 22">
            <a:extLst>
              <a:ext uri="{FF2B5EF4-FFF2-40B4-BE49-F238E27FC236}">
                <a16:creationId xmlns:a16="http://schemas.microsoft.com/office/drawing/2014/main" id="{94C4E7A8-84FB-431A-B684-715C04B480CB}"/>
              </a:ext>
            </a:extLst>
          </p:cNvPr>
          <p:cNvSpPr/>
          <p:nvPr userDrawn="1"/>
        </p:nvSpPr>
        <p:spPr bwMode="gray">
          <a:xfrm>
            <a:off x="0" y="1929942"/>
            <a:ext cx="2018465" cy="2870658"/>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cxnSp>
        <p:nvCxnSpPr>
          <p:cNvPr id="47" name="Straight Connector 46">
            <a:extLst>
              <a:ext uri="{FF2B5EF4-FFF2-40B4-BE49-F238E27FC236}">
                <a16:creationId xmlns:a16="http://schemas.microsoft.com/office/drawing/2014/main" id="{62177D0E-48DA-4B51-94CD-4032393DCB0D}"/>
              </a:ext>
            </a:extLst>
          </p:cNvPr>
          <p:cNvCxnSpPr>
            <a:cxnSpLocks/>
          </p:cNvCxnSpPr>
          <p:nvPr userDrawn="1"/>
        </p:nvCxnSpPr>
        <p:spPr bwMode="gray">
          <a:xfrm>
            <a:off x="0" y="1935341"/>
            <a:ext cx="2017307" cy="0"/>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48" name="Freeform 22">
            <a:extLst>
              <a:ext uri="{FF2B5EF4-FFF2-40B4-BE49-F238E27FC236}">
                <a16:creationId xmlns:a16="http://schemas.microsoft.com/office/drawing/2014/main" id="{2060B1A0-89BE-478B-8922-B8DE6049283C}"/>
              </a:ext>
            </a:extLst>
          </p:cNvPr>
          <p:cNvSpPr/>
          <p:nvPr userDrawn="1"/>
        </p:nvSpPr>
        <p:spPr bwMode="gray">
          <a:xfrm>
            <a:off x="2011680" y="603504"/>
            <a:ext cx="4389120" cy="4197096"/>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pic>
        <p:nvPicPr>
          <p:cNvPr id="81" name="Picture 80">
            <a:extLst>
              <a:ext uri="{FF2B5EF4-FFF2-40B4-BE49-F238E27FC236}">
                <a16:creationId xmlns:a16="http://schemas.microsoft.com/office/drawing/2014/main" id="{9EF0933A-E37F-4B90-B8A0-EC14057E67EF}"/>
              </a:ext>
            </a:extLst>
          </p:cNvPr>
          <p:cNvPicPr>
            <a:picLocks noChangeAspect="1"/>
          </p:cNvPicPr>
          <p:nvPr userDrawn="1"/>
        </p:nvPicPr>
        <p:blipFill>
          <a:blip r:embed="rId3"/>
          <a:stretch>
            <a:fillRect/>
          </a:stretch>
        </p:blipFill>
        <p:spPr bwMode="gray">
          <a:xfrm>
            <a:off x="2011680" y="603504"/>
            <a:ext cx="4379985" cy="4200153"/>
          </a:xfrm>
          <a:prstGeom prst="rect">
            <a:avLst/>
          </a:prstGeom>
        </p:spPr>
      </p:pic>
      <p:sp>
        <p:nvSpPr>
          <p:cNvPr id="82" name="Oval 81">
            <a:extLst>
              <a:ext uri="{FF2B5EF4-FFF2-40B4-BE49-F238E27FC236}">
                <a16:creationId xmlns:a16="http://schemas.microsoft.com/office/drawing/2014/main" id="{E4C87DB8-4393-439D-B0C7-38EB4A54BABD}"/>
              </a:ext>
            </a:extLst>
          </p:cNvPr>
          <p:cNvSpPr/>
          <p:nvPr userDrawn="1"/>
        </p:nvSpPr>
        <p:spPr bwMode="gray">
          <a:xfrm>
            <a:off x="2960180" y="1349833"/>
            <a:ext cx="2505205" cy="2505205"/>
          </a:xfrm>
          <a:prstGeom prst="ellipse">
            <a:avLst/>
          </a:prstGeom>
          <a:solidFill>
            <a:schemeClr val="accent5"/>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83" name="Text Placeholder 1">
            <a:extLst>
              <a:ext uri="{FF2B5EF4-FFF2-40B4-BE49-F238E27FC236}">
                <a16:creationId xmlns:a16="http://schemas.microsoft.com/office/drawing/2014/main" id="{2E1061F1-4E58-4F06-AD44-CDCE8F352E8E}"/>
              </a:ext>
            </a:extLst>
          </p:cNvPr>
          <p:cNvSpPr txBox="1">
            <a:spLocks/>
          </p:cNvSpPr>
          <p:nvPr userDrawn="1"/>
        </p:nvSpPr>
        <p:spPr bwMode="gray">
          <a:xfrm>
            <a:off x="6469574" y="-5582"/>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84" name="TextBox 83">
            <a:extLst>
              <a:ext uri="{FF2B5EF4-FFF2-40B4-BE49-F238E27FC236}">
                <a16:creationId xmlns:a16="http://schemas.microsoft.com/office/drawing/2014/main" id="{95FDE04C-822F-4A69-94A4-E16670D73239}"/>
              </a:ext>
            </a:extLst>
          </p:cNvPr>
          <p:cNvSpPr txBox="1"/>
          <p:nvPr userDrawn="1"/>
        </p:nvSpPr>
        <p:spPr bwMode="gray">
          <a:xfrm>
            <a:off x="6553161" y="50431"/>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85" name="TextBox 84">
            <a:extLst>
              <a:ext uri="{FF2B5EF4-FFF2-40B4-BE49-F238E27FC236}">
                <a16:creationId xmlns:a16="http://schemas.microsoft.com/office/drawing/2014/main" id="{4329FEEB-9128-435C-B874-ABC589493BDC}"/>
              </a:ext>
            </a:extLst>
          </p:cNvPr>
          <p:cNvSpPr txBox="1"/>
          <p:nvPr userDrawn="1"/>
        </p:nvSpPr>
        <p:spPr bwMode="gray">
          <a:xfrm>
            <a:off x="6553161" y="722763"/>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pic>
        <p:nvPicPr>
          <p:cNvPr id="86" name="Picture 85">
            <a:extLst>
              <a:ext uri="{FF2B5EF4-FFF2-40B4-BE49-F238E27FC236}">
                <a16:creationId xmlns:a16="http://schemas.microsoft.com/office/drawing/2014/main" id="{C502B129-FE71-43BE-80FA-9B921E6DD52B}"/>
              </a:ext>
            </a:extLst>
          </p:cNvPr>
          <p:cNvPicPr>
            <a:picLocks noChangeAspect="1"/>
          </p:cNvPicPr>
          <p:nvPr userDrawn="1"/>
        </p:nvPicPr>
        <p:blipFill>
          <a:blip r:embed="rId4"/>
          <a:stretch>
            <a:fillRect/>
          </a:stretch>
        </p:blipFill>
        <p:spPr bwMode="gray">
          <a:xfrm>
            <a:off x="2643774" y="986010"/>
            <a:ext cx="3136584" cy="3139630"/>
          </a:xfrm>
          <a:prstGeom prst="rect">
            <a:avLst/>
          </a:prstGeom>
        </p:spPr>
      </p:pic>
      <p:grpSp>
        <p:nvGrpSpPr>
          <p:cNvPr id="87" name="Group 86">
            <a:extLst>
              <a:ext uri="{FF2B5EF4-FFF2-40B4-BE49-F238E27FC236}">
                <a16:creationId xmlns:a16="http://schemas.microsoft.com/office/drawing/2014/main" id="{0746E12A-E3AC-4059-88FC-15CCC94A5F72}"/>
              </a:ext>
            </a:extLst>
          </p:cNvPr>
          <p:cNvGrpSpPr/>
          <p:nvPr userDrawn="1"/>
        </p:nvGrpSpPr>
        <p:grpSpPr bwMode="gray">
          <a:xfrm>
            <a:off x="272283" y="905558"/>
            <a:ext cx="1746182" cy="677108"/>
            <a:chOff x="226994" y="941528"/>
            <a:chExt cx="1746182" cy="677108"/>
          </a:xfrm>
        </p:grpSpPr>
        <p:sp>
          <p:nvSpPr>
            <p:cNvPr id="88" name="TextBox 87">
              <a:extLst>
                <a:ext uri="{FF2B5EF4-FFF2-40B4-BE49-F238E27FC236}">
                  <a16:creationId xmlns:a16="http://schemas.microsoft.com/office/drawing/2014/main" id="{FAB2497F-A9B2-464E-B062-CBD0BC070ED4}"/>
                </a:ext>
              </a:extLst>
            </p:cNvPr>
            <p:cNvSpPr txBox="1"/>
            <p:nvPr userDrawn="1"/>
          </p:nvSpPr>
          <p:spPr bwMode="gray">
            <a:xfrm>
              <a:off x="289781" y="941528"/>
              <a:ext cx="1683395" cy="677108"/>
            </a:xfrm>
            <a:prstGeom prst="rect">
              <a:avLst/>
            </a:prstGeom>
            <a:noFill/>
          </p:spPr>
          <p:txBody>
            <a:bodyPr wrap="square" lIns="0" tIns="0" rIns="0" bIns="0" rtlCol="0">
              <a:spAutoFit/>
            </a:bodyPr>
            <a:lstStyle/>
            <a:p>
              <a:pPr>
                <a:spcBef>
                  <a:spcPts val="500"/>
                </a:spcBef>
              </a:pPr>
              <a:r>
                <a:rPr lang="en-US" sz="1100" b="1" dirty="0">
                  <a:latin typeface="+mj-lt"/>
                </a:rPr>
                <a:t>We help schools </a:t>
              </a:r>
              <a:br>
                <a:rPr lang="en-US" sz="1100" b="1" dirty="0">
                  <a:latin typeface="+mj-lt"/>
                </a:rPr>
              </a:br>
              <a:r>
                <a:rPr lang="en-US" sz="1100" b="1" dirty="0">
                  <a:latin typeface="+mj-lt"/>
                </a:rPr>
                <a:t>support students </a:t>
              </a:r>
              <a:br>
                <a:rPr lang="en-US" sz="1100" b="1" dirty="0">
                  <a:latin typeface="+mj-lt"/>
                </a:rPr>
              </a:br>
              <a:r>
                <a:rPr lang="en-US" sz="1100" dirty="0">
                  <a:solidFill>
                    <a:schemeClr val="accent2"/>
                  </a:solidFill>
                  <a:latin typeface="+mj-lt"/>
                </a:rPr>
                <a:t>from enrollment to </a:t>
              </a:r>
              <a:br>
                <a:rPr lang="en-US" sz="1100" dirty="0">
                  <a:solidFill>
                    <a:schemeClr val="accent2"/>
                  </a:solidFill>
                  <a:latin typeface="+mj-lt"/>
                </a:rPr>
              </a:br>
              <a:r>
                <a:rPr lang="en-US" sz="1100" dirty="0">
                  <a:solidFill>
                    <a:schemeClr val="accent2"/>
                  </a:solidFill>
                  <a:latin typeface="+mj-lt"/>
                </a:rPr>
                <a:t>graduation and beyond</a:t>
              </a:r>
            </a:p>
          </p:txBody>
        </p:sp>
        <p:cxnSp>
          <p:nvCxnSpPr>
            <p:cNvPr id="89" name="Straight Connector 88">
              <a:extLst>
                <a:ext uri="{FF2B5EF4-FFF2-40B4-BE49-F238E27FC236}">
                  <a16:creationId xmlns:a16="http://schemas.microsoft.com/office/drawing/2014/main" id="{7D3211F4-48D4-40CA-94E6-E300863157B0}"/>
                </a:ext>
              </a:extLst>
            </p:cNvPr>
            <p:cNvCxnSpPr>
              <a:cxnSpLocks/>
            </p:cNvCxnSpPr>
            <p:nvPr userDrawn="1"/>
          </p:nvCxnSpPr>
          <p:spPr bwMode="gray">
            <a:xfrm flipH="1" flipV="1">
              <a:off x="226994" y="969237"/>
              <a:ext cx="5530" cy="649399"/>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90" name="TextBox 89">
            <a:extLst>
              <a:ext uri="{FF2B5EF4-FFF2-40B4-BE49-F238E27FC236}">
                <a16:creationId xmlns:a16="http://schemas.microsoft.com/office/drawing/2014/main" id="{145104A4-4D88-4F8D-8D0D-DA4D829CDB69}"/>
              </a:ext>
            </a:extLst>
          </p:cNvPr>
          <p:cNvSpPr txBox="1"/>
          <p:nvPr userDrawn="1"/>
        </p:nvSpPr>
        <p:spPr bwMode="gray">
          <a:xfrm>
            <a:off x="2191780" y="721806"/>
            <a:ext cx="1129389" cy="256737"/>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800" dirty="0">
                <a:solidFill>
                  <a:schemeClr val="bg1"/>
                </a:solidFill>
                <a:latin typeface="+mj-lt"/>
              </a:rPr>
              <a:t>Find and enroll your right-fit students</a:t>
            </a:r>
          </a:p>
        </p:txBody>
      </p:sp>
      <p:sp>
        <p:nvSpPr>
          <p:cNvPr id="91" name="TextBox 90">
            <a:extLst>
              <a:ext uri="{FF2B5EF4-FFF2-40B4-BE49-F238E27FC236}">
                <a16:creationId xmlns:a16="http://schemas.microsoft.com/office/drawing/2014/main" id="{FC54F57C-2699-402B-AB62-CFE2C2E6029F}"/>
              </a:ext>
            </a:extLst>
          </p:cNvPr>
          <p:cNvSpPr txBox="1"/>
          <p:nvPr userDrawn="1"/>
        </p:nvSpPr>
        <p:spPr bwMode="gray">
          <a:xfrm>
            <a:off x="5029132" y="721806"/>
            <a:ext cx="1147566" cy="256737"/>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800" dirty="0">
                <a:solidFill>
                  <a:schemeClr val="bg1"/>
                </a:solidFill>
                <a:latin typeface="+mj-lt"/>
              </a:rPr>
              <a:t>Support and graduate more students</a:t>
            </a:r>
          </a:p>
        </p:txBody>
      </p:sp>
      <p:sp>
        <p:nvSpPr>
          <p:cNvPr id="92" name="TextBox 91">
            <a:extLst>
              <a:ext uri="{FF2B5EF4-FFF2-40B4-BE49-F238E27FC236}">
                <a16:creationId xmlns:a16="http://schemas.microsoft.com/office/drawing/2014/main" id="{37615EB3-099B-4A5D-8585-1D483FEBC75C}"/>
              </a:ext>
            </a:extLst>
          </p:cNvPr>
          <p:cNvSpPr txBox="1"/>
          <p:nvPr userDrawn="1"/>
        </p:nvSpPr>
        <p:spPr bwMode="gray">
          <a:xfrm>
            <a:off x="3570592" y="4240173"/>
            <a:ext cx="1258401" cy="256737"/>
          </a:xfrm>
          <a:prstGeom prst="rect">
            <a:avLst/>
          </a:prstGeom>
          <a:noFill/>
        </p:spPr>
        <p:txBody>
          <a:bodyPr wrap="square" lIns="0" tIns="0" rIns="0" bIns="0" numCol="1" spcCol="457200" rtlCol="0">
            <a:spAutoFit/>
          </a:bodyPr>
          <a:lstStyle/>
          <a:p>
            <a:pPr marL="112713" indent="-112713">
              <a:lnSpc>
                <a:spcPct val="108000"/>
              </a:lnSpc>
              <a:spcBef>
                <a:spcPts val="600"/>
              </a:spcBef>
              <a:buClr>
                <a:schemeClr val="tx2"/>
              </a:buClr>
              <a:buSzPct val="120000"/>
              <a:buFont typeface="Verdana" panose="020B0604030504040204" pitchFamily="34" charset="0"/>
              <a:buChar char="›"/>
            </a:pPr>
            <a:r>
              <a:rPr lang="en-US" sz="800" dirty="0">
                <a:solidFill>
                  <a:schemeClr val="bg1"/>
                </a:solidFill>
                <a:latin typeface="+mj-lt"/>
              </a:rPr>
              <a:t>Prepare your institution </a:t>
            </a:r>
            <a:br>
              <a:rPr lang="en-US" sz="800" dirty="0">
                <a:solidFill>
                  <a:schemeClr val="bg1"/>
                </a:solidFill>
                <a:latin typeface="+mj-lt"/>
              </a:rPr>
            </a:br>
            <a:r>
              <a:rPr lang="en-US" sz="800" dirty="0">
                <a:solidFill>
                  <a:schemeClr val="bg1"/>
                </a:solidFill>
                <a:latin typeface="+mj-lt"/>
              </a:rPr>
              <a:t>for the future</a:t>
            </a:r>
          </a:p>
        </p:txBody>
      </p:sp>
      <p:sp>
        <p:nvSpPr>
          <p:cNvPr id="93" name="TextBox 92">
            <a:extLst>
              <a:ext uri="{FF2B5EF4-FFF2-40B4-BE49-F238E27FC236}">
                <a16:creationId xmlns:a16="http://schemas.microsoft.com/office/drawing/2014/main" id="{D0CB9116-D65B-4B18-8C9C-0AAB3D431349}"/>
              </a:ext>
            </a:extLst>
          </p:cNvPr>
          <p:cNvSpPr txBox="1"/>
          <p:nvPr userDrawn="1"/>
        </p:nvSpPr>
        <p:spPr bwMode="gray">
          <a:xfrm>
            <a:off x="444085" y="2188209"/>
            <a:ext cx="1162966"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ROOTED IN RESEARCH</a:t>
            </a:r>
          </a:p>
        </p:txBody>
      </p:sp>
      <p:sp>
        <p:nvSpPr>
          <p:cNvPr id="94" name="TextBox 93">
            <a:extLst>
              <a:ext uri="{FF2B5EF4-FFF2-40B4-BE49-F238E27FC236}">
                <a16:creationId xmlns:a16="http://schemas.microsoft.com/office/drawing/2014/main" id="{BAD7781D-4B69-4E9A-A4F5-1284EEAD071A}"/>
              </a:ext>
            </a:extLst>
          </p:cNvPr>
          <p:cNvSpPr txBox="1"/>
          <p:nvPr userDrawn="1"/>
        </p:nvSpPr>
        <p:spPr bwMode="gray">
          <a:xfrm>
            <a:off x="903359" y="2369028"/>
            <a:ext cx="732284" cy="200055"/>
          </a:xfrm>
          <a:prstGeom prst="rect">
            <a:avLst/>
          </a:prstGeom>
          <a:noFill/>
        </p:spPr>
        <p:txBody>
          <a:bodyPr wrap="square" lIns="0" tIns="0" rIns="0" bIns="0" rtlCol="0">
            <a:spAutoFit/>
          </a:bodyPr>
          <a:lstStyle/>
          <a:p>
            <a:pPr>
              <a:spcBef>
                <a:spcPts val="500"/>
              </a:spcBef>
            </a:pPr>
            <a:r>
              <a:rPr lang="en-US" sz="650" dirty="0">
                <a:solidFill>
                  <a:schemeClr val="bg1"/>
                </a:solidFill>
              </a:rPr>
              <a:t>Peer-tested </a:t>
            </a:r>
            <a:br>
              <a:rPr lang="en-US" sz="650" dirty="0">
                <a:solidFill>
                  <a:schemeClr val="bg1"/>
                </a:solidFill>
              </a:rPr>
            </a:br>
            <a:r>
              <a:rPr lang="en-US" sz="650" dirty="0">
                <a:solidFill>
                  <a:schemeClr val="bg1"/>
                </a:solidFill>
              </a:rPr>
              <a:t>best practices</a:t>
            </a:r>
          </a:p>
        </p:txBody>
      </p:sp>
      <p:sp>
        <p:nvSpPr>
          <p:cNvPr id="95" name="TextBox 94">
            <a:extLst>
              <a:ext uri="{FF2B5EF4-FFF2-40B4-BE49-F238E27FC236}">
                <a16:creationId xmlns:a16="http://schemas.microsoft.com/office/drawing/2014/main" id="{E8D19EB8-2FB8-470E-9EC0-1C7886B34B78}"/>
              </a:ext>
            </a:extLst>
          </p:cNvPr>
          <p:cNvSpPr txBox="1"/>
          <p:nvPr userDrawn="1"/>
        </p:nvSpPr>
        <p:spPr bwMode="gray">
          <a:xfrm>
            <a:off x="444085" y="2363411"/>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7,500</a:t>
            </a:r>
            <a:r>
              <a:rPr lang="en-US" sz="1100" baseline="30000" dirty="0">
                <a:solidFill>
                  <a:schemeClr val="tx2"/>
                </a:solidFill>
                <a:latin typeface="+mj-lt"/>
              </a:rPr>
              <a:t>+</a:t>
            </a:r>
          </a:p>
        </p:txBody>
      </p:sp>
      <p:sp>
        <p:nvSpPr>
          <p:cNvPr id="96" name="TextBox 95">
            <a:extLst>
              <a:ext uri="{FF2B5EF4-FFF2-40B4-BE49-F238E27FC236}">
                <a16:creationId xmlns:a16="http://schemas.microsoft.com/office/drawing/2014/main" id="{15AFB7A1-F5AF-4325-AE1A-53E6F581A9D4}"/>
              </a:ext>
            </a:extLst>
          </p:cNvPr>
          <p:cNvSpPr txBox="1"/>
          <p:nvPr userDrawn="1"/>
        </p:nvSpPr>
        <p:spPr bwMode="gray">
          <a:xfrm>
            <a:off x="903359" y="2643386"/>
            <a:ext cx="968825" cy="200055"/>
          </a:xfrm>
          <a:prstGeom prst="rect">
            <a:avLst/>
          </a:prstGeom>
          <a:noFill/>
        </p:spPr>
        <p:txBody>
          <a:bodyPr wrap="square" lIns="0" tIns="0" rIns="0" bIns="0" rtlCol="0">
            <a:spAutoFit/>
          </a:bodyPr>
          <a:lstStyle/>
          <a:p>
            <a:pPr>
              <a:spcBef>
                <a:spcPts val="500"/>
              </a:spcBef>
            </a:pPr>
            <a:r>
              <a:rPr lang="en-US" sz="650" spc="-10" baseline="0" dirty="0">
                <a:solidFill>
                  <a:schemeClr val="bg1"/>
                </a:solidFill>
              </a:rPr>
              <a:t>Enrollment innovations </a:t>
            </a:r>
            <a:r>
              <a:rPr lang="en-US" sz="650" dirty="0">
                <a:solidFill>
                  <a:schemeClr val="bg1"/>
                </a:solidFill>
              </a:rPr>
              <a:t>tested annually</a:t>
            </a:r>
          </a:p>
        </p:txBody>
      </p:sp>
      <p:sp>
        <p:nvSpPr>
          <p:cNvPr id="97" name="TextBox 96">
            <a:extLst>
              <a:ext uri="{FF2B5EF4-FFF2-40B4-BE49-F238E27FC236}">
                <a16:creationId xmlns:a16="http://schemas.microsoft.com/office/drawing/2014/main" id="{012182C6-A3AB-4FA5-8EB3-81D644D5C93C}"/>
              </a:ext>
            </a:extLst>
          </p:cNvPr>
          <p:cNvSpPr txBox="1"/>
          <p:nvPr userDrawn="1"/>
        </p:nvSpPr>
        <p:spPr bwMode="gray">
          <a:xfrm>
            <a:off x="444085" y="2637769"/>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500</a:t>
            </a:r>
            <a:r>
              <a:rPr lang="en-US" sz="1100" baseline="30000" dirty="0">
                <a:solidFill>
                  <a:schemeClr val="tx2"/>
                </a:solidFill>
                <a:latin typeface="+mj-lt"/>
              </a:rPr>
              <a:t>+</a:t>
            </a:r>
          </a:p>
        </p:txBody>
      </p:sp>
      <p:grpSp>
        <p:nvGrpSpPr>
          <p:cNvPr id="98" name="Group 97">
            <a:extLst>
              <a:ext uri="{FF2B5EF4-FFF2-40B4-BE49-F238E27FC236}">
                <a16:creationId xmlns:a16="http://schemas.microsoft.com/office/drawing/2014/main" id="{C47A5C34-341E-446B-BD4D-8C3496750DD7}"/>
              </a:ext>
            </a:extLst>
          </p:cNvPr>
          <p:cNvGrpSpPr/>
          <p:nvPr userDrawn="1"/>
        </p:nvGrpSpPr>
        <p:grpSpPr bwMode="gray">
          <a:xfrm>
            <a:off x="264738" y="2196283"/>
            <a:ext cx="108698" cy="108698"/>
            <a:chOff x="4812593" y="3156606"/>
            <a:chExt cx="316374" cy="316374"/>
          </a:xfrm>
        </p:grpSpPr>
        <p:sp>
          <p:nvSpPr>
            <p:cNvPr id="99" name="Oval 98">
              <a:extLst>
                <a:ext uri="{FF2B5EF4-FFF2-40B4-BE49-F238E27FC236}">
                  <a16:creationId xmlns:a16="http://schemas.microsoft.com/office/drawing/2014/main" id="{7CDD4C0E-2417-4E79-9BD0-12091074B23C}"/>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100" name="Freeform 12">
              <a:extLst>
                <a:ext uri="{FF2B5EF4-FFF2-40B4-BE49-F238E27FC236}">
                  <a16:creationId xmlns:a16="http://schemas.microsoft.com/office/drawing/2014/main" id="{747F517C-FB19-4082-80E3-0F799BF7C0E3}"/>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101" name="TextBox 100">
            <a:extLst>
              <a:ext uri="{FF2B5EF4-FFF2-40B4-BE49-F238E27FC236}">
                <a16:creationId xmlns:a16="http://schemas.microsoft.com/office/drawing/2014/main" id="{84D9BE93-9D00-4B8A-BC5B-B5FA6F43D820}"/>
              </a:ext>
            </a:extLst>
          </p:cNvPr>
          <p:cNvSpPr txBox="1"/>
          <p:nvPr userDrawn="1"/>
        </p:nvSpPr>
        <p:spPr bwMode="gray">
          <a:xfrm>
            <a:off x="444085" y="3092228"/>
            <a:ext cx="1147481"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ADVANTAGE OF SCALE</a:t>
            </a:r>
          </a:p>
        </p:txBody>
      </p:sp>
      <p:sp>
        <p:nvSpPr>
          <p:cNvPr id="102" name="TextBox 101">
            <a:extLst>
              <a:ext uri="{FF2B5EF4-FFF2-40B4-BE49-F238E27FC236}">
                <a16:creationId xmlns:a16="http://schemas.microsoft.com/office/drawing/2014/main" id="{4C6F490A-1ECC-42C0-A22F-5DC1CA41C0A9}"/>
              </a:ext>
            </a:extLst>
          </p:cNvPr>
          <p:cNvSpPr txBox="1"/>
          <p:nvPr userDrawn="1"/>
        </p:nvSpPr>
        <p:spPr bwMode="gray">
          <a:xfrm>
            <a:off x="903359" y="3273047"/>
            <a:ext cx="732284" cy="200055"/>
          </a:xfrm>
          <a:prstGeom prst="rect">
            <a:avLst/>
          </a:prstGeom>
          <a:noFill/>
        </p:spPr>
        <p:txBody>
          <a:bodyPr wrap="square" lIns="0" tIns="0" rIns="0" bIns="0" rtlCol="0">
            <a:spAutoFit/>
          </a:bodyPr>
          <a:lstStyle/>
          <a:p>
            <a:pPr>
              <a:spcBef>
                <a:spcPts val="500"/>
              </a:spcBef>
            </a:pPr>
            <a:r>
              <a:rPr lang="en-US" sz="650" dirty="0">
                <a:solidFill>
                  <a:schemeClr val="bg1"/>
                </a:solidFill>
              </a:rPr>
              <a:t>Institutions </a:t>
            </a:r>
            <a:br>
              <a:rPr lang="en-US" sz="650" dirty="0">
                <a:solidFill>
                  <a:schemeClr val="bg1"/>
                </a:solidFill>
              </a:rPr>
            </a:br>
            <a:r>
              <a:rPr lang="en-US" sz="650" dirty="0">
                <a:solidFill>
                  <a:schemeClr val="bg1"/>
                </a:solidFill>
              </a:rPr>
              <a:t>served</a:t>
            </a:r>
          </a:p>
        </p:txBody>
      </p:sp>
      <p:sp>
        <p:nvSpPr>
          <p:cNvPr id="103" name="TextBox 102">
            <a:extLst>
              <a:ext uri="{FF2B5EF4-FFF2-40B4-BE49-F238E27FC236}">
                <a16:creationId xmlns:a16="http://schemas.microsoft.com/office/drawing/2014/main" id="{9FACC39F-C964-4BF3-A5D0-072FE6136D7A}"/>
              </a:ext>
            </a:extLst>
          </p:cNvPr>
          <p:cNvSpPr txBox="1"/>
          <p:nvPr userDrawn="1"/>
        </p:nvSpPr>
        <p:spPr bwMode="gray">
          <a:xfrm>
            <a:off x="444085" y="3267430"/>
            <a:ext cx="443338" cy="169277"/>
          </a:xfrm>
          <a:prstGeom prst="rect">
            <a:avLst/>
          </a:prstGeom>
          <a:noFill/>
        </p:spPr>
        <p:txBody>
          <a:bodyPr wrap="square" lIns="0" tIns="0" rIns="0" bIns="0" rtlCol="0">
            <a:spAutoFit/>
          </a:bodyPr>
          <a:lstStyle/>
          <a:p>
            <a:pPr>
              <a:spcBef>
                <a:spcPts val="500"/>
              </a:spcBef>
            </a:pPr>
            <a:r>
              <a:rPr lang="en-US" sz="1100" dirty="0">
                <a:solidFill>
                  <a:schemeClr val="tx2"/>
                </a:solidFill>
                <a:latin typeface="+mj-lt"/>
              </a:rPr>
              <a:t>1,500</a:t>
            </a:r>
            <a:r>
              <a:rPr lang="en-US" sz="1100" baseline="30000" dirty="0">
                <a:solidFill>
                  <a:schemeClr val="tx2"/>
                </a:solidFill>
                <a:latin typeface="+mj-lt"/>
              </a:rPr>
              <a:t>+</a:t>
            </a:r>
          </a:p>
        </p:txBody>
      </p:sp>
      <p:sp>
        <p:nvSpPr>
          <p:cNvPr id="104" name="TextBox 103">
            <a:extLst>
              <a:ext uri="{FF2B5EF4-FFF2-40B4-BE49-F238E27FC236}">
                <a16:creationId xmlns:a16="http://schemas.microsoft.com/office/drawing/2014/main" id="{91781A47-A99C-457B-9ABA-3F07F4FDAE78}"/>
              </a:ext>
            </a:extLst>
          </p:cNvPr>
          <p:cNvSpPr txBox="1"/>
          <p:nvPr userDrawn="1"/>
        </p:nvSpPr>
        <p:spPr bwMode="gray">
          <a:xfrm>
            <a:off x="903359" y="3547405"/>
            <a:ext cx="933758" cy="200055"/>
          </a:xfrm>
          <a:prstGeom prst="rect">
            <a:avLst/>
          </a:prstGeom>
          <a:noFill/>
        </p:spPr>
        <p:txBody>
          <a:bodyPr wrap="square" lIns="0" tIns="0" rIns="0" bIns="0" rtlCol="0">
            <a:spAutoFit/>
          </a:bodyPr>
          <a:lstStyle/>
          <a:p>
            <a:pPr>
              <a:spcBef>
                <a:spcPts val="500"/>
              </a:spcBef>
            </a:pPr>
            <a:r>
              <a:rPr lang="en-US" sz="650" dirty="0">
                <a:solidFill>
                  <a:schemeClr val="bg1"/>
                </a:solidFill>
              </a:rPr>
              <a:t>Students supported by our SSMS</a:t>
            </a:r>
          </a:p>
        </p:txBody>
      </p:sp>
      <p:sp>
        <p:nvSpPr>
          <p:cNvPr id="105" name="TextBox 104">
            <a:extLst>
              <a:ext uri="{FF2B5EF4-FFF2-40B4-BE49-F238E27FC236}">
                <a16:creationId xmlns:a16="http://schemas.microsoft.com/office/drawing/2014/main" id="{0C0121D9-77D9-40DD-BE40-3610CA71E036}"/>
              </a:ext>
            </a:extLst>
          </p:cNvPr>
          <p:cNvSpPr txBox="1"/>
          <p:nvPr userDrawn="1"/>
        </p:nvSpPr>
        <p:spPr bwMode="gray">
          <a:xfrm>
            <a:off x="444085" y="3541788"/>
            <a:ext cx="460433" cy="169277"/>
          </a:xfrm>
          <a:prstGeom prst="rect">
            <a:avLst/>
          </a:prstGeom>
          <a:noFill/>
        </p:spPr>
        <p:txBody>
          <a:bodyPr wrap="square" lIns="0" tIns="0" rIns="0" bIns="0" rtlCol="0">
            <a:spAutoFit/>
          </a:bodyPr>
          <a:lstStyle/>
          <a:p>
            <a:pPr>
              <a:spcBef>
                <a:spcPts val="500"/>
              </a:spcBef>
            </a:pPr>
            <a:r>
              <a:rPr lang="en-US" sz="1100" baseline="0" dirty="0">
                <a:solidFill>
                  <a:schemeClr val="tx2"/>
                </a:solidFill>
                <a:latin typeface="+mj-lt"/>
              </a:rPr>
              <a:t>3.7 M</a:t>
            </a:r>
            <a:r>
              <a:rPr lang="en-US" sz="1100" baseline="30000" dirty="0">
                <a:solidFill>
                  <a:schemeClr val="tx2"/>
                </a:solidFill>
                <a:latin typeface="+mj-lt"/>
              </a:rPr>
              <a:t>+</a:t>
            </a:r>
          </a:p>
        </p:txBody>
      </p:sp>
      <p:grpSp>
        <p:nvGrpSpPr>
          <p:cNvPr id="106" name="Group 105">
            <a:extLst>
              <a:ext uri="{FF2B5EF4-FFF2-40B4-BE49-F238E27FC236}">
                <a16:creationId xmlns:a16="http://schemas.microsoft.com/office/drawing/2014/main" id="{A8EB32E6-AD63-403B-9D52-8B58266C12B2}"/>
              </a:ext>
            </a:extLst>
          </p:cNvPr>
          <p:cNvGrpSpPr/>
          <p:nvPr userDrawn="1"/>
        </p:nvGrpSpPr>
        <p:grpSpPr bwMode="gray">
          <a:xfrm>
            <a:off x="264738" y="3100302"/>
            <a:ext cx="108698" cy="108698"/>
            <a:chOff x="4812593" y="3156606"/>
            <a:chExt cx="316374" cy="316374"/>
          </a:xfrm>
        </p:grpSpPr>
        <p:sp>
          <p:nvSpPr>
            <p:cNvPr id="107" name="Oval 106">
              <a:extLst>
                <a:ext uri="{FF2B5EF4-FFF2-40B4-BE49-F238E27FC236}">
                  <a16:creationId xmlns:a16="http://schemas.microsoft.com/office/drawing/2014/main" id="{9E1D65CC-2A13-4F84-A053-A1385B0B9A84}"/>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108" name="Freeform 12">
              <a:extLst>
                <a:ext uri="{FF2B5EF4-FFF2-40B4-BE49-F238E27FC236}">
                  <a16:creationId xmlns:a16="http://schemas.microsoft.com/office/drawing/2014/main" id="{ACB8E87C-2730-4E4B-9722-31618FDE492D}"/>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109" name="TextBox 108">
            <a:extLst>
              <a:ext uri="{FF2B5EF4-FFF2-40B4-BE49-F238E27FC236}">
                <a16:creationId xmlns:a16="http://schemas.microsoft.com/office/drawing/2014/main" id="{B097CE8B-F5F7-4A9E-AF24-14655FAB51A2}"/>
              </a:ext>
            </a:extLst>
          </p:cNvPr>
          <p:cNvSpPr txBox="1"/>
          <p:nvPr userDrawn="1"/>
        </p:nvSpPr>
        <p:spPr bwMode="gray">
          <a:xfrm>
            <a:off x="444085" y="3983973"/>
            <a:ext cx="1147481" cy="115544"/>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700" b="1" dirty="0">
                <a:solidFill>
                  <a:schemeClr val="bg1"/>
                </a:solidFill>
              </a:rPr>
              <a:t>WE DELIVER RESULTS</a:t>
            </a:r>
          </a:p>
        </p:txBody>
      </p:sp>
      <p:sp>
        <p:nvSpPr>
          <p:cNvPr id="110" name="TextBox 109">
            <a:extLst>
              <a:ext uri="{FF2B5EF4-FFF2-40B4-BE49-F238E27FC236}">
                <a16:creationId xmlns:a16="http://schemas.microsoft.com/office/drawing/2014/main" id="{A05ECBA9-E8C6-4CBD-85E3-C4A7291E6D73}"/>
              </a:ext>
            </a:extLst>
          </p:cNvPr>
          <p:cNvSpPr txBox="1"/>
          <p:nvPr userDrawn="1"/>
        </p:nvSpPr>
        <p:spPr bwMode="gray">
          <a:xfrm>
            <a:off x="903359" y="4164792"/>
            <a:ext cx="1048201" cy="400110"/>
          </a:xfrm>
          <a:prstGeom prst="rect">
            <a:avLst/>
          </a:prstGeom>
          <a:noFill/>
        </p:spPr>
        <p:txBody>
          <a:bodyPr wrap="square" lIns="0" tIns="0" rIns="0" bIns="0" rtlCol="0">
            <a:spAutoFit/>
          </a:bodyPr>
          <a:lstStyle/>
          <a:p>
            <a:pPr>
              <a:spcBef>
                <a:spcPts val="500"/>
              </a:spcBef>
            </a:pPr>
            <a:r>
              <a:rPr lang="en-US" sz="650" spc="-20" baseline="0" dirty="0">
                <a:solidFill>
                  <a:schemeClr val="bg1"/>
                </a:solidFill>
              </a:rPr>
              <a:t>Of our partners continue </a:t>
            </a:r>
            <a:r>
              <a:rPr lang="en-US" sz="650" spc="-10" baseline="0" dirty="0">
                <a:solidFill>
                  <a:schemeClr val="bg1"/>
                </a:solidFill>
              </a:rPr>
              <a:t>with us year after year, </a:t>
            </a:r>
            <a:r>
              <a:rPr lang="en-US" sz="650" dirty="0">
                <a:solidFill>
                  <a:schemeClr val="bg1"/>
                </a:solidFill>
              </a:rPr>
              <a:t>reflecting the goals we </a:t>
            </a:r>
            <a:br>
              <a:rPr lang="en-US" sz="650" dirty="0">
                <a:solidFill>
                  <a:schemeClr val="bg1"/>
                </a:solidFill>
              </a:rPr>
            </a:br>
            <a:r>
              <a:rPr lang="en-US" sz="650" b="1" dirty="0">
                <a:solidFill>
                  <a:schemeClr val="tx2"/>
                </a:solidFill>
              </a:rPr>
              <a:t>achieve together</a:t>
            </a:r>
          </a:p>
        </p:txBody>
      </p:sp>
      <p:sp>
        <p:nvSpPr>
          <p:cNvPr id="111" name="TextBox 110">
            <a:extLst>
              <a:ext uri="{FF2B5EF4-FFF2-40B4-BE49-F238E27FC236}">
                <a16:creationId xmlns:a16="http://schemas.microsoft.com/office/drawing/2014/main" id="{FA5457EF-B606-4101-B039-12255317A82E}"/>
              </a:ext>
            </a:extLst>
          </p:cNvPr>
          <p:cNvSpPr txBox="1"/>
          <p:nvPr userDrawn="1"/>
        </p:nvSpPr>
        <p:spPr bwMode="gray">
          <a:xfrm>
            <a:off x="444085" y="4159175"/>
            <a:ext cx="338278" cy="169277"/>
          </a:xfrm>
          <a:prstGeom prst="rect">
            <a:avLst/>
          </a:prstGeom>
          <a:noFill/>
        </p:spPr>
        <p:txBody>
          <a:bodyPr wrap="square" lIns="0" tIns="0" rIns="0" bIns="0" rtlCol="0">
            <a:spAutoFit/>
          </a:bodyPr>
          <a:lstStyle/>
          <a:p>
            <a:pPr>
              <a:spcBef>
                <a:spcPts val="500"/>
              </a:spcBef>
            </a:pPr>
            <a:r>
              <a:rPr lang="en-US" sz="1100" baseline="0" dirty="0">
                <a:solidFill>
                  <a:schemeClr val="tx2"/>
                </a:solidFill>
                <a:latin typeface="+mj-lt"/>
              </a:rPr>
              <a:t>95%</a:t>
            </a:r>
            <a:endParaRPr lang="en-US" sz="1100" baseline="30000" dirty="0">
              <a:solidFill>
                <a:schemeClr val="tx2"/>
              </a:solidFill>
              <a:latin typeface="+mj-lt"/>
            </a:endParaRPr>
          </a:p>
        </p:txBody>
      </p:sp>
      <p:grpSp>
        <p:nvGrpSpPr>
          <p:cNvPr id="112" name="Group 111">
            <a:extLst>
              <a:ext uri="{FF2B5EF4-FFF2-40B4-BE49-F238E27FC236}">
                <a16:creationId xmlns:a16="http://schemas.microsoft.com/office/drawing/2014/main" id="{67DDFA0C-C743-40E5-B51B-84314DF6EDFF}"/>
              </a:ext>
            </a:extLst>
          </p:cNvPr>
          <p:cNvGrpSpPr/>
          <p:nvPr userDrawn="1"/>
        </p:nvGrpSpPr>
        <p:grpSpPr bwMode="gray">
          <a:xfrm>
            <a:off x="264738" y="3992047"/>
            <a:ext cx="108698" cy="108698"/>
            <a:chOff x="4812593" y="3156606"/>
            <a:chExt cx="316374" cy="316374"/>
          </a:xfrm>
        </p:grpSpPr>
        <p:sp>
          <p:nvSpPr>
            <p:cNvPr id="113" name="Oval 112">
              <a:extLst>
                <a:ext uri="{FF2B5EF4-FFF2-40B4-BE49-F238E27FC236}">
                  <a16:creationId xmlns:a16="http://schemas.microsoft.com/office/drawing/2014/main" id="{A42BE485-D66C-4899-97F0-D0E866A2CB72}"/>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114" name="Freeform 12">
              <a:extLst>
                <a:ext uri="{FF2B5EF4-FFF2-40B4-BE49-F238E27FC236}">
                  <a16:creationId xmlns:a16="http://schemas.microsoft.com/office/drawing/2014/main" id="{A7E78A29-C978-42CC-A512-5E661B096E89}"/>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pic>
        <p:nvPicPr>
          <p:cNvPr id="115" name="Picture 114">
            <a:extLst>
              <a:ext uri="{FF2B5EF4-FFF2-40B4-BE49-F238E27FC236}">
                <a16:creationId xmlns:a16="http://schemas.microsoft.com/office/drawing/2014/main" id="{177A9767-839C-4786-954B-2C6161E9CB3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255892" y="182579"/>
            <a:ext cx="1090389" cy="417192"/>
          </a:xfrm>
          <a:prstGeom prst="rect">
            <a:avLst/>
          </a:prstGeom>
        </p:spPr>
      </p:pic>
      <p:sp>
        <p:nvSpPr>
          <p:cNvPr id="116" name="Rectangle 115">
            <a:extLst>
              <a:ext uri="{FF2B5EF4-FFF2-40B4-BE49-F238E27FC236}">
                <a16:creationId xmlns:a16="http://schemas.microsoft.com/office/drawing/2014/main" id="{1F549B42-A2C8-458D-B1A4-0F53EB86C183}"/>
              </a:ext>
            </a:extLst>
          </p:cNvPr>
          <p:cNvSpPr/>
          <p:nvPr userDrawn="1"/>
        </p:nvSpPr>
        <p:spPr bwMode="gray">
          <a:xfrm>
            <a:off x="1321255" y="360187"/>
            <a:ext cx="4843169" cy="96950"/>
          </a:xfrm>
          <a:prstGeom prst="rect">
            <a:avLst/>
          </a:prstGeom>
        </p:spPr>
        <p:txBody>
          <a:bodyPr wrap="square" lIns="0" tIns="0" rIns="0" bIns="0">
            <a:spAutoFit/>
          </a:bodyPr>
          <a:lstStyle/>
          <a:p>
            <a:pPr algn="r">
              <a:spcBef>
                <a:spcPts val="500"/>
              </a:spcBef>
            </a:pPr>
            <a:r>
              <a:rPr lang="en-US" sz="620" spc="0" baseline="0" dirty="0">
                <a:solidFill>
                  <a:schemeClr val="accent3"/>
                </a:solidFill>
              </a:rPr>
              <a:t>K-12   |   Community Colleges   |   Four-Year Colleges and Universities   |   Graduate and Adult Learning</a:t>
            </a:r>
          </a:p>
        </p:txBody>
      </p:sp>
      <p:sp>
        <p:nvSpPr>
          <p:cNvPr id="3" name="Oval 2">
            <a:extLst>
              <a:ext uri="{FF2B5EF4-FFF2-40B4-BE49-F238E27FC236}">
                <a16:creationId xmlns:a16="http://schemas.microsoft.com/office/drawing/2014/main" id="{F1A292E5-28B4-424F-B64E-471CCA2C8EF1}"/>
              </a:ext>
            </a:extLst>
          </p:cNvPr>
          <p:cNvSpPr>
            <a:spLocks noChangeAspect="1"/>
          </p:cNvSpPr>
          <p:nvPr userDrawn="1"/>
        </p:nvSpPr>
        <p:spPr bwMode="gray">
          <a:xfrm>
            <a:off x="3532130" y="1874597"/>
            <a:ext cx="1362456" cy="136245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2" name="Text Placeholder 1">
            <a:extLst>
              <a:ext uri="{FF2B5EF4-FFF2-40B4-BE49-F238E27FC236}">
                <a16:creationId xmlns:a16="http://schemas.microsoft.com/office/drawing/2014/main" id="{58D487A4-9706-44F3-8227-9C3CE72FB4FE}"/>
              </a:ext>
            </a:extLst>
          </p:cNvPr>
          <p:cNvSpPr txBox="1">
            <a:spLocks/>
          </p:cNvSpPr>
          <p:nvPr userDrawn="1"/>
        </p:nvSpPr>
        <p:spPr bwMode="gray">
          <a:xfrm>
            <a:off x="6469249" y="1374747"/>
            <a:ext cx="1382195" cy="802784"/>
          </a:xfrm>
          <a:prstGeom prst="rect">
            <a:avLst/>
          </a:prstGeom>
          <a:solidFill>
            <a:srgbClr val="009900"/>
          </a:solidFill>
        </p:spPr>
        <p:txBody>
          <a:bodyPr vert="horz" wrap="square" lIns="64008" tIns="45720" rIns="64008" bIns="45720" rtlCol="0">
            <a:sp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r>
              <a:rPr lang="en-US" sz="1100" b="1" dirty="0">
                <a:solidFill>
                  <a:schemeClr val="bg1"/>
                </a:solidFill>
                <a:latin typeface="Arial" panose="020B0604020202020204" pitchFamily="34" charset="0"/>
                <a:cs typeface="Arial" panose="020B0604020202020204" pitchFamily="34" charset="0"/>
              </a:rPr>
              <a:t>Script can be found here:</a:t>
            </a:r>
          </a:p>
          <a:p>
            <a:pPr marL="0" marR="0" lvl="0" indent="0" algn="l" defTabSz="1018879" rtl="0" eaLnBrk="1" fontAlgn="auto" latinLnBrk="0" hangingPunct="1">
              <a:lnSpc>
                <a:spcPct val="100000"/>
              </a:lnSpc>
              <a:spcBef>
                <a:spcPts val="500"/>
              </a:spcBef>
              <a:spcAft>
                <a:spcPts val="0"/>
              </a:spcAft>
              <a:buClrTx/>
              <a:buSzTx/>
              <a:buFont typeface="Arial" pitchFamily="34" charset="0"/>
              <a:buNone/>
              <a:tabLst/>
              <a:defRPr/>
            </a:pPr>
            <a:r>
              <a:rPr lang="en-US"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https://eab.box.com/v/eab-one-pager-script</a:t>
            </a:r>
            <a:r>
              <a:rPr lang="en-US" dirty="0">
                <a:solidFill>
                  <a:schemeClr val="bg1"/>
                </a:solidFill>
                <a:latin typeface="Arial" panose="020B0604020202020204" pitchFamily="34" charset="0"/>
                <a:cs typeface="Arial" panose="020B0604020202020204" pitchFamily="34" charset="0"/>
              </a:rPr>
              <a:t> </a:t>
            </a:r>
          </a:p>
        </p:txBody>
      </p:sp>
    </p:spTree>
    <p:custDataLst>
      <p:tags r:id="rId1"/>
    </p:custDataLst>
    <p:extLst>
      <p:ext uri="{BB962C8B-B14F-4D97-AF65-F5344CB8AC3E}">
        <p14:creationId xmlns:p14="http://schemas.microsoft.com/office/powerpoint/2010/main" val="42600563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oad Map">
    <p:bg bwMode="gray">
      <p:bgPr>
        <a:solidFill>
          <a:srgbClr val="003D70"/>
        </a:solidFill>
        <a:effectLst/>
      </p:bgPr>
    </p:bg>
    <p:spTree>
      <p:nvGrpSpPr>
        <p:cNvPr id="1" name=""/>
        <p:cNvGrpSpPr/>
        <p:nvPr/>
      </p:nvGrpSpPr>
      <p:grpSpPr>
        <a:xfrm>
          <a:off x="0" y="0"/>
          <a:ext cx="0" cy="0"/>
          <a:chOff x="0" y="0"/>
          <a:chExt cx="0" cy="0"/>
        </a:xfrm>
      </p:grpSpPr>
      <p:sp>
        <p:nvSpPr>
          <p:cNvPr id="11" name="Round Same Side Corner Rectangle 10"/>
          <p:cNvSpPr/>
          <p:nvPr userDrawn="1"/>
        </p:nvSpPr>
        <p:spPr bwMode="gray">
          <a:xfrm rot="10800000">
            <a:off x="5015828" y="1"/>
            <a:ext cx="843487" cy="296918"/>
          </a:xfrm>
          <a:prstGeom prst="round2SameRect">
            <a:avLst>
              <a:gd name="adj1" fmla="val 27409"/>
              <a:gd name="adj2" fmla="val 0"/>
            </a:avLst>
          </a:prstGeom>
          <a:solidFill>
            <a:schemeClr val="tx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24" name="Straight Connector 23"/>
          <p:cNvCxnSpPr/>
          <p:nvPr userDrawn="1"/>
        </p:nvCxnSpPr>
        <p:spPr bwMode="gray">
          <a:xfrm>
            <a:off x="863781" y="3942474"/>
            <a:ext cx="4673238" cy="0"/>
          </a:xfrm>
          <a:prstGeom prst="line">
            <a:avLst/>
          </a:prstGeom>
          <a:noFill/>
          <a:ln w="6350" cap="flat" cmpd="sng" algn="ctr">
            <a:solidFill>
              <a:schemeClr val="bg1"/>
            </a:solidFill>
            <a:prstDash val="solid"/>
            <a:miter lim="800000"/>
          </a:ln>
          <a:effectLst/>
        </p:spPr>
      </p:cxnSp>
      <p:sp>
        <p:nvSpPr>
          <p:cNvPr id="27" name="TextBox 26"/>
          <p:cNvSpPr txBox="1"/>
          <p:nvPr userDrawn="1"/>
        </p:nvSpPr>
        <p:spPr bwMode="gray">
          <a:xfrm>
            <a:off x="5015829" y="92575"/>
            <a:ext cx="843487" cy="138499"/>
          </a:xfrm>
          <a:prstGeom prst="rect">
            <a:avLst/>
          </a:prstGeom>
          <a:noFill/>
        </p:spPr>
        <p:txBody>
          <a:bodyPr wrap="square" lIns="0" tIns="0" rIns="0" bIns="0" rtlCol="0">
            <a:spAutoFit/>
          </a:bodyPr>
          <a:lstStyle/>
          <a:p>
            <a:pPr algn="ctr">
              <a:spcBef>
                <a:spcPts val="500"/>
              </a:spcBef>
            </a:pPr>
            <a:r>
              <a:rPr lang="en-US" sz="900" spc="50" baseline="0" dirty="0">
                <a:solidFill>
                  <a:schemeClr val="bg1"/>
                </a:solidFill>
                <a:latin typeface="+mj-lt"/>
              </a:rPr>
              <a:t>ROAD MAP</a:t>
            </a:r>
          </a:p>
        </p:txBody>
      </p:sp>
      <p:sp>
        <p:nvSpPr>
          <p:cNvPr id="32" name="Text Placeholder 3"/>
          <p:cNvSpPr>
            <a:spLocks noGrp="1"/>
          </p:cNvSpPr>
          <p:nvPr>
            <p:ph type="body" sz="quarter" idx="13" hasCustomPrompt="1"/>
          </p:nvPr>
        </p:nvSpPr>
        <p:spPr bwMode="gray">
          <a:xfrm>
            <a:off x="1363152" y="1038840"/>
            <a:ext cx="3749040" cy="215444"/>
          </a:xfrm>
        </p:spPr>
        <p:txBody>
          <a:bodyPr anchor="ctr" anchorCtr="0"/>
          <a:lstStyle>
            <a:lvl1pPr marL="0" indent="0">
              <a:spcBef>
                <a:spcPts val="0"/>
              </a:spcBef>
              <a:buNone/>
              <a:defRPr sz="1400" baseline="0">
                <a:solidFill>
                  <a:schemeClr val="bg1"/>
                </a:solidFill>
                <a:latin typeface="+mj-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Rockwell 14pt, Title Case</a:t>
            </a:r>
          </a:p>
        </p:txBody>
      </p:sp>
      <p:sp>
        <p:nvSpPr>
          <p:cNvPr id="18" name="Title 17"/>
          <p:cNvSpPr>
            <a:spLocks noGrp="1"/>
          </p:cNvSpPr>
          <p:nvPr>
            <p:ph type="title" hasCustomPrompt="1"/>
          </p:nvPr>
        </p:nvSpPr>
        <p:spPr bwMode="gray">
          <a:xfrm>
            <a:off x="863781" y="1009402"/>
            <a:ext cx="274320" cy="274320"/>
          </a:xfrm>
          <a:prstGeom prst="ellipse">
            <a:avLst/>
          </a:prstGeom>
          <a:solidFill>
            <a:schemeClr val="accent6"/>
          </a:solidFill>
        </p:spPr>
        <p:txBody>
          <a:bodyPr wrap="none" anchor="ctr" anchorCtr="1">
            <a:noAutofit/>
          </a:bodyPr>
          <a:lstStyle>
            <a:lvl1pPr>
              <a:defRPr>
                <a:solidFill>
                  <a:schemeClr val="bg1"/>
                </a:solidFill>
              </a:defRPr>
            </a:lvl1pPr>
          </a:lstStyle>
          <a:p>
            <a:r>
              <a:rPr lang="en-US" dirty="0"/>
              <a:t>#</a:t>
            </a:r>
          </a:p>
        </p:txBody>
      </p:sp>
      <p:sp>
        <p:nvSpPr>
          <p:cNvPr id="20" name="Text Placeholder 19"/>
          <p:cNvSpPr>
            <a:spLocks noGrp="1"/>
          </p:cNvSpPr>
          <p:nvPr>
            <p:ph type="body" sz="quarter" idx="17" hasCustomPrompt="1"/>
          </p:nvPr>
        </p:nvSpPr>
        <p:spPr bwMode="gray">
          <a:xfrm>
            <a:off x="863781" y="15887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39" name="Text Placeholder 3"/>
          <p:cNvSpPr>
            <a:spLocks noGrp="1"/>
          </p:cNvSpPr>
          <p:nvPr>
            <p:ph type="body" sz="quarter" idx="18" hasCustomPrompt="1"/>
          </p:nvPr>
        </p:nvSpPr>
        <p:spPr bwMode="gray">
          <a:xfrm>
            <a:off x="1363152" y="16580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0" name="Text Placeholder 19"/>
          <p:cNvSpPr>
            <a:spLocks noGrp="1"/>
          </p:cNvSpPr>
          <p:nvPr>
            <p:ph type="body" sz="quarter" idx="19" hasCustomPrompt="1"/>
          </p:nvPr>
        </p:nvSpPr>
        <p:spPr bwMode="gray">
          <a:xfrm>
            <a:off x="863781" y="217082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1" name="Text Placeholder 3"/>
          <p:cNvSpPr>
            <a:spLocks noGrp="1"/>
          </p:cNvSpPr>
          <p:nvPr>
            <p:ph type="body" sz="quarter" idx="20" hasCustomPrompt="1"/>
          </p:nvPr>
        </p:nvSpPr>
        <p:spPr bwMode="gray">
          <a:xfrm>
            <a:off x="1363152" y="224007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2" name="Text Placeholder 19"/>
          <p:cNvSpPr>
            <a:spLocks noGrp="1"/>
          </p:cNvSpPr>
          <p:nvPr>
            <p:ph type="body" sz="quarter" idx="21" hasCustomPrompt="1"/>
          </p:nvPr>
        </p:nvSpPr>
        <p:spPr bwMode="gray">
          <a:xfrm>
            <a:off x="863781" y="27528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3" name="Text Placeholder 3"/>
          <p:cNvSpPr>
            <a:spLocks noGrp="1"/>
          </p:cNvSpPr>
          <p:nvPr>
            <p:ph type="body" sz="quarter" idx="22" hasCustomPrompt="1"/>
          </p:nvPr>
        </p:nvSpPr>
        <p:spPr bwMode="gray">
          <a:xfrm>
            <a:off x="1363152" y="28221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4" name="Text Placeholder 19"/>
          <p:cNvSpPr>
            <a:spLocks noGrp="1"/>
          </p:cNvSpPr>
          <p:nvPr>
            <p:ph type="body" sz="quarter" idx="23" hasCustomPrompt="1"/>
          </p:nvPr>
        </p:nvSpPr>
        <p:spPr bwMode="gray">
          <a:xfrm>
            <a:off x="863781" y="3334922"/>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5" name="Text Placeholder 3"/>
          <p:cNvSpPr>
            <a:spLocks noGrp="1"/>
          </p:cNvSpPr>
          <p:nvPr>
            <p:ph type="body" sz="quarter" idx="24" hasCustomPrompt="1"/>
          </p:nvPr>
        </p:nvSpPr>
        <p:spPr bwMode="gray">
          <a:xfrm>
            <a:off x="1363152" y="3404172"/>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7" name="TextBox 4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9" name="Text Placeholder 1"/>
          <p:cNvSpPr txBox="1">
            <a:spLocks/>
          </p:cNvSpPr>
          <p:nvPr userDrawn="1"/>
        </p:nvSpPr>
        <p:spPr bwMode="gray">
          <a:xfrm>
            <a:off x="6469576" y="0"/>
            <a:ext cx="1685883" cy="3844642"/>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How to Use this</a:t>
            </a:r>
            <a:br>
              <a:rPr lang="en-US" sz="1000" b="1" dirty="0">
                <a:solidFill>
                  <a:schemeClr val="bg1"/>
                </a:solidFill>
                <a:latin typeface="Arial" panose="020B0604020202020204" pitchFamily="34" charset="0"/>
                <a:cs typeface="Arial" panose="020B0604020202020204" pitchFamily="34" charset="0"/>
              </a:rPr>
            </a:br>
            <a:r>
              <a:rPr lang="en-US" sz="1000" b="1" dirty="0">
                <a:solidFill>
                  <a:schemeClr val="bg1"/>
                </a:solidFill>
                <a:latin typeface="Arial" panose="020B0604020202020204" pitchFamily="34" charset="0"/>
                <a:cs typeface="Arial" panose="020B0604020202020204" pitchFamily="34" charset="0"/>
              </a:rPr>
              <a:t>Editable Road Map</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Insert a road map layout</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Determine how many sections are needed</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If only 3, delete rows 2 and 4. If 4, delete row 5.</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Change the highlighted section title to Verdana</a:t>
            </a:r>
            <a:r>
              <a:rPr lang="en-US" sz="800" baseline="0" dirty="0">
                <a:solidFill>
                  <a:schemeClr val="bg1"/>
                </a:solidFill>
                <a:latin typeface="Arial" panose="020B0604020202020204" pitchFamily="34" charset="0"/>
                <a:cs typeface="Arial" panose="020B0604020202020204" pitchFamily="34" charset="0"/>
              </a:rPr>
              <a:t> 9</a:t>
            </a:r>
            <a:r>
              <a:rPr lang="en-US" sz="800" dirty="0">
                <a:solidFill>
                  <a:schemeClr val="bg1"/>
                </a:solidFill>
                <a:latin typeface="Arial" panose="020B0604020202020204" pitchFamily="34" charset="0"/>
                <a:cs typeface="Arial" panose="020B0604020202020204" pitchFamily="34" charset="0"/>
              </a:rPr>
              <a:t>pt Regular, Accent 1 so all the titles are the exact same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font style</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Type in #’s and section titles for all levels</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Duplicate the slide so you have a slide for each section</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On each slide, change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the highlighted section title back to Rockwell 14pt</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Regular,</a:t>
            </a:r>
            <a:r>
              <a:rPr lang="en-US" sz="800" baseline="0" dirty="0">
                <a:solidFill>
                  <a:schemeClr val="bg1"/>
                </a:solidFill>
                <a:latin typeface="Arial" panose="020B0604020202020204" pitchFamily="34" charset="0"/>
                <a:cs typeface="Arial" panose="020B0604020202020204" pitchFamily="34" charset="0"/>
              </a:rPr>
              <a:t> </a:t>
            </a:r>
            <a:r>
              <a:rPr lang="en-US" sz="800" dirty="0">
                <a:solidFill>
                  <a:schemeClr val="bg1"/>
                </a:solidFill>
                <a:latin typeface="Arial" panose="020B0604020202020204" pitchFamily="34" charset="0"/>
                <a:cs typeface="Arial" panose="020B0604020202020204" pitchFamily="34" charset="0"/>
              </a:rPr>
              <a:t>white</a:t>
            </a:r>
          </a:p>
          <a:p>
            <a:pPr marL="0" indent="0">
              <a:spcBef>
                <a:spcPts val="1200"/>
              </a:spcBef>
              <a:buFont typeface="+mj-lt"/>
              <a:buNone/>
            </a:pPr>
            <a:r>
              <a:rPr lang="en-US" sz="900" b="1" dirty="0">
                <a:solidFill>
                  <a:schemeClr val="bg1"/>
                </a:solidFill>
                <a:latin typeface="Arial" panose="020B0604020202020204" pitchFamily="34" charset="0"/>
                <a:cs typeface="Arial" panose="020B0604020202020204" pitchFamily="34" charset="0"/>
              </a:rPr>
              <a:t>NEED MORE SECTIONS?</a:t>
            </a:r>
          </a:p>
          <a:p>
            <a:pPr marL="0" indent="0">
              <a:spcBef>
                <a:spcPts val="200"/>
              </a:spcBef>
              <a:buFont typeface="+mj-lt"/>
              <a:buNone/>
            </a:pPr>
            <a:r>
              <a:rPr lang="en-US" sz="750" dirty="0">
                <a:solidFill>
                  <a:schemeClr val="bg1"/>
                </a:solidFill>
                <a:latin typeface="Arial" panose="020B0604020202020204" pitchFamily="34" charset="0"/>
                <a:cs typeface="Arial" panose="020B0604020202020204" pitchFamily="34" charset="0"/>
              </a:rPr>
              <a:t>See</a:t>
            </a:r>
            <a:r>
              <a:rPr lang="en-US" sz="750" baseline="0" dirty="0">
                <a:solidFill>
                  <a:schemeClr val="bg1"/>
                </a:solidFill>
                <a:latin typeface="Arial" panose="020B0604020202020204" pitchFamily="34" charset="0"/>
                <a:cs typeface="Arial" panose="020B0604020202020204" pitchFamily="34" charset="0"/>
              </a:rPr>
              <a:t> the on-screen GLG for a customizable road map layout that includes 8 levels. It can be added as a layout into this deck. </a:t>
            </a:r>
            <a:endParaRPr lang="en-US" sz="75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582425629"/>
      </p:ext>
    </p:extLst>
  </p:cSld>
  <p:clrMapOvr>
    <a:masterClrMapping/>
  </p:clrMapOvr>
  <p:extLst>
    <p:ext uri="{DCECCB84-F9BA-43D5-87BE-67443E8EF086}">
      <p15:sldGuideLst xmlns:p15="http://schemas.microsoft.com/office/powerpoint/2012/main">
        <p15:guide id="1" pos="85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p:bg bwMode="gray">
      <p:bgPr>
        <a:solidFill>
          <a:srgbClr val="003D70"/>
        </a:solidFill>
        <a:effectLst/>
      </p:bgPr>
    </p:bg>
    <p:spTree>
      <p:nvGrpSpPr>
        <p:cNvPr id="1" name=""/>
        <p:cNvGrpSpPr/>
        <p:nvPr/>
      </p:nvGrpSpPr>
      <p:grpSpPr>
        <a:xfrm>
          <a:off x="0" y="0"/>
          <a:ext cx="0" cy="0"/>
          <a:chOff x="0" y="0"/>
          <a:chExt cx="0" cy="0"/>
        </a:xfrm>
      </p:grpSpPr>
      <p:cxnSp>
        <p:nvCxnSpPr>
          <p:cNvPr id="11" name="Straight Connector 10"/>
          <p:cNvCxnSpPr/>
          <p:nvPr userDrawn="1"/>
        </p:nvCxnSpPr>
        <p:spPr bwMode="gray">
          <a:xfrm>
            <a:off x="457200" y="3486806"/>
            <a:ext cx="4977889" cy="0"/>
          </a:xfrm>
          <a:prstGeom prst="line">
            <a:avLst/>
          </a:prstGeom>
          <a:ln w="6350">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457200" y="2033730"/>
            <a:ext cx="411480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r>
              <a:rPr lang="en-US" dirty="0"/>
              <a:t>Divider Title – Rockwell 25pt Regular, Title Case</a:t>
            </a:r>
          </a:p>
        </p:txBody>
      </p:sp>
      <p:sp>
        <p:nvSpPr>
          <p:cNvPr id="4" name="Text Placeholder 3"/>
          <p:cNvSpPr>
            <a:spLocks noGrp="1"/>
          </p:cNvSpPr>
          <p:nvPr>
            <p:ph type="body" sz="quarter" idx="19" hasCustomPrompt="1"/>
          </p:nvPr>
        </p:nvSpPr>
        <p:spPr bwMode="gray">
          <a:xfrm>
            <a:off x="457200" y="2827417"/>
            <a:ext cx="4114800" cy="169277"/>
          </a:xfrm>
        </p:spPr>
        <p:txBody>
          <a:bodyPr/>
          <a:lstStyle>
            <a:lvl1pPr marL="0" indent="0">
              <a:spcBef>
                <a:spcPts val="0"/>
              </a:spcBef>
              <a:buNone/>
              <a:defRPr sz="1100">
                <a:solidFill>
                  <a:schemeClr val="accent1"/>
                </a:solidFill>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dirty="0"/>
              <a:t>Divider Subtitle – Verdana 11pt Regular, Title Case</a:t>
            </a:r>
          </a:p>
        </p:txBody>
      </p:sp>
      <p:sp>
        <p:nvSpPr>
          <p:cNvPr id="7" name="Text Placeholder 6"/>
          <p:cNvSpPr>
            <a:spLocks noGrp="1"/>
          </p:cNvSpPr>
          <p:nvPr>
            <p:ph type="body" sz="quarter" idx="20" hasCustomPrompt="1"/>
          </p:nvPr>
        </p:nvSpPr>
        <p:spPr bwMode="gray">
          <a:xfrm>
            <a:off x="457200" y="3711659"/>
            <a:ext cx="2286000" cy="446276"/>
          </a:xfrm>
        </p:spPr>
        <p:txBody>
          <a:bodyPr/>
          <a:lstStyle>
            <a:lvl1pPr>
              <a:spcBef>
                <a:spcPts val="300"/>
              </a:spcBef>
              <a:defRPr sz="800">
                <a:solidFill>
                  <a:schemeClr val="bg1"/>
                </a:solidFill>
              </a:defRPr>
            </a:lvl1pPr>
            <a:lvl2pPr>
              <a:spcBef>
                <a:spcPts val="300"/>
              </a:spcBef>
              <a:defRPr sz="800">
                <a:solidFill>
                  <a:schemeClr val="bg1"/>
                </a:solidFill>
              </a:defRPr>
            </a:lvl2pPr>
            <a:lvl3pPr>
              <a:spcBef>
                <a:spcPts val="300"/>
              </a:spcBef>
              <a:defRPr sz="800">
                <a:solidFill>
                  <a:schemeClr val="bg1"/>
                </a:solidFill>
              </a:defRPr>
            </a:lvl3pPr>
            <a:lvl4pPr>
              <a:spcBef>
                <a:spcPts val="300"/>
              </a:spcBef>
              <a:defRPr sz="800">
                <a:solidFill>
                  <a:schemeClr val="bg1"/>
                </a:solidFill>
              </a:defRPr>
            </a:lvl4pPr>
            <a:lvl5pPr>
              <a:spcBef>
                <a:spcPts val="300"/>
              </a:spcBef>
              <a:defRPr sz="800">
                <a:solidFill>
                  <a:schemeClr val="bg1"/>
                </a:solidFill>
              </a:defRPr>
            </a:lvl5pPr>
          </a:lstStyle>
          <a:p>
            <a:pPr lvl="0"/>
            <a:r>
              <a:rPr lang="en-US" dirty="0"/>
              <a:t>Divider Bullet Placement (if needed)</a:t>
            </a:r>
          </a:p>
          <a:p>
            <a:pPr lvl="0"/>
            <a:r>
              <a:rPr lang="en-US" dirty="0"/>
              <a:t>Divider Bullet Placement (if needed)</a:t>
            </a:r>
          </a:p>
          <a:p>
            <a:pPr lvl="0"/>
            <a:r>
              <a:rPr lang="en-US" dirty="0"/>
              <a:t>Divider Bullet Placement (if needed)</a:t>
            </a:r>
          </a:p>
        </p:txBody>
      </p:sp>
      <p:sp>
        <p:nvSpPr>
          <p:cNvPr id="16" name="Text Placeholder 15"/>
          <p:cNvSpPr>
            <a:spLocks noGrp="1"/>
          </p:cNvSpPr>
          <p:nvPr>
            <p:ph type="body" sz="quarter" idx="21" hasCustomPrompt="1"/>
          </p:nvPr>
        </p:nvSpPr>
        <p:spPr bwMode="gray">
          <a:xfrm>
            <a:off x="4136076" y="3494256"/>
            <a:ext cx="1299013" cy="205151"/>
          </a:xfrm>
          <a:prstGeom prst="round2SameRect">
            <a:avLst>
              <a:gd name="adj1" fmla="val 0"/>
              <a:gd name="adj2" fmla="val 19914"/>
            </a:avLst>
          </a:prstGeom>
          <a:solidFill>
            <a:schemeClr val="tx2"/>
          </a:solidFill>
        </p:spPr>
        <p:txBody>
          <a:bodyPr wrap="none" lIns="45720" tIns="27432" rIns="45720" bIns="27432">
            <a:spAutoFit/>
          </a:bodyPr>
          <a:lstStyle>
            <a:lvl1pPr marL="0" indent="0" algn="r">
              <a:spcBef>
                <a:spcPts val="0"/>
              </a:spcBef>
              <a:buNone/>
              <a:defRPr sz="900" cap="all" spc="50" baseline="0">
                <a:solidFill>
                  <a:schemeClr val="bg1"/>
                </a:solidFill>
                <a:latin typeface="+mj-lt"/>
              </a:defRPr>
            </a:lvl1pPr>
          </a:lstStyle>
          <a:p>
            <a:pPr lvl="0"/>
            <a:r>
              <a:rPr lang="en-US" dirty="0"/>
              <a:t>Insert break type</a:t>
            </a:r>
          </a:p>
        </p:txBody>
      </p:sp>
      <p:sp>
        <p:nvSpPr>
          <p:cNvPr id="18" name="Text Placeholder 17"/>
          <p:cNvSpPr>
            <a:spLocks noGrp="1"/>
          </p:cNvSpPr>
          <p:nvPr>
            <p:ph type="body" sz="quarter" idx="22" hasCustomPrompt="1"/>
          </p:nvPr>
        </p:nvSpPr>
        <p:spPr bwMode="gray">
          <a:xfrm>
            <a:off x="5459586" y="3171239"/>
            <a:ext cx="740664" cy="1384995"/>
          </a:xfrm>
        </p:spPr>
        <p:txBody>
          <a:bodyPr/>
          <a:lstStyle>
            <a:lvl1pPr marL="0" indent="0" algn="r">
              <a:spcBef>
                <a:spcPts val="0"/>
              </a:spcBef>
              <a:buNone/>
              <a:defRPr sz="9000">
                <a:solidFill>
                  <a:schemeClr val="accent6"/>
                </a:solidFill>
                <a:latin typeface="+mj-lt"/>
              </a:defRPr>
            </a:lvl1pPr>
          </a:lstStyle>
          <a:p>
            <a:pPr lvl="0"/>
            <a:r>
              <a:rPr lang="en-US" dirty="0"/>
              <a:t>#</a:t>
            </a:r>
          </a:p>
        </p:txBody>
      </p:sp>
      <p:sp>
        <p:nvSpPr>
          <p:cNvPr id="17" name="TextBox 1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2" name="Text Placeholder 1"/>
          <p:cNvSpPr txBox="1">
            <a:spLocks/>
          </p:cNvSpPr>
          <p:nvPr userDrawn="1"/>
        </p:nvSpPr>
        <p:spPr bwMode="gray">
          <a:xfrm>
            <a:off x="6469576" y="3025755"/>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60600" y="683511"/>
            <a:ext cx="1128820" cy="433532"/>
          </a:xfrm>
          <a:prstGeom prst="rect">
            <a:avLst/>
          </a:prstGeom>
        </p:spPr>
      </p:pic>
    </p:spTree>
    <p:custDataLst>
      <p:tags r:id="rId1"/>
    </p:custDataLst>
    <p:extLst>
      <p:ext uri="{BB962C8B-B14F-4D97-AF65-F5344CB8AC3E}">
        <p14:creationId xmlns:p14="http://schemas.microsoft.com/office/powerpoint/2010/main" val="2931385124"/>
      </p:ext>
    </p:extLst>
  </p:cSld>
  <p:clrMapOvr>
    <a:masterClrMapping/>
  </p:clrMapOvr>
  <p:extLst>
    <p:ext uri="{DCECCB84-F9BA-43D5-87BE-67443E8EF086}">
      <p15:sldGuideLst xmlns:p15="http://schemas.microsoft.com/office/powerpoint/2012/main">
        <p15:guide id="1" pos="288" userDrawn="1">
          <p15:clr>
            <a:srgbClr val="FBAE40"/>
          </p15:clr>
        </p15:guide>
        <p15:guide id="2" orient="horz" pos="1718">
          <p15:clr>
            <a:srgbClr val="FBAE40"/>
          </p15:clr>
        </p15:guide>
        <p15:guide id="3" orient="horz" pos="178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842800116"/>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idden Slide (Remember to Right Click and Hide It)">
    <p:bg bwMode="gray">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dirty="0"/>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758611219"/>
      </p:ext>
    </p:extLst>
  </p:cSld>
  <p:clrMapOvr>
    <a:masterClrMapping/>
  </p:clrMapOvr>
  <p:extLst>
    <p:ext uri="{DCECCB84-F9BA-43D5-87BE-67443E8EF086}">
      <p15:sldGuideLst xmlns:p15="http://schemas.microsoft.com/office/powerpoint/2012/main">
        <p15:guide id="1" orient="horz" pos="6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pact Slid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79056" y="309824"/>
            <a:ext cx="3902242" cy="256480"/>
          </a:xfrm>
          <a:prstGeom prst="rect">
            <a:avLst/>
          </a:prstGeom>
        </p:spPr>
        <p:txBody>
          <a:bodyPr wrap="square" lIns="0" tIns="0" rIns="0" bIns="0" anchor="b" anchorCtr="0">
            <a:spAutoFit/>
          </a:bodyPr>
          <a:lstStyle>
            <a:lvl1pPr>
              <a:lnSpc>
                <a:spcPct val="90000"/>
              </a:lnSpc>
              <a:defRPr b="0" baseline="0">
                <a:solidFill>
                  <a:schemeClr val="accent6"/>
                </a:solidFill>
              </a:defRPr>
            </a:lvl1pPr>
          </a:lstStyle>
          <a:p>
            <a:r>
              <a:rPr lang="en-US" dirty="0"/>
              <a:t>Impact Slide Title – Rockwell 18pt</a:t>
            </a:r>
          </a:p>
        </p:txBody>
      </p:sp>
      <p:sp>
        <p:nvSpPr>
          <p:cNvPr id="6" name="Text Placeholder 5"/>
          <p:cNvSpPr>
            <a:spLocks noGrp="1"/>
          </p:cNvSpPr>
          <p:nvPr>
            <p:ph type="body" sz="quarter" idx="16" hasCustomPrompt="1"/>
          </p:nvPr>
        </p:nvSpPr>
        <p:spPr bwMode="gray">
          <a:xfrm>
            <a:off x="456965" y="604599"/>
            <a:ext cx="4025123" cy="256480"/>
          </a:xfrm>
        </p:spPr>
        <p:txBody>
          <a:bodyPr/>
          <a:lstStyle>
            <a:lvl1pPr marL="0" indent="0">
              <a:lnSpc>
                <a:spcPct val="90000"/>
              </a:lnSpc>
              <a:spcBef>
                <a:spcPts val="0"/>
              </a:spcBef>
              <a:buNone/>
              <a:defRPr sz="1800" spc="50" baseline="0">
                <a:solidFill>
                  <a:schemeClr val="bg1"/>
                </a:solidFill>
                <a:latin typeface="+mj-lt"/>
              </a:defRPr>
            </a:lvl1pPr>
          </a:lstStyle>
          <a:p>
            <a:pPr lvl="0"/>
            <a:r>
              <a:rPr lang="en-US" dirty="0"/>
              <a:t>Title Continued and Highlight</a:t>
            </a:r>
          </a:p>
        </p:txBody>
      </p:sp>
      <p:sp>
        <p:nvSpPr>
          <p:cNvPr id="15" name="Text Placeholder 14"/>
          <p:cNvSpPr>
            <a:spLocks noGrp="1"/>
          </p:cNvSpPr>
          <p:nvPr>
            <p:ph type="body" sz="quarter" idx="17" hasCustomPrompt="1"/>
          </p:nvPr>
        </p:nvSpPr>
        <p:spPr bwMode="gray">
          <a:xfrm>
            <a:off x="1079874" y="1727589"/>
            <a:ext cx="4241053" cy="1809726"/>
          </a:xfrm>
        </p:spPr>
        <p:txBody>
          <a:bodyPr/>
          <a:lstStyle>
            <a:lvl1pPr marL="0" indent="0">
              <a:lnSpc>
                <a:spcPct val="120000"/>
              </a:lnSpc>
              <a:spcBef>
                <a:spcPts val="1200"/>
              </a:spcBef>
              <a:buNone/>
              <a:defRPr sz="1400">
                <a:solidFill>
                  <a:schemeClr val="bg1"/>
                </a:solidFill>
              </a:defRPr>
            </a:lvl1pPr>
            <a:lvl2pPr marL="114300" indent="0">
              <a:lnSpc>
                <a:spcPct val="110000"/>
              </a:lnSpc>
              <a:spcBef>
                <a:spcPts val="1200"/>
              </a:spcBef>
              <a:buNone/>
              <a:defRPr sz="1400">
                <a:solidFill>
                  <a:schemeClr val="bg1"/>
                </a:solidFill>
              </a:defRPr>
            </a:lvl2pPr>
            <a:lvl3pPr marL="228600" indent="0">
              <a:lnSpc>
                <a:spcPct val="110000"/>
              </a:lnSpc>
              <a:spcBef>
                <a:spcPts val="1200"/>
              </a:spcBef>
              <a:buNone/>
              <a:defRPr sz="1400">
                <a:solidFill>
                  <a:schemeClr val="bg1"/>
                </a:solidFill>
              </a:defRPr>
            </a:lvl3pPr>
            <a:lvl4pPr marL="342900" indent="0">
              <a:lnSpc>
                <a:spcPct val="110000"/>
              </a:lnSpc>
              <a:spcBef>
                <a:spcPts val="1200"/>
              </a:spcBef>
              <a:buNone/>
              <a:defRPr sz="1400">
                <a:solidFill>
                  <a:schemeClr val="bg1"/>
                </a:solidFill>
              </a:defRPr>
            </a:lvl4pPr>
            <a:lvl5pPr marL="457200" indent="0">
              <a:lnSpc>
                <a:spcPct val="110000"/>
              </a:lnSpc>
              <a:spcBef>
                <a:spcPts val="1200"/>
              </a:spcBef>
              <a:buNone/>
              <a:defRPr sz="1400">
                <a:solidFill>
                  <a:schemeClr val="bg1"/>
                </a:solidFill>
              </a:defRPr>
            </a:lvl5pPr>
          </a:lstStyle>
          <a:p>
            <a:pPr lvl="0"/>
            <a:r>
              <a:rPr lang="en-US" dirty="0"/>
              <a:t>Use dark background (impact) slides sparingly (ex: a single quote, statistic, or large image). See sample impact slides in the EAB On-screen Graphic and Layout Guide. Impact quote text – Verdana 14pt Regular. Keep quote short and minimize slide titling. Be sure to incorporate large quote graphic from the GLG. </a:t>
            </a:r>
          </a:p>
        </p:txBody>
      </p:sp>
      <p:sp>
        <p:nvSpPr>
          <p:cNvPr id="16" name="Text Placeholder 21"/>
          <p:cNvSpPr>
            <a:spLocks noGrp="1"/>
          </p:cNvSpPr>
          <p:nvPr>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accent2"/>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7" name="Text Placeholder 14"/>
          <p:cNvSpPr>
            <a:spLocks noGrp="1"/>
          </p:cNvSpPr>
          <p:nvPr>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accent2"/>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9" name="TextBox 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Tree>
    <p:custDataLst>
      <p:tags r:id="rId1"/>
    </p:custDataLst>
    <p:extLst>
      <p:ext uri="{BB962C8B-B14F-4D97-AF65-F5344CB8AC3E}">
        <p14:creationId xmlns:p14="http://schemas.microsoft.com/office/powerpoint/2010/main" val="1614469931"/>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s://www.eab.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8" name="TextBox 7">
            <a:hlinkClick r:id="rId21"/>
          </p:cNvPr>
          <p:cNvSpPr txBox="1"/>
          <p:nvPr userDrawn="1"/>
        </p:nvSpPr>
        <p:spPr bwMode="gray">
          <a:xfrm>
            <a:off x="-1" y="4677489"/>
            <a:ext cx="2074069" cy="123111"/>
          </a:xfrm>
          <a:prstGeom prst="rect">
            <a:avLst/>
          </a:prstGeom>
          <a:noFill/>
        </p:spPr>
        <p:txBody>
          <a:bodyPr wrap="square" lIns="64008" tIns="0" rIns="64008" bIns="45720" rtlCol="0" anchor="b" anchorCtr="0">
            <a:spAutoFit/>
          </a:bodyPr>
          <a:lstStyle/>
          <a:p>
            <a:pPr marL="0" marR="0" lvl="0" indent="0" algn="l" defTabSz="64008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©2019 by EAB. </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a:rPr>
              <a:t>All Rights Reserved.</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1"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eab.com. 36772A.</a:t>
            </a:r>
            <a:endPar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endParaRPr>
          </a:p>
        </p:txBody>
      </p:sp>
      <p:sp>
        <p:nvSpPr>
          <p:cNvPr id="10" name="Title Placeholder 9"/>
          <p:cNvSpPr>
            <a:spLocks noGrp="1"/>
          </p:cNvSpPr>
          <p:nvPr>
            <p:ph type="title"/>
          </p:nvPr>
        </p:nvSpPr>
        <p:spPr bwMode="gray">
          <a:xfrm>
            <a:off x="277813" y="309824"/>
            <a:ext cx="5486400" cy="256480"/>
          </a:xfrm>
          <a:prstGeom prst="rect">
            <a:avLst/>
          </a:prstGeom>
        </p:spPr>
        <p:txBody>
          <a:bodyPr vert="horz" lIns="0" tIns="0" rIns="0" bIns="0" rtlCol="0" anchor="b" anchorCtr="0">
            <a:spAutoFit/>
          </a:bodyPr>
          <a:lstStyle/>
          <a:p>
            <a:r>
              <a:rPr lang="en-US" dirty="0"/>
              <a:t>Slide Title – Rockwell 18pt Regular, Title Case</a:t>
            </a:r>
          </a:p>
        </p:txBody>
      </p:sp>
      <p:sp>
        <p:nvSpPr>
          <p:cNvPr id="12" name="Text Placeholder 11"/>
          <p:cNvSpPr>
            <a:spLocks noGrp="1"/>
          </p:cNvSpPr>
          <p:nvPr>
            <p:ph type="body" idx="1"/>
          </p:nvPr>
        </p:nvSpPr>
        <p:spPr bwMode="gray">
          <a:xfrm>
            <a:off x="2361804" y="1587129"/>
            <a:ext cx="16771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20"/>
    </p:custDataLst>
    <p:extLst>
      <p:ext uri="{BB962C8B-B14F-4D97-AF65-F5344CB8AC3E}">
        <p14:creationId xmlns:p14="http://schemas.microsoft.com/office/powerpoint/2010/main" val="405802110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73" r:id="rId4"/>
    <p:sldLayoutId id="2147483657" r:id="rId5"/>
    <p:sldLayoutId id="2147483658" r:id="rId6"/>
    <p:sldLayoutId id="2147483659" r:id="rId7"/>
    <p:sldLayoutId id="2147483672" r:id="rId8"/>
    <p:sldLayoutId id="2147483661" r:id="rId9"/>
    <p:sldLayoutId id="2147483662" r:id="rId10"/>
    <p:sldLayoutId id="2147483663" r:id="rId11"/>
    <p:sldLayoutId id="2147483664" r:id="rId12"/>
    <p:sldLayoutId id="2147483666" r:id="rId13"/>
    <p:sldLayoutId id="2147483667" r:id="rId14"/>
    <p:sldLayoutId id="2147483668" r:id="rId15"/>
    <p:sldLayoutId id="2147483669" r:id="rId16"/>
    <p:sldLayoutId id="2147483670" r:id="rId17"/>
    <p:sldLayoutId id="2147483671" r:id="rId18"/>
  </p:sldLayoutIdLst>
  <p:hf hdr="0" ftr="0" dt="0"/>
  <p:txStyles>
    <p:titleStyle>
      <a:lvl1pPr algn="l" defTabSz="480060" rtl="0" eaLnBrk="1" latinLnBrk="0" hangingPunct="1">
        <a:lnSpc>
          <a:spcPct val="90000"/>
        </a:lnSpc>
        <a:spcBef>
          <a:spcPct val="0"/>
        </a:spcBef>
        <a:buNone/>
        <a:defRPr sz="1800" kern="1200" spc="50" baseline="0">
          <a:solidFill>
            <a:schemeClr val="tx1"/>
          </a:solidFill>
          <a:latin typeface="+mj-lt"/>
          <a:ea typeface="+mj-ea"/>
          <a:cs typeface="+mj-cs"/>
        </a:defRPr>
      </a:lvl1pPr>
    </p:titleStyle>
    <p:bodyStyle>
      <a:lvl1pPr marL="117475" indent="-117475"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1pPr>
      <a:lvl2pPr marL="228600" indent="-114300" algn="l" defTabSz="480060" rtl="0" eaLnBrk="1" latinLnBrk="0" hangingPunct="1">
        <a:lnSpc>
          <a:spcPct val="100000"/>
        </a:lnSpc>
        <a:spcBef>
          <a:spcPts val="500"/>
        </a:spcBef>
        <a:buClrTx/>
        <a:buFont typeface="Verdana" panose="020B0604030504040204" pitchFamily="34" charset="0"/>
        <a:buChar char="–"/>
        <a:defRPr sz="900" kern="1200">
          <a:solidFill>
            <a:schemeClr val="tx1"/>
          </a:solidFill>
          <a:latin typeface="+mn-lt"/>
          <a:ea typeface="+mn-ea"/>
          <a:cs typeface="+mn-cs"/>
        </a:defRPr>
      </a:lvl2pPr>
      <a:lvl3pPr marL="342900" indent="-114300"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3pPr>
      <a:lvl4pPr marL="4572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48006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5pPr>
      <a:lvl6pPr marL="6858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57" userDrawn="1">
          <p15:clr>
            <a:srgbClr val="C35EA4"/>
          </p15:clr>
        </p15:guide>
        <p15:guide id="2" pos="175" userDrawn="1">
          <p15:clr>
            <a:srgbClr val="C35EA4"/>
          </p15:clr>
        </p15:guide>
        <p15:guide id="3" orient="horz" pos="2849"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D4E6DC6-E6C0-4668-A963-4364AD91A1CA}"/>
              </a:ext>
            </a:extLst>
          </p:cNvPr>
          <p:cNvSpPr>
            <a:spLocks noGrp="1"/>
          </p:cNvSpPr>
          <p:nvPr>
            <p:ph type="body" sz="quarter" idx="15"/>
          </p:nvPr>
        </p:nvSpPr>
        <p:spPr>
          <a:xfrm>
            <a:off x="280195" y="640267"/>
            <a:ext cx="5842794" cy="184666"/>
          </a:xfrm>
        </p:spPr>
        <p:txBody>
          <a:bodyPr/>
          <a:lstStyle/>
          <a:p>
            <a:r>
              <a:rPr lang="en-US" dirty="0"/>
              <a:t>Internal Process Poses Challenges, But Also Opportunities</a:t>
            </a:r>
          </a:p>
        </p:txBody>
      </p:sp>
      <p:sp>
        <p:nvSpPr>
          <p:cNvPr id="3" name="Text Placeholder 2">
            <a:extLst>
              <a:ext uri="{FF2B5EF4-FFF2-40B4-BE49-F238E27FC236}">
                <a16:creationId xmlns:a16="http://schemas.microsoft.com/office/drawing/2014/main" id="{3486404D-CE63-4882-8501-149AE91A1DE1}"/>
              </a:ext>
            </a:extLst>
          </p:cNvPr>
          <p:cNvSpPr>
            <a:spLocks noGrp="1"/>
          </p:cNvSpPr>
          <p:nvPr>
            <p:ph type="body" sz="quarter" idx="16"/>
          </p:nvPr>
        </p:nvSpPr>
        <p:spPr/>
        <p:txBody>
          <a:bodyPr/>
          <a:lstStyle/>
          <a:p>
            <a:endParaRPr lang="en-US" dirty="0"/>
          </a:p>
        </p:txBody>
      </p:sp>
      <p:sp>
        <p:nvSpPr>
          <p:cNvPr id="4" name="Text Placeholder 3">
            <a:extLst>
              <a:ext uri="{FF2B5EF4-FFF2-40B4-BE49-F238E27FC236}">
                <a16:creationId xmlns:a16="http://schemas.microsoft.com/office/drawing/2014/main" id="{AA760239-B47D-4A15-BCB9-44BD00C1D4EB}"/>
              </a:ext>
            </a:extLst>
          </p:cNvPr>
          <p:cNvSpPr>
            <a:spLocks noGrp="1"/>
          </p:cNvSpPr>
          <p:nvPr>
            <p:ph type="body" sz="quarter" idx="18"/>
          </p:nvPr>
        </p:nvSpPr>
        <p:spPr>
          <a:xfrm>
            <a:off x="5148072" y="4677489"/>
            <a:ext cx="1252728" cy="123111"/>
          </a:xfrm>
        </p:spPr>
        <p:txBody>
          <a:bodyPr/>
          <a:lstStyle/>
          <a:p>
            <a:r>
              <a:rPr lang="en-US" dirty="0"/>
              <a:t>Source: EAB interviews and analysis.</a:t>
            </a:r>
          </a:p>
        </p:txBody>
      </p:sp>
      <p:sp>
        <p:nvSpPr>
          <p:cNvPr id="5" name="Text Placeholder 4">
            <a:extLst>
              <a:ext uri="{FF2B5EF4-FFF2-40B4-BE49-F238E27FC236}">
                <a16:creationId xmlns:a16="http://schemas.microsoft.com/office/drawing/2014/main" id="{74AB3E8A-A80B-4C78-9845-D34CD082E12C}"/>
              </a:ext>
            </a:extLst>
          </p:cNvPr>
          <p:cNvSpPr>
            <a:spLocks noGrp="1"/>
          </p:cNvSpPr>
          <p:nvPr>
            <p:ph type="body" sz="quarter" idx="19"/>
          </p:nvPr>
        </p:nvSpPr>
        <p:spPr>
          <a:xfrm>
            <a:off x="0" y="4557713"/>
            <a:ext cx="2046204" cy="76944"/>
          </a:xfrm>
        </p:spPr>
        <p:txBody>
          <a:bodyPr/>
          <a:lstStyle/>
          <a:p>
            <a:r>
              <a:rPr lang="en-US" dirty="0"/>
              <a:t>Limited submission.</a:t>
            </a:r>
          </a:p>
        </p:txBody>
      </p:sp>
      <p:sp>
        <p:nvSpPr>
          <p:cNvPr id="6" name="Title 5">
            <a:extLst>
              <a:ext uri="{FF2B5EF4-FFF2-40B4-BE49-F238E27FC236}">
                <a16:creationId xmlns:a16="http://schemas.microsoft.com/office/drawing/2014/main" id="{E73151C0-0D0B-4560-B18D-882DA3BC51F2}"/>
              </a:ext>
            </a:extLst>
          </p:cNvPr>
          <p:cNvSpPr>
            <a:spLocks noGrp="1"/>
          </p:cNvSpPr>
          <p:nvPr>
            <p:ph type="title"/>
          </p:nvPr>
        </p:nvSpPr>
        <p:spPr>
          <a:xfrm>
            <a:off x="280194" y="317005"/>
            <a:ext cx="5715570" cy="249299"/>
          </a:xfrm>
        </p:spPr>
        <p:txBody>
          <a:bodyPr/>
          <a:lstStyle/>
          <a:p>
            <a:r>
              <a:rPr lang="en-US" dirty="0"/>
              <a:t>5. Revamp Limited Submission Policy and Process</a:t>
            </a:r>
          </a:p>
        </p:txBody>
      </p:sp>
      <p:grpSp>
        <p:nvGrpSpPr>
          <p:cNvPr id="21" name="Group 20">
            <a:extLst>
              <a:ext uri="{FF2B5EF4-FFF2-40B4-BE49-F238E27FC236}">
                <a16:creationId xmlns:a16="http://schemas.microsoft.com/office/drawing/2014/main" id="{EF7ADE1A-3B2A-47E1-A0C7-C917115A1300}"/>
              </a:ext>
            </a:extLst>
          </p:cNvPr>
          <p:cNvGrpSpPr/>
          <p:nvPr/>
        </p:nvGrpSpPr>
        <p:grpSpPr>
          <a:xfrm>
            <a:off x="1025001" y="3750666"/>
            <a:ext cx="4353183" cy="772006"/>
            <a:chOff x="620126" y="2975621"/>
            <a:chExt cx="5165301" cy="772006"/>
          </a:xfrm>
        </p:grpSpPr>
        <p:sp>
          <p:nvSpPr>
            <p:cNvPr id="22" name="Text Placeholder 1">
              <a:extLst>
                <a:ext uri="{FF2B5EF4-FFF2-40B4-BE49-F238E27FC236}">
                  <a16:creationId xmlns:a16="http://schemas.microsoft.com/office/drawing/2014/main" id="{B9517453-2D88-416E-942E-4A1DFB97EF6A}"/>
                </a:ext>
              </a:extLst>
            </p:cNvPr>
            <p:cNvSpPr txBox="1">
              <a:spLocks/>
            </p:cNvSpPr>
            <p:nvPr/>
          </p:nvSpPr>
          <p:spPr bwMode="gray">
            <a:xfrm>
              <a:off x="620126" y="2975621"/>
              <a:ext cx="5165301" cy="772006"/>
            </a:xfrm>
            <a:custGeom>
              <a:avLst/>
              <a:gdLst>
                <a:gd name="connsiteX0" fmla="*/ 0 w 2167214"/>
                <a:gd name="connsiteY0" fmla="*/ 0 h 2248225"/>
                <a:gd name="connsiteX1" fmla="*/ 2167214 w 2167214"/>
                <a:gd name="connsiteY1" fmla="*/ 0 h 2248225"/>
                <a:gd name="connsiteX2" fmla="*/ 2167214 w 2167214"/>
                <a:gd name="connsiteY2" fmla="*/ 2248225 h 2248225"/>
                <a:gd name="connsiteX3" fmla="*/ 0 w 2167214"/>
                <a:gd name="connsiteY3" fmla="*/ 2248225 h 2248225"/>
                <a:gd name="connsiteX4" fmla="*/ 0 w 2167214"/>
                <a:gd name="connsiteY4" fmla="*/ 0 h 2248225"/>
                <a:gd name="connsiteX0" fmla="*/ 2158285 w 2167214"/>
                <a:gd name="connsiteY0" fmla="*/ 2281454 h 2248225"/>
                <a:gd name="connsiteX1" fmla="*/ -3446 w 2167214"/>
                <a:gd name="connsiteY1" fmla="*/ 2274214 h 2248225"/>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3446 w 2176018"/>
                <a:gd name="connsiteY0" fmla="*/ 0 h 2274214"/>
                <a:gd name="connsiteX1" fmla="*/ 2170660 w 2176018"/>
                <a:gd name="connsiteY1" fmla="*/ 0 h 2274214"/>
                <a:gd name="connsiteX2" fmla="*/ 2170660 w 2176018"/>
                <a:gd name="connsiteY2" fmla="*/ 2248225 h 2274214"/>
                <a:gd name="connsiteX3" fmla="*/ 3446 w 2176018"/>
                <a:gd name="connsiteY3" fmla="*/ 2248225 h 2274214"/>
                <a:gd name="connsiteX4" fmla="*/ 3446 w 2176018"/>
                <a:gd name="connsiteY4" fmla="*/ 0 h 2274214"/>
                <a:gd name="connsiteX0" fmla="*/ 2176018 w 2176018"/>
                <a:gd name="connsiteY0" fmla="*/ 2248116 h 2274214"/>
                <a:gd name="connsiteX1" fmla="*/ 0 w 2176018"/>
                <a:gd name="connsiteY1" fmla="*/ 2274214 h 2274214"/>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590 w 2183162"/>
                <a:gd name="connsiteY0" fmla="*/ 0 h 2248225"/>
                <a:gd name="connsiteX1" fmla="*/ 2177804 w 2183162"/>
                <a:gd name="connsiteY1" fmla="*/ 0 h 2248225"/>
                <a:gd name="connsiteX2" fmla="*/ 2177804 w 2183162"/>
                <a:gd name="connsiteY2" fmla="*/ 2248225 h 2248225"/>
                <a:gd name="connsiteX3" fmla="*/ 10590 w 2183162"/>
                <a:gd name="connsiteY3" fmla="*/ 2248225 h 2248225"/>
                <a:gd name="connsiteX4" fmla="*/ 10590 w 2183162"/>
                <a:gd name="connsiteY4" fmla="*/ 0 h 2248225"/>
                <a:gd name="connsiteX0" fmla="*/ 2183162 w 2183162"/>
                <a:gd name="connsiteY0" fmla="*/ 2248116 h 2248225"/>
                <a:gd name="connsiteX1" fmla="*/ 0 w 2183162"/>
                <a:gd name="connsiteY1" fmla="*/ 2248021 h 2248225"/>
                <a:gd name="connsiteX0" fmla="*/ 1065 w 2173637"/>
                <a:gd name="connsiteY0" fmla="*/ 0 h 2248225"/>
                <a:gd name="connsiteX1" fmla="*/ 2168279 w 2173637"/>
                <a:gd name="connsiteY1" fmla="*/ 0 h 2248225"/>
                <a:gd name="connsiteX2" fmla="*/ 2168279 w 2173637"/>
                <a:gd name="connsiteY2" fmla="*/ 2248225 h 2248225"/>
                <a:gd name="connsiteX3" fmla="*/ 1065 w 2173637"/>
                <a:gd name="connsiteY3" fmla="*/ 2248225 h 2248225"/>
                <a:gd name="connsiteX4" fmla="*/ 1065 w 2173637"/>
                <a:gd name="connsiteY4" fmla="*/ 0 h 2248225"/>
                <a:gd name="connsiteX0" fmla="*/ 2173637 w 2173637"/>
                <a:gd name="connsiteY0" fmla="*/ 2248116 h 2248225"/>
                <a:gd name="connsiteX1" fmla="*/ 0 w 2173637"/>
                <a:gd name="connsiteY1" fmla="*/ 2248021 h 2248225"/>
                <a:gd name="connsiteX0" fmla="*/ 1065 w 2168279"/>
                <a:gd name="connsiteY0" fmla="*/ 0 h 2248225"/>
                <a:gd name="connsiteX1" fmla="*/ 2168279 w 2168279"/>
                <a:gd name="connsiteY1" fmla="*/ 0 h 2248225"/>
                <a:gd name="connsiteX2" fmla="*/ 2168279 w 2168279"/>
                <a:gd name="connsiteY2" fmla="*/ 2248225 h 2248225"/>
                <a:gd name="connsiteX3" fmla="*/ 1065 w 2168279"/>
                <a:gd name="connsiteY3" fmla="*/ 2248225 h 2248225"/>
                <a:gd name="connsiteX4" fmla="*/ 1065 w 2168279"/>
                <a:gd name="connsiteY4" fmla="*/ 0 h 2248225"/>
                <a:gd name="connsiteX0" fmla="*/ 2166493 w 2168279"/>
                <a:gd name="connsiteY0" fmla="*/ 2248116 h 2248225"/>
                <a:gd name="connsiteX1" fmla="*/ 0 w 2168279"/>
                <a:gd name="connsiteY1" fmla="*/ 2248021 h 2248225"/>
                <a:gd name="connsiteX0" fmla="*/ 1065 w 2168874"/>
                <a:gd name="connsiteY0" fmla="*/ 0 h 2248225"/>
                <a:gd name="connsiteX1" fmla="*/ 2168279 w 2168874"/>
                <a:gd name="connsiteY1" fmla="*/ 0 h 2248225"/>
                <a:gd name="connsiteX2" fmla="*/ 2168279 w 2168874"/>
                <a:gd name="connsiteY2" fmla="*/ 2248225 h 2248225"/>
                <a:gd name="connsiteX3" fmla="*/ 1065 w 2168874"/>
                <a:gd name="connsiteY3" fmla="*/ 2248225 h 2248225"/>
                <a:gd name="connsiteX4" fmla="*/ 1065 w 2168874"/>
                <a:gd name="connsiteY4" fmla="*/ 0 h 2248225"/>
                <a:gd name="connsiteX0" fmla="*/ 2168874 w 2168874"/>
                <a:gd name="connsiteY0" fmla="*/ 2248116 h 2248225"/>
                <a:gd name="connsiteX1" fmla="*/ 0 w 2168874"/>
                <a:gd name="connsiteY1" fmla="*/ 2248021 h 2248225"/>
              </a:gdLst>
              <a:ahLst/>
              <a:cxnLst>
                <a:cxn ang="0">
                  <a:pos x="connsiteX0" y="connsiteY0"/>
                </a:cxn>
                <a:cxn ang="0">
                  <a:pos x="connsiteX1" y="connsiteY1"/>
                </a:cxn>
              </a:cxnLst>
              <a:rect l="l" t="t" r="r" b="b"/>
              <a:pathLst>
                <a:path w="2168874" h="2248225" stroke="0" extrusionOk="0">
                  <a:moveTo>
                    <a:pt x="1065" y="0"/>
                  </a:moveTo>
                  <a:lnTo>
                    <a:pt x="2168279" y="0"/>
                  </a:lnTo>
                  <a:lnTo>
                    <a:pt x="2168279" y="2248225"/>
                  </a:lnTo>
                  <a:lnTo>
                    <a:pt x="1065" y="2248225"/>
                  </a:lnTo>
                  <a:lnTo>
                    <a:pt x="1065" y="0"/>
                  </a:lnTo>
                  <a:close/>
                </a:path>
                <a:path w="2168874" h="2248225" fill="none" extrusionOk="0">
                  <a:moveTo>
                    <a:pt x="2168874" y="2248116"/>
                  </a:moveTo>
                  <a:lnTo>
                    <a:pt x="0" y="2248021"/>
                  </a:lnTo>
                </a:path>
              </a:pathLst>
            </a:custGeom>
            <a:solidFill>
              <a:schemeClr val="bg2"/>
            </a:solidFill>
            <a:ln w="28575">
              <a:solidFill>
                <a:schemeClr val="tx2"/>
              </a:solidFill>
              <a:miter lim="800000"/>
            </a:ln>
          </p:spPr>
          <p:txBody>
            <a:bodyPr vert="horz" wrap="square" lIns="91440" tIns="137160" rIns="91440" bIns="13716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buNone/>
              </a:pPr>
              <a:r>
                <a:rPr lang="en-US" sz="1000" b="1" dirty="0"/>
                <a:t>Coming Soon: Limited Submissions Policy Audit</a:t>
              </a:r>
            </a:p>
            <a:p>
              <a:pPr marL="0" lvl="0" indent="0">
                <a:buNone/>
              </a:pPr>
              <a:r>
                <a:rPr lang="en-US" dirty="0"/>
                <a:t>Research offices audit their current policy to identify shortcomings</a:t>
              </a:r>
              <a:br>
                <a:rPr lang="en-US" dirty="0"/>
              </a:br>
              <a:r>
                <a:rPr lang="en-US" dirty="0"/>
                <a:t>and receive recommendations for process improvements.</a:t>
              </a:r>
            </a:p>
          </p:txBody>
        </p:sp>
        <p:grpSp>
          <p:nvGrpSpPr>
            <p:cNvPr id="23" name="Group 22">
              <a:extLst>
                <a:ext uri="{FF2B5EF4-FFF2-40B4-BE49-F238E27FC236}">
                  <a16:creationId xmlns:a16="http://schemas.microsoft.com/office/drawing/2014/main" id="{436E09DB-DE6C-4C98-9846-644493FCE41F}"/>
                </a:ext>
              </a:extLst>
            </p:cNvPr>
            <p:cNvGrpSpPr/>
            <p:nvPr/>
          </p:nvGrpSpPr>
          <p:grpSpPr bwMode="gray">
            <a:xfrm>
              <a:off x="5513755" y="2975621"/>
              <a:ext cx="271672" cy="181522"/>
              <a:chOff x="3003586" y="2003891"/>
              <a:chExt cx="271672" cy="181522"/>
            </a:xfrm>
          </p:grpSpPr>
          <p:sp>
            <p:nvSpPr>
              <p:cNvPr id="24" name="Rectangle 23">
                <a:extLst>
                  <a:ext uri="{FF2B5EF4-FFF2-40B4-BE49-F238E27FC236}">
                    <a16:creationId xmlns:a16="http://schemas.microsoft.com/office/drawing/2014/main" id="{04B9844C-4844-4DBE-A8A6-701F87126CE4}"/>
                  </a:ext>
                </a:extLst>
              </p:cNvPr>
              <p:cNvSpPr/>
              <p:nvPr/>
            </p:nvSpPr>
            <p:spPr bwMode="gray">
              <a:xfrm>
                <a:off x="3003586" y="2003891"/>
                <a:ext cx="271672" cy="18152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7" name="AutoShape 3">
                <a:extLst>
                  <a:ext uri="{FF2B5EF4-FFF2-40B4-BE49-F238E27FC236}">
                    <a16:creationId xmlns:a16="http://schemas.microsoft.com/office/drawing/2014/main" id="{9192BDC5-7268-4A63-923E-C2280425F82B}"/>
                  </a:ext>
                </a:extLst>
              </p:cNvPr>
              <p:cNvSpPr>
                <a:spLocks noChangeAspect="1" noChangeArrowheads="1" noTextEdit="1"/>
              </p:cNvSpPr>
              <p:nvPr/>
            </p:nvSpPr>
            <p:spPr bwMode="gray">
              <a:xfrm>
                <a:off x="3029803" y="2028728"/>
                <a:ext cx="161337" cy="131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30" name="Group 29">
            <a:extLst>
              <a:ext uri="{FF2B5EF4-FFF2-40B4-BE49-F238E27FC236}">
                <a16:creationId xmlns:a16="http://schemas.microsoft.com/office/drawing/2014/main" id="{76E6CBA4-2A6E-4870-BC82-E54907D8A902}"/>
              </a:ext>
            </a:extLst>
          </p:cNvPr>
          <p:cNvGrpSpPr/>
          <p:nvPr/>
        </p:nvGrpSpPr>
        <p:grpSpPr bwMode="gray">
          <a:xfrm>
            <a:off x="5103470" y="3750666"/>
            <a:ext cx="271672" cy="181522"/>
            <a:chOff x="4411101" y="3322911"/>
            <a:chExt cx="271672" cy="181522"/>
          </a:xfrm>
        </p:grpSpPr>
        <p:sp>
          <p:nvSpPr>
            <p:cNvPr id="31" name="Rectangle 30">
              <a:extLst>
                <a:ext uri="{FF2B5EF4-FFF2-40B4-BE49-F238E27FC236}">
                  <a16:creationId xmlns:a16="http://schemas.microsoft.com/office/drawing/2014/main" id="{1E72CF72-327E-4587-84EF-8BE5B2795EC3}"/>
                </a:ext>
              </a:extLst>
            </p:cNvPr>
            <p:cNvSpPr/>
            <p:nvPr/>
          </p:nvSpPr>
          <p:spPr bwMode="gray">
            <a:xfrm>
              <a:off x="4411101" y="3322911"/>
              <a:ext cx="271672" cy="181522"/>
            </a:xfrm>
            <a:prstGeom prst="rect">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32" name="Round Same Side Corner Rectangle 31">
              <a:extLst>
                <a:ext uri="{FF2B5EF4-FFF2-40B4-BE49-F238E27FC236}">
                  <a16:creationId xmlns:a16="http://schemas.microsoft.com/office/drawing/2014/main" id="{C4D29536-2D35-4CE2-8234-2AAE8C8B5CD5}"/>
                </a:ext>
              </a:extLst>
            </p:cNvPr>
            <p:cNvSpPr/>
            <p:nvPr/>
          </p:nvSpPr>
          <p:spPr bwMode="gray">
            <a:xfrm rot="10800000">
              <a:off x="4411101" y="3322911"/>
              <a:ext cx="213772" cy="181521"/>
            </a:xfrm>
            <a:prstGeom prst="round2SameRect">
              <a:avLst/>
            </a:prstGeom>
            <a:solidFill>
              <a:schemeClr val="accent3"/>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sp>
          <p:nvSpPr>
            <p:cNvPr id="33" name="Freeform 32">
              <a:extLst>
                <a:ext uri="{FF2B5EF4-FFF2-40B4-BE49-F238E27FC236}">
                  <a16:creationId xmlns:a16="http://schemas.microsoft.com/office/drawing/2014/main" id="{6F858B6D-A4C9-4D32-BA2E-805CFA189094}"/>
                </a:ext>
              </a:extLst>
            </p:cNvPr>
            <p:cNvSpPr/>
            <p:nvPr/>
          </p:nvSpPr>
          <p:spPr bwMode="gray">
            <a:xfrm rot="5400000">
              <a:off x="4453282" y="3348538"/>
              <a:ext cx="129411" cy="130269"/>
            </a:xfrm>
            <a:custGeom>
              <a:avLst/>
              <a:gdLst>
                <a:gd name="connsiteX0" fmla="*/ 0 w 840159"/>
                <a:gd name="connsiteY0" fmla="*/ 246074 h 840159"/>
                <a:gd name="connsiteX1" fmla="*/ 246074 w 840159"/>
                <a:gd name="connsiteY1" fmla="*/ 0 h 840159"/>
                <a:gd name="connsiteX2" fmla="*/ 594085 w 840159"/>
                <a:gd name="connsiteY2" fmla="*/ 0 h 840159"/>
                <a:gd name="connsiteX3" fmla="*/ 840159 w 840159"/>
                <a:gd name="connsiteY3" fmla="*/ 246074 h 840159"/>
                <a:gd name="connsiteX4" fmla="*/ 840159 w 840159"/>
                <a:gd name="connsiteY4" fmla="*/ 594085 h 840159"/>
                <a:gd name="connsiteX5" fmla="*/ 594085 w 840159"/>
                <a:gd name="connsiteY5" fmla="*/ 840159 h 840159"/>
                <a:gd name="connsiteX6" fmla="*/ 246074 w 840159"/>
                <a:gd name="connsiteY6" fmla="*/ 840159 h 840159"/>
                <a:gd name="connsiteX7" fmla="*/ 0 w 840159"/>
                <a:gd name="connsiteY7" fmla="*/ 594085 h 840159"/>
                <a:gd name="connsiteX8" fmla="*/ 0 w 840159"/>
                <a:gd name="connsiteY8" fmla="*/ 246074 h 840159"/>
                <a:gd name="connsiteX0" fmla="*/ 0 w 840159"/>
                <a:gd name="connsiteY0" fmla="*/ 246074 h 840905"/>
                <a:gd name="connsiteX1" fmla="*/ 246074 w 840159"/>
                <a:gd name="connsiteY1" fmla="*/ 0 h 840905"/>
                <a:gd name="connsiteX2" fmla="*/ 594085 w 840159"/>
                <a:gd name="connsiteY2" fmla="*/ 0 h 840905"/>
                <a:gd name="connsiteX3" fmla="*/ 840159 w 840159"/>
                <a:gd name="connsiteY3" fmla="*/ 246074 h 840905"/>
                <a:gd name="connsiteX4" fmla="*/ 840159 w 840159"/>
                <a:gd name="connsiteY4" fmla="*/ 594085 h 840905"/>
                <a:gd name="connsiteX5" fmla="*/ 594085 w 840159"/>
                <a:gd name="connsiteY5" fmla="*/ 840159 h 840905"/>
                <a:gd name="connsiteX6" fmla="*/ 535258 w 840159"/>
                <a:gd name="connsiteY6" fmla="*/ 840905 h 840905"/>
                <a:gd name="connsiteX7" fmla="*/ 246074 w 840159"/>
                <a:gd name="connsiteY7" fmla="*/ 840159 h 840905"/>
                <a:gd name="connsiteX8" fmla="*/ 0 w 840159"/>
                <a:gd name="connsiteY8" fmla="*/ 594085 h 840905"/>
                <a:gd name="connsiteX9" fmla="*/ 0 w 840159"/>
                <a:gd name="connsiteY9" fmla="*/ 246074 h 840905"/>
                <a:gd name="connsiteX0" fmla="*/ 0 w 840159"/>
                <a:gd name="connsiteY0" fmla="*/ 246074 h 840905"/>
                <a:gd name="connsiteX1" fmla="*/ 246074 w 840159"/>
                <a:gd name="connsiteY1" fmla="*/ 0 h 840905"/>
                <a:gd name="connsiteX2" fmla="*/ 594085 w 840159"/>
                <a:gd name="connsiteY2" fmla="*/ 0 h 840905"/>
                <a:gd name="connsiteX3" fmla="*/ 840159 w 840159"/>
                <a:gd name="connsiteY3" fmla="*/ 246074 h 840905"/>
                <a:gd name="connsiteX4" fmla="*/ 839129 w 840159"/>
                <a:gd name="connsiteY4" fmla="*/ 531459 h 840905"/>
                <a:gd name="connsiteX5" fmla="*/ 840159 w 840159"/>
                <a:gd name="connsiteY5" fmla="*/ 594085 h 840905"/>
                <a:gd name="connsiteX6" fmla="*/ 594085 w 840159"/>
                <a:gd name="connsiteY6" fmla="*/ 840159 h 840905"/>
                <a:gd name="connsiteX7" fmla="*/ 535258 w 840159"/>
                <a:gd name="connsiteY7" fmla="*/ 840905 h 840905"/>
                <a:gd name="connsiteX8" fmla="*/ 246074 w 840159"/>
                <a:gd name="connsiteY8" fmla="*/ 840159 h 840905"/>
                <a:gd name="connsiteX9" fmla="*/ 0 w 840159"/>
                <a:gd name="connsiteY9" fmla="*/ 594085 h 840905"/>
                <a:gd name="connsiteX10" fmla="*/ 0 w 840159"/>
                <a:gd name="connsiteY10" fmla="*/ 246074 h 840905"/>
                <a:gd name="connsiteX0" fmla="*/ 0 w 840159"/>
                <a:gd name="connsiteY0" fmla="*/ 246074 h 840905"/>
                <a:gd name="connsiteX1" fmla="*/ 27878 w 840159"/>
                <a:gd name="connsiteY1" fmla="*/ 216437 h 840905"/>
                <a:gd name="connsiteX2" fmla="*/ 246074 w 840159"/>
                <a:gd name="connsiteY2" fmla="*/ 0 h 840905"/>
                <a:gd name="connsiteX3" fmla="*/ 594085 w 840159"/>
                <a:gd name="connsiteY3" fmla="*/ 0 h 840905"/>
                <a:gd name="connsiteX4" fmla="*/ 840159 w 840159"/>
                <a:gd name="connsiteY4" fmla="*/ 246074 h 840905"/>
                <a:gd name="connsiteX5" fmla="*/ 839129 w 840159"/>
                <a:gd name="connsiteY5" fmla="*/ 531459 h 840905"/>
                <a:gd name="connsiteX6" fmla="*/ 840159 w 840159"/>
                <a:gd name="connsiteY6" fmla="*/ 594085 h 840905"/>
                <a:gd name="connsiteX7" fmla="*/ 594085 w 840159"/>
                <a:gd name="connsiteY7" fmla="*/ 840159 h 840905"/>
                <a:gd name="connsiteX8" fmla="*/ 535258 w 840159"/>
                <a:gd name="connsiteY8" fmla="*/ 840905 h 840905"/>
                <a:gd name="connsiteX9" fmla="*/ 246074 w 840159"/>
                <a:gd name="connsiteY9" fmla="*/ 840159 h 840905"/>
                <a:gd name="connsiteX10" fmla="*/ 0 w 840159"/>
                <a:gd name="connsiteY10" fmla="*/ 594085 h 840905"/>
                <a:gd name="connsiteX11" fmla="*/ 0 w 840159"/>
                <a:gd name="connsiteY11" fmla="*/ 246074 h 840905"/>
                <a:gd name="connsiteX0" fmla="*/ 0 w 840159"/>
                <a:gd name="connsiteY0" fmla="*/ 246074 h 840905"/>
                <a:gd name="connsiteX1" fmla="*/ 27878 w 840159"/>
                <a:gd name="connsiteY1" fmla="*/ 216437 h 840905"/>
                <a:gd name="connsiteX2" fmla="*/ 217449 w 840159"/>
                <a:gd name="connsiteY2" fmla="*/ 26866 h 840905"/>
                <a:gd name="connsiteX3" fmla="*/ 246074 w 840159"/>
                <a:gd name="connsiteY3" fmla="*/ 0 h 840905"/>
                <a:gd name="connsiteX4" fmla="*/ 594085 w 840159"/>
                <a:gd name="connsiteY4" fmla="*/ 0 h 840905"/>
                <a:gd name="connsiteX5" fmla="*/ 840159 w 840159"/>
                <a:gd name="connsiteY5" fmla="*/ 246074 h 840905"/>
                <a:gd name="connsiteX6" fmla="*/ 839129 w 840159"/>
                <a:gd name="connsiteY6" fmla="*/ 531459 h 840905"/>
                <a:gd name="connsiteX7" fmla="*/ 840159 w 840159"/>
                <a:gd name="connsiteY7" fmla="*/ 594085 h 840905"/>
                <a:gd name="connsiteX8" fmla="*/ 594085 w 840159"/>
                <a:gd name="connsiteY8" fmla="*/ 840159 h 840905"/>
                <a:gd name="connsiteX9" fmla="*/ 535258 w 840159"/>
                <a:gd name="connsiteY9" fmla="*/ 840905 h 840905"/>
                <a:gd name="connsiteX10" fmla="*/ 246074 w 840159"/>
                <a:gd name="connsiteY10" fmla="*/ 840159 h 840905"/>
                <a:gd name="connsiteX11" fmla="*/ 0 w 840159"/>
                <a:gd name="connsiteY11" fmla="*/ 594085 h 840905"/>
                <a:gd name="connsiteX12" fmla="*/ 0 w 840159"/>
                <a:gd name="connsiteY12" fmla="*/ 246074 h 840905"/>
                <a:gd name="connsiteX0" fmla="*/ 0 w 840159"/>
                <a:gd name="connsiteY0" fmla="*/ 246074 h 840905"/>
                <a:gd name="connsiteX1" fmla="*/ 27878 w 840159"/>
                <a:gd name="connsiteY1" fmla="*/ 216437 h 840905"/>
                <a:gd name="connsiteX2" fmla="*/ 69695 w 840159"/>
                <a:gd name="connsiteY2" fmla="*/ 174620 h 840905"/>
                <a:gd name="connsiteX3" fmla="*/ 217449 w 840159"/>
                <a:gd name="connsiteY3" fmla="*/ 26866 h 840905"/>
                <a:gd name="connsiteX4" fmla="*/ 246074 w 840159"/>
                <a:gd name="connsiteY4" fmla="*/ 0 h 840905"/>
                <a:gd name="connsiteX5" fmla="*/ 594085 w 840159"/>
                <a:gd name="connsiteY5" fmla="*/ 0 h 840905"/>
                <a:gd name="connsiteX6" fmla="*/ 840159 w 840159"/>
                <a:gd name="connsiteY6" fmla="*/ 246074 h 840905"/>
                <a:gd name="connsiteX7" fmla="*/ 839129 w 840159"/>
                <a:gd name="connsiteY7" fmla="*/ 531459 h 840905"/>
                <a:gd name="connsiteX8" fmla="*/ 840159 w 840159"/>
                <a:gd name="connsiteY8" fmla="*/ 594085 h 840905"/>
                <a:gd name="connsiteX9" fmla="*/ 594085 w 840159"/>
                <a:gd name="connsiteY9" fmla="*/ 840159 h 840905"/>
                <a:gd name="connsiteX10" fmla="*/ 535258 w 840159"/>
                <a:gd name="connsiteY10" fmla="*/ 840905 h 840905"/>
                <a:gd name="connsiteX11" fmla="*/ 246074 w 840159"/>
                <a:gd name="connsiteY11" fmla="*/ 840159 h 840905"/>
                <a:gd name="connsiteX12" fmla="*/ 0 w 840159"/>
                <a:gd name="connsiteY12" fmla="*/ 594085 h 840905"/>
                <a:gd name="connsiteX13" fmla="*/ 0 w 840159"/>
                <a:gd name="connsiteY13" fmla="*/ 246074 h 840905"/>
                <a:gd name="connsiteX0" fmla="*/ 0 w 840159"/>
                <a:gd name="connsiteY0" fmla="*/ 246074 h 840905"/>
                <a:gd name="connsiteX1" fmla="*/ 27878 w 840159"/>
                <a:gd name="connsiteY1" fmla="*/ 216437 h 840905"/>
                <a:gd name="connsiteX2" fmla="*/ 69695 w 840159"/>
                <a:gd name="connsiteY2" fmla="*/ 174620 h 840905"/>
                <a:gd name="connsiteX3" fmla="*/ 189571 w 840159"/>
                <a:gd name="connsiteY3" fmla="*/ 57532 h 840905"/>
                <a:gd name="connsiteX4" fmla="*/ 217449 w 840159"/>
                <a:gd name="connsiteY4" fmla="*/ 2686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85053 w 840159"/>
                <a:gd name="connsiteY1" fmla="*/ 514093 h 840905"/>
                <a:gd name="connsiteX2" fmla="*/ 69695 w 840159"/>
                <a:gd name="connsiteY2" fmla="*/ 174620 h 840905"/>
                <a:gd name="connsiteX3" fmla="*/ 189571 w 840159"/>
                <a:gd name="connsiteY3" fmla="*/ 57532 h 840905"/>
                <a:gd name="connsiteX4" fmla="*/ 217449 w 840159"/>
                <a:gd name="connsiteY4" fmla="*/ 2686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85053 w 840159"/>
                <a:gd name="connsiteY1" fmla="*/ 514093 h 840905"/>
                <a:gd name="connsiteX2" fmla="*/ 403070 w 840159"/>
                <a:gd name="connsiteY2" fmla="*/ 515139 h 840905"/>
                <a:gd name="connsiteX3" fmla="*/ 189571 w 840159"/>
                <a:gd name="connsiteY3" fmla="*/ 57532 h 840905"/>
                <a:gd name="connsiteX4" fmla="*/ 217449 w 840159"/>
                <a:gd name="connsiteY4" fmla="*/ 2686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85053 w 840159"/>
                <a:gd name="connsiteY1" fmla="*/ 514093 h 840905"/>
                <a:gd name="connsiteX2" fmla="*/ 403070 w 840159"/>
                <a:gd name="connsiteY2" fmla="*/ 515139 h 840905"/>
                <a:gd name="connsiteX3" fmla="*/ 511040 w 840159"/>
                <a:gd name="connsiteY3" fmla="*/ 395669 h 840905"/>
                <a:gd name="connsiteX4" fmla="*/ 217449 w 840159"/>
                <a:gd name="connsiteY4" fmla="*/ 2686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85053 w 840159"/>
                <a:gd name="connsiteY1" fmla="*/ 514093 h 840905"/>
                <a:gd name="connsiteX2" fmla="*/ 403070 w 840159"/>
                <a:gd name="connsiteY2" fmla="*/ 515139 h 840905"/>
                <a:gd name="connsiteX3" fmla="*/ 511040 w 840159"/>
                <a:gd name="connsiteY3" fmla="*/ 395669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85053 w 840159"/>
                <a:gd name="connsiteY1" fmla="*/ 514093 h 840905"/>
                <a:gd name="connsiteX2" fmla="*/ 403070 w 840159"/>
                <a:gd name="connsiteY2" fmla="*/ 515139 h 840905"/>
                <a:gd name="connsiteX3" fmla="*/ 511040 w 840159"/>
                <a:gd name="connsiteY3" fmla="*/ 395669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351728 w 840159"/>
                <a:gd name="connsiteY1" fmla="*/ 392649 h 840905"/>
                <a:gd name="connsiteX2" fmla="*/ 403070 w 840159"/>
                <a:gd name="connsiteY2" fmla="*/ 515139 h 840905"/>
                <a:gd name="connsiteX3" fmla="*/ 511040 w 840159"/>
                <a:gd name="connsiteY3" fmla="*/ 395669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70765 w 840159"/>
                <a:gd name="connsiteY1" fmla="*/ 521237 h 840905"/>
                <a:gd name="connsiteX2" fmla="*/ 403070 w 840159"/>
                <a:gd name="connsiteY2" fmla="*/ 515139 h 840905"/>
                <a:gd name="connsiteX3" fmla="*/ 511040 w 840159"/>
                <a:gd name="connsiteY3" fmla="*/ 395669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70765 w 840159"/>
                <a:gd name="connsiteY1" fmla="*/ 521237 h 840905"/>
                <a:gd name="connsiteX2" fmla="*/ 403070 w 840159"/>
                <a:gd name="connsiteY2" fmla="*/ 515139 h 840905"/>
                <a:gd name="connsiteX3" fmla="*/ 511040 w 840159"/>
                <a:gd name="connsiteY3" fmla="*/ 488538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840159"/>
                <a:gd name="connsiteY0" fmla="*/ 246074 h 840905"/>
                <a:gd name="connsiteX1" fmla="*/ 270765 w 840159"/>
                <a:gd name="connsiteY1" fmla="*/ 521237 h 840905"/>
                <a:gd name="connsiteX2" fmla="*/ 403070 w 840159"/>
                <a:gd name="connsiteY2" fmla="*/ 515139 h 840905"/>
                <a:gd name="connsiteX3" fmla="*/ 511040 w 840159"/>
                <a:gd name="connsiteY3" fmla="*/ 400431 h 840905"/>
                <a:gd name="connsiteX4" fmla="*/ 512724 w 840159"/>
                <a:gd name="connsiteY4" fmla="*/ 274516 h 840905"/>
                <a:gd name="connsiteX5" fmla="*/ 246074 w 840159"/>
                <a:gd name="connsiteY5" fmla="*/ 0 h 840905"/>
                <a:gd name="connsiteX6" fmla="*/ 594085 w 840159"/>
                <a:gd name="connsiteY6" fmla="*/ 0 h 840905"/>
                <a:gd name="connsiteX7" fmla="*/ 840159 w 840159"/>
                <a:gd name="connsiteY7" fmla="*/ 246074 h 840905"/>
                <a:gd name="connsiteX8" fmla="*/ 839129 w 840159"/>
                <a:gd name="connsiteY8" fmla="*/ 531459 h 840905"/>
                <a:gd name="connsiteX9" fmla="*/ 840159 w 840159"/>
                <a:gd name="connsiteY9" fmla="*/ 594085 h 840905"/>
                <a:gd name="connsiteX10" fmla="*/ 594085 w 840159"/>
                <a:gd name="connsiteY10" fmla="*/ 840159 h 840905"/>
                <a:gd name="connsiteX11" fmla="*/ 535258 w 840159"/>
                <a:gd name="connsiteY11" fmla="*/ 840905 h 840905"/>
                <a:gd name="connsiteX12" fmla="*/ 246074 w 840159"/>
                <a:gd name="connsiteY12" fmla="*/ 840159 h 840905"/>
                <a:gd name="connsiteX13" fmla="*/ 0 w 840159"/>
                <a:gd name="connsiteY13" fmla="*/ 594085 h 840905"/>
                <a:gd name="connsiteX14" fmla="*/ 0 w 840159"/>
                <a:gd name="connsiteY14" fmla="*/ 246074 h 840905"/>
                <a:gd name="connsiteX0" fmla="*/ 0 w 1125104"/>
                <a:gd name="connsiteY0" fmla="*/ 246074 h 1447378"/>
                <a:gd name="connsiteX1" fmla="*/ 270765 w 1125104"/>
                <a:gd name="connsiteY1" fmla="*/ 521237 h 1447378"/>
                <a:gd name="connsiteX2" fmla="*/ 403070 w 1125104"/>
                <a:gd name="connsiteY2" fmla="*/ 515139 h 1447378"/>
                <a:gd name="connsiteX3" fmla="*/ 511040 w 1125104"/>
                <a:gd name="connsiteY3" fmla="*/ 400431 h 1447378"/>
                <a:gd name="connsiteX4" fmla="*/ 512724 w 1125104"/>
                <a:gd name="connsiteY4" fmla="*/ 274516 h 1447378"/>
                <a:gd name="connsiteX5" fmla="*/ 246074 w 1125104"/>
                <a:gd name="connsiteY5" fmla="*/ 0 h 1447378"/>
                <a:gd name="connsiteX6" fmla="*/ 594085 w 1125104"/>
                <a:gd name="connsiteY6" fmla="*/ 0 h 1447378"/>
                <a:gd name="connsiteX7" fmla="*/ 840159 w 1125104"/>
                <a:gd name="connsiteY7" fmla="*/ 246074 h 1447378"/>
                <a:gd name="connsiteX8" fmla="*/ 839129 w 1125104"/>
                <a:gd name="connsiteY8" fmla="*/ 531459 h 1447378"/>
                <a:gd name="connsiteX9" fmla="*/ 840159 w 1125104"/>
                <a:gd name="connsiteY9" fmla="*/ 594085 h 1447378"/>
                <a:gd name="connsiteX10" fmla="*/ 1125104 w 1125104"/>
                <a:gd name="connsiteY10" fmla="*/ 1447378 h 1447378"/>
                <a:gd name="connsiteX11" fmla="*/ 535258 w 1125104"/>
                <a:gd name="connsiteY11" fmla="*/ 840905 h 1447378"/>
                <a:gd name="connsiteX12" fmla="*/ 246074 w 1125104"/>
                <a:gd name="connsiteY12" fmla="*/ 840159 h 1447378"/>
                <a:gd name="connsiteX13" fmla="*/ 0 w 1125104"/>
                <a:gd name="connsiteY13" fmla="*/ 594085 h 1447378"/>
                <a:gd name="connsiteX14" fmla="*/ 0 w 1125104"/>
                <a:gd name="connsiteY14" fmla="*/ 246074 h 1447378"/>
                <a:gd name="connsiteX0" fmla="*/ 0 w 1437852"/>
                <a:gd name="connsiteY0" fmla="*/ 246074 h 1447378"/>
                <a:gd name="connsiteX1" fmla="*/ 270765 w 1437852"/>
                <a:gd name="connsiteY1" fmla="*/ 521237 h 1447378"/>
                <a:gd name="connsiteX2" fmla="*/ 403070 w 1437852"/>
                <a:gd name="connsiteY2" fmla="*/ 515139 h 1447378"/>
                <a:gd name="connsiteX3" fmla="*/ 511040 w 1437852"/>
                <a:gd name="connsiteY3" fmla="*/ 400431 h 1447378"/>
                <a:gd name="connsiteX4" fmla="*/ 512724 w 1437852"/>
                <a:gd name="connsiteY4" fmla="*/ 274516 h 1447378"/>
                <a:gd name="connsiteX5" fmla="*/ 246074 w 1437852"/>
                <a:gd name="connsiteY5" fmla="*/ 0 h 1447378"/>
                <a:gd name="connsiteX6" fmla="*/ 594085 w 1437852"/>
                <a:gd name="connsiteY6" fmla="*/ 0 h 1447378"/>
                <a:gd name="connsiteX7" fmla="*/ 840159 w 1437852"/>
                <a:gd name="connsiteY7" fmla="*/ 246074 h 1447378"/>
                <a:gd name="connsiteX8" fmla="*/ 839129 w 1437852"/>
                <a:gd name="connsiteY8" fmla="*/ 531459 h 1447378"/>
                <a:gd name="connsiteX9" fmla="*/ 1437852 w 1437852"/>
                <a:gd name="connsiteY9" fmla="*/ 1153679 h 1447378"/>
                <a:gd name="connsiteX10" fmla="*/ 1125104 w 1437852"/>
                <a:gd name="connsiteY10" fmla="*/ 1447378 h 1447378"/>
                <a:gd name="connsiteX11" fmla="*/ 535258 w 1437852"/>
                <a:gd name="connsiteY11" fmla="*/ 840905 h 1447378"/>
                <a:gd name="connsiteX12" fmla="*/ 246074 w 1437852"/>
                <a:gd name="connsiteY12" fmla="*/ 840159 h 1447378"/>
                <a:gd name="connsiteX13" fmla="*/ 0 w 1437852"/>
                <a:gd name="connsiteY13" fmla="*/ 594085 h 1447378"/>
                <a:gd name="connsiteX14" fmla="*/ 0 w 1437852"/>
                <a:gd name="connsiteY14" fmla="*/ 246074 h 1447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7852" h="1447378">
                  <a:moveTo>
                    <a:pt x="0" y="246074"/>
                  </a:moveTo>
                  <a:lnTo>
                    <a:pt x="270765" y="521237"/>
                  </a:lnTo>
                  <a:lnTo>
                    <a:pt x="403070" y="515139"/>
                  </a:lnTo>
                  <a:lnTo>
                    <a:pt x="511040" y="400431"/>
                  </a:lnTo>
                  <a:cubicBezTo>
                    <a:pt x="511601" y="360047"/>
                    <a:pt x="512163" y="314900"/>
                    <a:pt x="512724" y="274516"/>
                  </a:cubicBezTo>
                  <a:lnTo>
                    <a:pt x="246074" y="0"/>
                  </a:lnTo>
                  <a:lnTo>
                    <a:pt x="594085" y="0"/>
                  </a:lnTo>
                  <a:lnTo>
                    <a:pt x="840159" y="246074"/>
                  </a:lnTo>
                  <a:cubicBezTo>
                    <a:pt x="839816" y="341202"/>
                    <a:pt x="839472" y="436331"/>
                    <a:pt x="839129" y="531459"/>
                  </a:cubicBezTo>
                  <a:cubicBezTo>
                    <a:pt x="839472" y="552334"/>
                    <a:pt x="1437509" y="1132804"/>
                    <a:pt x="1437852" y="1153679"/>
                  </a:cubicBezTo>
                  <a:lnTo>
                    <a:pt x="1125104" y="1447378"/>
                  </a:lnTo>
                  <a:lnTo>
                    <a:pt x="535258" y="840905"/>
                  </a:lnTo>
                  <a:lnTo>
                    <a:pt x="246074" y="840159"/>
                  </a:lnTo>
                  <a:lnTo>
                    <a:pt x="0" y="594085"/>
                  </a:lnTo>
                  <a:lnTo>
                    <a:pt x="0" y="246074"/>
                  </a:lnTo>
                  <a:close/>
                </a:path>
              </a:pathLst>
            </a:cu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1000" dirty="0">
                <a:solidFill>
                  <a:schemeClr val="bg2"/>
                </a:solidFill>
              </a:endParaRPr>
            </a:p>
          </p:txBody>
        </p:sp>
      </p:grpSp>
      <p:sp>
        <p:nvSpPr>
          <p:cNvPr id="36" name="TextBox 35">
            <a:extLst>
              <a:ext uri="{FF2B5EF4-FFF2-40B4-BE49-F238E27FC236}">
                <a16:creationId xmlns:a16="http://schemas.microsoft.com/office/drawing/2014/main" id="{E20BAAAE-8A84-4782-BFEA-1F35812E456D}"/>
              </a:ext>
            </a:extLst>
          </p:cNvPr>
          <p:cNvSpPr txBox="1"/>
          <p:nvPr/>
        </p:nvSpPr>
        <p:spPr>
          <a:xfrm>
            <a:off x="264458" y="965316"/>
            <a:ext cx="2576056" cy="153888"/>
          </a:xfrm>
          <a:prstGeom prst="rect">
            <a:avLst/>
          </a:prstGeom>
          <a:noFill/>
        </p:spPr>
        <p:txBody>
          <a:bodyPr wrap="square" lIns="0" tIns="0" rIns="0" bIns="0" rtlCol="0">
            <a:spAutoFit/>
          </a:bodyPr>
          <a:lstStyle/>
          <a:p>
            <a:pPr>
              <a:spcBef>
                <a:spcPts val="300"/>
              </a:spcBef>
            </a:pPr>
            <a:r>
              <a:rPr lang="en-US" sz="1000" b="1" dirty="0"/>
              <a:t>Common Stakeholder Frustrations</a:t>
            </a:r>
          </a:p>
        </p:txBody>
      </p:sp>
      <p:sp>
        <p:nvSpPr>
          <p:cNvPr id="37" name="TextBox 36">
            <a:extLst>
              <a:ext uri="{FF2B5EF4-FFF2-40B4-BE49-F238E27FC236}">
                <a16:creationId xmlns:a16="http://schemas.microsoft.com/office/drawing/2014/main" id="{10E43B8B-D16F-48C0-AE0F-8DACB6FF773A}"/>
              </a:ext>
            </a:extLst>
          </p:cNvPr>
          <p:cNvSpPr txBox="1"/>
          <p:nvPr/>
        </p:nvSpPr>
        <p:spPr>
          <a:xfrm>
            <a:off x="3546985" y="965315"/>
            <a:ext cx="2519686" cy="153888"/>
          </a:xfrm>
          <a:prstGeom prst="rect">
            <a:avLst/>
          </a:prstGeom>
          <a:noFill/>
        </p:spPr>
        <p:txBody>
          <a:bodyPr wrap="square" lIns="0" tIns="0" rIns="0" bIns="0" rtlCol="0">
            <a:spAutoFit/>
          </a:bodyPr>
          <a:lstStyle/>
          <a:p>
            <a:pPr>
              <a:spcBef>
                <a:spcPts val="300"/>
              </a:spcBef>
            </a:pPr>
            <a:r>
              <a:rPr lang="en-US" sz="1000" b="1" dirty="0"/>
              <a:t>Overlooked Benefits of LS</a:t>
            </a:r>
            <a:r>
              <a:rPr lang="en-US" sz="1000" b="1" baseline="30000" dirty="0"/>
              <a:t>1</a:t>
            </a:r>
            <a:r>
              <a:rPr lang="en-US" sz="1000" b="1" dirty="0"/>
              <a:t> Process</a:t>
            </a:r>
          </a:p>
        </p:txBody>
      </p:sp>
      <p:grpSp>
        <p:nvGrpSpPr>
          <p:cNvPr id="16" name="Group 15">
            <a:extLst>
              <a:ext uri="{FF2B5EF4-FFF2-40B4-BE49-F238E27FC236}">
                <a16:creationId xmlns:a16="http://schemas.microsoft.com/office/drawing/2014/main" id="{39696E8F-48D5-4C90-894B-7BD8E8B34892}"/>
              </a:ext>
            </a:extLst>
          </p:cNvPr>
          <p:cNvGrpSpPr/>
          <p:nvPr/>
        </p:nvGrpSpPr>
        <p:grpSpPr>
          <a:xfrm>
            <a:off x="292071" y="1308611"/>
            <a:ext cx="5830918" cy="553998"/>
            <a:chOff x="292071" y="1308611"/>
            <a:chExt cx="5830918" cy="553998"/>
          </a:xfrm>
        </p:grpSpPr>
        <p:sp>
          <p:nvSpPr>
            <p:cNvPr id="14" name="TextBox 13">
              <a:extLst>
                <a:ext uri="{FF2B5EF4-FFF2-40B4-BE49-F238E27FC236}">
                  <a16:creationId xmlns:a16="http://schemas.microsoft.com/office/drawing/2014/main" id="{49B7CE82-3292-4A3F-990B-8D2AC99FEB20}"/>
                </a:ext>
              </a:extLst>
            </p:cNvPr>
            <p:cNvSpPr txBox="1"/>
            <p:nvPr/>
          </p:nvSpPr>
          <p:spPr>
            <a:xfrm>
              <a:off x="292071" y="1714450"/>
              <a:ext cx="471824" cy="138499"/>
            </a:xfrm>
            <a:prstGeom prst="rect">
              <a:avLst/>
            </a:prstGeom>
            <a:noFill/>
          </p:spPr>
          <p:txBody>
            <a:bodyPr wrap="square" lIns="0" tIns="0" rIns="0" bIns="0" rtlCol="0">
              <a:spAutoFit/>
            </a:bodyPr>
            <a:lstStyle/>
            <a:p>
              <a:pPr>
                <a:spcBef>
                  <a:spcPts val="500"/>
                </a:spcBef>
              </a:pPr>
              <a:r>
                <a:rPr lang="en-US" sz="900" b="1" dirty="0"/>
                <a:t>Faculty</a:t>
              </a:r>
            </a:p>
          </p:txBody>
        </p:sp>
        <p:cxnSp>
          <p:nvCxnSpPr>
            <p:cNvPr id="34" name="Straight Arrow Connector 33">
              <a:extLst>
                <a:ext uri="{FF2B5EF4-FFF2-40B4-BE49-F238E27FC236}">
                  <a16:creationId xmlns:a16="http://schemas.microsoft.com/office/drawing/2014/main" id="{A3613D8B-209E-4324-B042-559CE124A844}"/>
                </a:ext>
              </a:extLst>
            </p:cNvPr>
            <p:cNvCxnSpPr>
              <a:cxnSpLocks/>
            </p:cNvCxnSpPr>
            <p:nvPr/>
          </p:nvCxnSpPr>
          <p:spPr bwMode="gray">
            <a:xfrm>
              <a:off x="3017836" y="1554832"/>
              <a:ext cx="365760" cy="0"/>
            </a:xfrm>
            <a:prstGeom prst="straightConnector1">
              <a:avLst/>
            </a:prstGeom>
            <a:solidFill>
              <a:schemeClr val="accent1"/>
            </a:solidFill>
            <a:ln w="12700" cap="flat" cmpd="sng" algn="ctr">
              <a:solidFill>
                <a:schemeClr val="tx2"/>
              </a:solidFill>
              <a:prstDash val="solid"/>
              <a:miter lim="800000"/>
              <a:headEnd type="none" w="med" len="med"/>
              <a:tailEnd type="triangle"/>
            </a:ln>
            <a:effectLst/>
          </p:spPr>
        </p:cxnSp>
        <p:sp>
          <p:nvSpPr>
            <p:cNvPr id="40" name="TextBox 39">
              <a:extLst>
                <a:ext uri="{FF2B5EF4-FFF2-40B4-BE49-F238E27FC236}">
                  <a16:creationId xmlns:a16="http://schemas.microsoft.com/office/drawing/2014/main" id="{03F4DC8A-32C4-4642-AF8D-112F3075DBDF}"/>
                </a:ext>
              </a:extLst>
            </p:cNvPr>
            <p:cNvSpPr txBox="1"/>
            <p:nvPr/>
          </p:nvSpPr>
          <p:spPr>
            <a:xfrm>
              <a:off x="880885" y="1308611"/>
              <a:ext cx="1868452" cy="553998"/>
            </a:xfrm>
            <a:prstGeom prst="rect">
              <a:avLst/>
            </a:prstGeom>
            <a:noFill/>
          </p:spPr>
          <p:txBody>
            <a:bodyPr wrap="square" lIns="0" tIns="0" rIns="0" bIns="0" rtlCol="0">
              <a:spAutoFit/>
            </a:bodyPr>
            <a:lstStyle/>
            <a:p>
              <a:pPr>
                <a:spcBef>
                  <a:spcPts val="300"/>
                </a:spcBef>
              </a:pPr>
              <a:r>
                <a:rPr lang="en-US" sz="900" dirty="0"/>
                <a:t>“I don’t understand why the research office is making me jump through </a:t>
              </a:r>
              <a:r>
                <a:rPr lang="en-US" sz="900" b="1" dirty="0"/>
                <a:t>a bunch of extra hurdles for no reason</a:t>
              </a:r>
              <a:r>
                <a:rPr lang="en-US" sz="900" dirty="0"/>
                <a:t>.”</a:t>
              </a:r>
            </a:p>
          </p:txBody>
        </p:sp>
        <p:sp>
          <p:nvSpPr>
            <p:cNvPr id="35" name="TextBox 34">
              <a:extLst>
                <a:ext uri="{FF2B5EF4-FFF2-40B4-BE49-F238E27FC236}">
                  <a16:creationId xmlns:a16="http://schemas.microsoft.com/office/drawing/2014/main" id="{3FA7D802-001D-41E1-BF17-7C0BD9B68499}"/>
                </a:ext>
              </a:extLst>
            </p:cNvPr>
            <p:cNvSpPr txBox="1"/>
            <p:nvPr/>
          </p:nvSpPr>
          <p:spPr>
            <a:xfrm>
              <a:off x="3887838" y="1308611"/>
              <a:ext cx="2235151" cy="553998"/>
            </a:xfrm>
            <a:prstGeom prst="rect">
              <a:avLst/>
            </a:prstGeom>
            <a:noFill/>
          </p:spPr>
          <p:txBody>
            <a:bodyPr wrap="square" lIns="0" tIns="0" rIns="0" bIns="0" rtlCol="0">
              <a:spAutoFit/>
            </a:bodyPr>
            <a:lstStyle/>
            <a:p>
              <a:pPr>
                <a:spcBef>
                  <a:spcPts val="300"/>
                </a:spcBef>
              </a:pPr>
              <a:r>
                <a:rPr lang="en-US" sz="900" dirty="0"/>
                <a:t>Provides faculty with constructive</a:t>
              </a:r>
              <a:br>
                <a:rPr lang="en-US" sz="900" dirty="0"/>
              </a:br>
              <a:r>
                <a:rPr lang="en-US" sz="900" dirty="0"/>
                <a:t>peer feedback they can use to enhance their competitiveness for the LS opportunity or future awards</a:t>
              </a:r>
            </a:p>
          </p:txBody>
        </p:sp>
        <p:sp>
          <p:nvSpPr>
            <p:cNvPr id="39" name="L-Shape 38">
              <a:extLst>
                <a:ext uri="{FF2B5EF4-FFF2-40B4-BE49-F238E27FC236}">
                  <a16:creationId xmlns:a16="http://schemas.microsoft.com/office/drawing/2014/main" id="{FC63FB04-6A8C-4FEC-9594-6872B20088C7}"/>
                </a:ext>
              </a:extLst>
            </p:cNvPr>
            <p:cNvSpPr/>
            <p:nvPr/>
          </p:nvSpPr>
          <p:spPr bwMode="gray">
            <a:xfrm rot="18900000">
              <a:off x="3557465" y="1492500"/>
              <a:ext cx="229408" cy="124665"/>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a:solidFill>
                  <a:schemeClr val="bg2"/>
                </a:solidFill>
              </a:endParaRPr>
            </a:p>
          </p:txBody>
        </p:sp>
      </p:grpSp>
      <p:grpSp>
        <p:nvGrpSpPr>
          <p:cNvPr id="8" name="Group 7">
            <a:extLst>
              <a:ext uri="{FF2B5EF4-FFF2-40B4-BE49-F238E27FC236}">
                <a16:creationId xmlns:a16="http://schemas.microsoft.com/office/drawing/2014/main" id="{625AFC48-32A1-4345-AB5F-51A479F78239}"/>
              </a:ext>
            </a:extLst>
          </p:cNvPr>
          <p:cNvGrpSpPr/>
          <p:nvPr/>
        </p:nvGrpSpPr>
        <p:grpSpPr>
          <a:xfrm>
            <a:off x="358321" y="2138281"/>
            <a:ext cx="5764668" cy="553998"/>
            <a:chOff x="358321" y="2208149"/>
            <a:chExt cx="5764668" cy="553998"/>
          </a:xfrm>
        </p:grpSpPr>
        <p:grpSp>
          <p:nvGrpSpPr>
            <p:cNvPr id="10" name="Group 9">
              <a:extLst>
                <a:ext uri="{FF2B5EF4-FFF2-40B4-BE49-F238E27FC236}">
                  <a16:creationId xmlns:a16="http://schemas.microsoft.com/office/drawing/2014/main" id="{F28F024C-C061-48CA-B20F-E909B259159F}"/>
                </a:ext>
              </a:extLst>
            </p:cNvPr>
            <p:cNvGrpSpPr/>
            <p:nvPr/>
          </p:nvGrpSpPr>
          <p:grpSpPr>
            <a:xfrm>
              <a:off x="358321" y="2215986"/>
              <a:ext cx="339324" cy="538325"/>
              <a:chOff x="351307" y="2164660"/>
              <a:chExt cx="339324" cy="538325"/>
            </a:xfrm>
          </p:grpSpPr>
          <p:pic>
            <p:nvPicPr>
              <p:cNvPr id="13" name="Picture 12" descr="A close up of a logo&#10;&#10;Description automatically generated">
                <a:extLst>
                  <a:ext uri="{FF2B5EF4-FFF2-40B4-BE49-F238E27FC236}">
                    <a16:creationId xmlns:a16="http://schemas.microsoft.com/office/drawing/2014/main" id="{C5F375BE-16CC-4B5B-976B-310AD95AF180}"/>
                  </a:ext>
                </a:extLst>
              </p:cNvPr>
              <p:cNvPicPr>
                <a:picLocks noChangeAspect="1"/>
              </p:cNvPicPr>
              <p:nvPr/>
            </p:nvPicPr>
            <p:blipFill>
              <a:blip r:embed="rId2"/>
              <a:stretch>
                <a:fillRect/>
              </a:stretch>
            </p:blipFill>
            <p:spPr>
              <a:xfrm>
                <a:off x="351307" y="2164660"/>
                <a:ext cx="339324" cy="363561"/>
              </a:xfrm>
              <a:prstGeom prst="rect">
                <a:avLst/>
              </a:prstGeom>
            </p:spPr>
          </p:pic>
          <p:sp>
            <p:nvSpPr>
              <p:cNvPr id="15" name="TextBox 14">
                <a:extLst>
                  <a:ext uri="{FF2B5EF4-FFF2-40B4-BE49-F238E27FC236}">
                    <a16:creationId xmlns:a16="http://schemas.microsoft.com/office/drawing/2014/main" id="{4BEA11A9-6C43-4682-92E0-0585D0038947}"/>
                  </a:ext>
                </a:extLst>
              </p:cNvPr>
              <p:cNvSpPr txBox="1"/>
              <p:nvPr/>
            </p:nvSpPr>
            <p:spPr>
              <a:xfrm>
                <a:off x="351307" y="2564486"/>
                <a:ext cx="339324" cy="138499"/>
              </a:xfrm>
              <a:prstGeom prst="rect">
                <a:avLst/>
              </a:prstGeom>
              <a:noFill/>
            </p:spPr>
            <p:txBody>
              <a:bodyPr wrap="square" lIns="0" tIns="0" rIns="0" bIns="0" rtlCol="0">
                <a:spAutoFit/>
              </a:bodyPr>
              <a:lstStyle/>
              <a:p>
                <a:pPr>
                  <a:spcBef>
                    <a:spcPts val="500"/>
                  </a:spcBef>
                </a:pPr>
                <a:r>
                  <a:rPr lang="en-US" sz="900" b="1" dirty="0"/>
                  <a:t>Staff</a:t>
                </a:r>
              </a:p>
            </p:txBody>
          </p:sp>
        </p:grpSp>
        <p:sp>
          <p:nvSpPr>
            <p:cNvPr id="41" name="TextBox 40">
              <a:extLst>
                <a:ext uri="{FF2B5EF4-FFF2-40B4-BE49-F238E27FC236}">
                  <a16:creationId xmlns:a16="http://schemas.microsoft.com/office/drawing/2014/main" id="{961D64E0-CFC9-4C58-A2D9-61D489BC720E}"/>
                </a:ext>
              </a:extLst>
            </p:cNvPr>
            <p:cNvSpPr txBox="1"/>
            <p:nvPr/>
          </p:nvSpPr>
          <p:spPr>
            <a:xfrm>
              <a:off x="880884" y="2208149"/>
              <a:ext cx="2046204" cy="553998"/>
            </a:xfrm>
            <a:prstGeom prst="rect">
              <a:avLst/>
            </a:prstGeom>
            <a:noFill/>
          </p:spPr>
          <p:txBody>
            <a:bodyPr wrap="square" lIns="0" tIns="0" rIns="0" bIns="0" rtlCol="0">
              <a:spAutoFit/>
            </a:bodyPr>
            <a:lstStyle/>
            <a:p>
              <a:pPr>
                <a:spcBef>
                  <a:spcPts val="300"/>
                </a:spcBef>
              </a:pPr>
              <a:r>
                <a:rPr lang="en-US" sz="900" dirty="0"/>
                <a:t>“</a:t>
              </a:r>
              <a:r>
                <a:rPr lang="en-US" sz="900" b="1" dirty="0"/>
                <a:t>Coordinating the process takes a ton of time. </a:t>
              </a:r>
              <a:r>
                <a:rPr lang="en-US" sz="900" dirty="0"/>
                <a:t>Faculty rarely meet the deadlines and never want to serve as reviewers.”</a:t>
              </a:r>
            </a:p>
          </p:txBody>
        </p:sp>
        <p:cxnSp>
          <p:nvCxnSpPr>
            <p:cNvPr id="43" name="Straight Arrow Connector 42">
              <a:extLst>
                <a:ext uri="{FF2B5EF4-FFF2-40B4-BE49-F238E27FC236}">
                  <a16:creationId xmlns:a16="http://schemas.microsoft.com/office/drawing/2014/main" id="{FB256F8F-0F67-4C37-A1B1-1ED2782F15BE}"/>
                </a:ext>
              </a:extLst>
            </p:cNvPr>
            <p:cNvCxnSpPr>
              <a:cxnSpLocks/>
            </p:cNvCxnSpPr>
            <p:nvPr/>
          </p:nvCxnSpPr>
          <p:spPr bwMode="gray">
            <a:xfrm>
              <a:off x="3017836" y="2485148"/>
              <a:ext cx="365760" cy="0"/>
            </a:xfrm>
            <a:prstGeom prst="straightConnector1">
              <a:avLst/>
            </a:prstGeom>
            <a:solidFill>
              <a:schemeClr val="accent1"/>
            </a:solidFill>
            <a:ln w="12700" cap="flat" cmpd="sng" algn="ctr">
              <a:solidFill>
                <a:schemeClr val="tx2"/>
              </a:solidFill>
              <a:prstDash val="solid"/>
              <a:miter lim="800000"/>
              <a:headEnd type="none" w="med" len="med"/>
              <a:tailEnd type="triangle"/>
            </a:ln>
            <a:effectLst/>
          </p:spPr>
        </p:cxnSp>
        <p:sp>
          <p:nvSpPr>
            <p:cNvPr id="46" name="TextBox 45">
              <a:extLst>
                <a:ext uri="{FF2B5EF4-FFF2-40B4-BE49-F238E27FC236}">
                  <a16:creationId xmlns:a16="http://schemas.microsoft.com/office/drawing/2014/main" id="{D9F9531F-BE36-492E-91C7-C18DA5936B86}"/>
                </a:ext>
              </a:extLst>
            </p:cNvPr>
            <p:cNvSpPr txBox="1"/>
            <p:nvPr/>
          </p:nvSpPr>
          <p:spPr>
            <a:xfrm>
              <a:off x="3887838" y="2277399"/>
              <a:ext cx="2235151" cy="415498"/>
            </a:xfrm>
            <a:prstGeom prst="rect">
              <a:avLst/>
            </a:prstGeom>
            <a:noFill/>
          </p:spPr>
          <p:txBody>
            <a:bodyPr wrap="square" lIns="0" tIns="0" rIns="0" bIns="0" rtlCol="0">
              <a:spAutoFit/>
            </a:bodyPr>
            <a:lstStyle/>
            <a:p>
              <a:pPr>
                <a:spcBef>
                  <a:spcPts val="300"/>
                </a:spcBef>
              </a:pPr>
              <a:r>
                <a:rPr lang="en-US" sz="900" dirty="0"/>
                <a:t>Helps staff gain insight into faculty interests and prioritize how to deploy resources and services</a:t>
              </a:r>
            </a:p>
          </p:txBody>
        </p:sp>
        <p:sp>
          <p:nvSpPr>
            <p:cNvPr id="45" name="L-Shape 44">
              <a:extLst>
                <a:ext uri="{FF2B5EF4-FFF2-40B4-BE49-F238E27FC236}">
                  <a16:creationId xmlns:a16="http://schemas.microsoft.com/office/drawing/2014/main" id="{D13710E8-395A-4F2D-9FD6-8F66B57EB548}"/>
                </a:ext>
              </a:extLst>
            </p:cNvPr>
            <p:cNvSpPr/>
            <p:nvPr/>
          </p:nvSpPr>
          <p:spPr bwMode="gray">
            <a:xfrm rot="18900000">
              <a:off x="3557465" y="2422816"/>
              <a:ext cx="229408" cy="124665"/>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a:solidFill>
                  <a:schemeClr val="bg2"/>
                </a:solidFill>
              </a:endParaRPr>
            </a:p>
          </p:txBody>
        </p:sp>
      </p:grpSp>
      <p:pic>
        <p:nvPicPr>
          <p:cNvPr id="20" name="Picture 19" descr="A close up of a logo&#10;&#10;Description automatically generated">
            <a:extLst>
              <a:ext uri="{FF2B5EF4-FFF2-40B4-BE49-F238E27FC236}">
                <a16:creationId xmlns:a16="http://schemas.microsoft.com/office/drawing/2014/main" id="{AE230304-4326-4872-B4CB-4C173F2FA03F}"/>
              </a:ext>
            </a:extLst>
          </p:cNvPr>
          <p:cNvPicPr>
            <a:picLocks noChangeAspect="1"/>
          </p:cNvPicPr>
          <p:nvPr/>
        </p:nvPicPr>
        <p:blipFill>
          <a:blip r:embed="rId3"/>
          <a:stretch>
            <a:fillRect/>
          </a:stretch>
        </p:blipFill>
        <p:spPr>
          <a:xfrm>
            <a:off x="333199" y="1314393"/>
            <a:ext cx="364446" cy="394816"/>
          </a:xfrm>
          <a:prstGeom prst="rect">
            <a:avLst/>
          </a:prstGeom>
        </p:spPr>
      </p:pic>
      <p:grpSp>
        <p:nvGrpSpPr>
          <p:cNvPr id="9" name="Group 8">
            <a:extLst>
              <a:ext uri="{FF2B5EF4-FFF2-40B4-BE49-F238E27FC236}">
                <a16:creationId xmlns:a16="http://schemas.microsoft.com/office/drawing/2014/main" id="{5D24FB8F-E3D6-4EC9-83CF-8F674EAFB4B7}"/>
              </a:ext>
            </a:extLst>
          </p:cNvPr>
          <p:cNvGrpSpPr/>
          <p:nvPr/>
        </p:nvGrpSpPr>
        <p:grpSpPr>
          <a:xfrm>
            <a:off x="344770" y="2967951"/>
            <a:ext cx="5778219" cy="553998"/>
            <a:chOff x="344770" y="3111890"/>
            <a:chExt cx="5778219" cy="553998"/>
          </a:xfrm>
        </p:grpSpPr>
        <p:grpSp>
          <p:nvGrpSpPr>
            <p:cNvPr id="7" name="Group 6">
              <a:extLst>
                <a:ext uri="{FF2B5EF4-FFF2-40B4-BE49-F238E27FC236}">
                  <a16:creationId xmlns:a16="http://schemas.microsoft.com/office/drawing/2014/main" id="{DA89FAE2-EEF8-4AB8-945A-7A8556C7C49A}"/>
                </a:ext>
              </a:extLst>
            </p:cNvPr>
            <p:cNvGrpSpPr/>
            <p:nvPr/>
          </p:nvGrpSpPr>
          <p:grpSpPr>
            <a:xfrm>
              <a:off x="393618" y="3111890"/>
              <a:ext cx="5729371" cy="553998"/>
              <a:chOff x="393618" y="3111890"/>
              <a:chExt cx="5729371" cy="553998"/>
            </a:xfrm>
          </p:grpSpPr>
          <p:sp>
            <p:nvSpPr>
              <p:cNvPr id="19" name="TextBox 18">
                <a:extLst>
                  <a:ext uri="{FF2B5EF4-FFF2-40B4-BE49-F238E27FC236}">
                    <a16:creationId xmlns:a16="http://schemas.microsoft.com/office/drawing/2014/main" id="{309C6F0B-EE92-4D50-9D27-089774928D1C}"/>
                  </a:ext>
                </a:extLst>
              </p:cNvPr>
              <p:cNvSpPr txBox="1"/>
              <p:nvPr/>
            </p:nvSpPr>
            <p:spPr>
              <a:xfrm>
                <a:off x="393618" y="3518595"/>
                <a:ext cx="268731" cy="138499"/>
              </a:xfrm>
              <a:prstGeom prst="rect">
                <a:avLst/>
              </a:prstGeom>
              <a:noFill/>
            </p:spPr>
            <p:txBody>
              <a:bodyPr wrap="square" lIns="0" tIns="0" rIns="0" bIns="0" rtlCol="0">
                <a:spAutoFit/>
              </a:bodyPr>
              <a:lstStyle/>
              <a:p>
                <a:pPr>
                  <a:spcBef>
                    <a:spcPts val="500"/>
                  </a:spcBef>
                </a:pPr>
                <a:r>
                  <a:rPr lang="en-US" sz="900" b="1" dirty="0"/>
                  <a:t>CRO</a:t>
                </a:r>
              </a:p>
            </p:txBody>
          </p:sp>
          <p:sp>
            <p:nvSpPr>
              <p:cNvPr id="42" name="TextBox 41">
                <a:extLst>
                  <a:ext uri="{FF2B5EF4-FFF2-40B4-BE49-F238E27FC236}">
                    <a16:creationId xmlns:a16="http://schemas.microsoft.com/office/drawing/2014/main" id="{4975A2D6-03CC-4E12-8957-8E5C67BF3508}"/>
                  </a:ext>
                </a:extLst>
              </p:cNvPr>
              <p:cNvSpPr txBox="1"/>
              <p:nvPr/>
            </p:nvSpPr>
            <p:spPr>
              <a:xfrm>
                <a:off x="880885" y="3111890"/>
                <a:ext cx="1959629" cy="553998"/>
              </a:xfrm>
              <a:prstGeom prst="rect">
                <a:avLst/>
              </a:prstGeom>
              <a:noFill/>
            </p:spPr>
            <p:txBody>
              <a:bodyPr wrap="square" lIns="0" tIns="0" rIns="0" bIns="0" rtlCol="0">
                <a:spAutoFit/>
              </a:bodyPr>
              <a:lstStyle/>
              <a:p>
                <a:pPr>
                  <a:spcBef>
                    <a:spcPts val="300"/>
                  </a:spcBef>
                </a:pPr>
                <a:r>
                  <a:rPr lang="en-US" sz="900" dirty="0"/>
                  <a:t>“There is an immense amount of pressure on me to </a:t>
                </a:r>
                <a:r>
                  <a:rPr lang="en-US" sz="900" b="1" dirty="0"/>
                  <a:t>pick the right team</a:t>
                </a:r>
                <a:r>
                  <a:rPr lang="en-US" sz="900" dirty="0"/>
                  <a:t>—and I don’t feel equipped to do so.”</a:t>
                </a:r>
              </a:p>
            </p:txBody>
          </p:sp>
          <p:cxnSp>
            <p:nvCxnSpPr>
              <p:cNvPr id="44" name="Straight Arrow Connector 43">
                <a:extLst>
                  <a:ext uri="{FF2B5EF4-FFF2-40B4-BE49-F238E27FC236}">
                    <a16:creationId xmlns:a16="http://schemas.microsoft.com/office/drawing/2014/main" id="{60C485B0-112E-41FC-ADAA-AF2390B19A26}"/>
                  </a:ext>
                </a:extLst>
              </p:cNvPr>
              <p:cNvCxnSpPr>
                <a:cxnSpLocks/>
              </p:cNvCxnSpPr>
              <p:nvPr/>
            </p:nvCxnSpPr>
            <p:spPr bwMode="gray">
              <a:xfrm>
                <a:off x="3017836" y="3388889"/>
                <a:ext cx="365760" cy="0"/>
              </a:xfrm>
              <a:prstGeom prst="straightConnector1">
                <a:avLst/>
              </a:prstGeom>
              <a:solidFill>
                <a:schemeClr val="accent1"/>
              </a:solidFill>
              <a:ln w="12700" cap="flat" cmpd="sng" algn="ctr">
                <a:solidFill>
                  <a:schemeClr val="tx2"/>
                </a:solidFill>
                <a:prstDash val="solid"/>
                <a:miter lim="800000"/>
                <a:headEnd type="none" w="med" len="med"/>
                <a:tailEnd type="triangle"/>
              </a:ln>
              <a:effectLst/>
            </p:spPr>
          </p:cxnSp>
          <p:sp>
            <p:nvSpPr>
              <p:cNvPr id="47" name="TextBox 46">
                <a:extLst>
                  <a:ext uri="{FF2B5EF4-FFF2-40B4-BE49-F238E27FC236}">
                    <a16:creationId xmlns:a16="http://schemas.microsoft.com/office/drawing/2014/main" id="{918C63A0-C0C7-43AB-A647-015E7A4ED833}"/>
                  </a:ext>
                </a:extLst>
              </p:cNvPr>
              <p:cNvSpPr txBox="1"/>
              <p:nvPr/>
            </p:nvSpPr>
            <p:spPr>
              <a:xfrm>
                <a:off x="3887838" y="3181140"/>
                <a:ext cx="2235151" cy="415498"/>
              </a:xfrm>
              <a:prstGeom prst="rect">
                <a:avLst/>
              </a:prstGeom>
              <a:noFill/>
            </p:spPr>
            <p:txBody>
              <a:bodyPr wrap="square" lIns="0" tIns="0" rIns="0" bIns="0" rtlCol="0">
                <a:spAutoFit/>
              </a:bodyPr>
              <a:lstStyle/>
              <a:p>
                <a:pPr>
                  <a:spcBef>
                    <a:spcPts val="300"/>
                  </a:spcBef>
                </a:pPr>
                <a:r>
                  <a:rPr lang="en-US" sz="900" dirty="0"/>
                  <a:t>Allows CROs and research office</a:t>
                </a:r>
                <a:br>
                  <a:rPr lang="en-US" sz="900" dirty="0"/>
                </a:br>
                <a:r>
                  <a:rPr lang="en-US" sz="900" dirty="0"/>
                  <a:t>to directly execute on strategy by</a:t>
                </a:r>
                <a:br>
                  <a:rPr lang="en-US" sz="900" dirty="0"/>
                </a:br>
                <a:r>
                  <a:rPr lang="en-US" sz="900" dirty="0"/>
                  <a:t>making informed go/no-go decisions</a:t>
                </a:r>
              </a:p>
            </p:txBody>
          </p:sp>
          <p:sp>
            <p:nvSpPr>
              <p:cNvPr id="48" name="L-Shape 47">
                <a:extLst>
                  <a:ext uri="{FF2B5EF4-FFF2-40B4-BE49-F238E27FC236}">
                    <a16:creationId xmlns:a16="http://schemas.microsoft.com/office/drawing/2014/main" id="{A7F79CC1-5076-4A4B-814A-69BF1076E6AC}"/>
                  </a:ext>
                </a:extLst>
              </p:cNvPr>
              <p:cNvSpPr/>
              <p:nvPr/>
            </p:nvSpPr>
            <p:spPr bwMode="gray">
              <a:xfrm rot="18900000">
                <a:off x="3557465" y="3326557"/>
                <a:ext cx="229408" cy="124665"/>
              </a:xfrm>
              <a:prstGeom prst="corner">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1463675"/>
                <a:endParaRPr lang="en-US" sz="900" dirty="0">
                  <a:solidFill>
                    <a:schemeClr val="bg2"/>
                  </a:solidFill>
                </a:endParaRPr>
              </a:p>
            </p:txBody>
          </p:sp>
        </p:grpSp>
        <p:pic>
          <p:nvPicPr>
            <p:cNvPr id="28" name="Picture 27" descr="A close up of a sign&#10;&#10;Description automatically generated">
              <a:extLst>
                <a:ext uri="{FF2B5EF4-FFF2-40B4-BE49-F238E27FC236}">
                  <a16:creationId xmlns:a16="http://schemas.microsoft.com/office/drawing/2014/main" id="{3D1D5034-747C-4F31-BF5D-F0789E6785FE}"/>
                </a:ext>
              </a:extLst>
            </p:cNvPr>
            <p:cNvPicPr>
              <a:picLocks noChangeAspect="1"/>
            </p:cNvPicPr>
            <p:nvPr/>
          </p:nvPicPr>
          <p:blipFill>
            <a:blip r:embed="rId4"/>
            <a:stretch>
              <a:fillRect/>
            </a:stretch>
          </p:blipFill>
          <p:spPr>
            <a:xfrm>
              <a:off x="344770" y="3111890"/>
              <a:ext cx="365760" cy="390491"/>
            </a:xfrm>
            <a:prstGeom prst="rect">
              <a:avLst/>
            </a:prstGeom>
          </p:spPr>
        </p:pic>
      </p:grpSp>
    </p:spTree>
    <p:extLst>
      <p:ext uri="{BB962C8B-B14F-4D97-AF65-F5344CB8AC3E}">
        <p14:creationId xmlns:p14="http://schemas.microsoft.com/office/powerpoint/2010/main" val="19614806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Yb3LAX9a"/>
  <p:tag name="ARTICULATE_DESIGN_ID_EAB1 ON-SCREEN MASTER" val="WodUfpOz"/>
  <p:tag name="ARTICULATE_SLIDE_THUMBNAIL_REFRESH" val="1"/>
  <p:tag name="ARTICULATE_DESIGN_ID_EAB1 ON-SCREEN" val="OJDy01kg"/>
  <p:tag name="ARTICULATE_DESIGN_ID_EAB GLOBAL, INC. THEME" val="EgU1CIIs"/>
  <p:tag name="ARTICULATE_DESIGN_ID_EAB1 4X3 ON-SCREEN" val="Lynb0GK1"/>
  <p:tag name="ARTICULATE_SLIDE_COUNT" val="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1 4x3 On-screen">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1 4x3 On-screen 020419" id="{3823C371-611D-4978-B269-6EA595BA46E3}" vid="{58F17C36-DA8D-4D3D-8582-0FB4032001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EAB1 4x3 On-screen 020419</Template>
  <TotalTime>8870</TotalTime>
  <Words>186</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Rockwell</vt:lpstr>
      <vt:lpstr>Verdana</vt:lpstr>
      <vt:lpstr>EAB1 4x3 On-screen</vt:lpstr>
      <vt:lpstr>5. Revamp Limited Submission Policy and Process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Expediting the Shift Toward Strategic Research Development</dc:title>
  <dc:subject/>
  <dc:creator>Lippens, Ann Forman</dc:creator>
  <cp:lastModifiedBy>O'Brien, Gretchen</cp:lastModifiedBy>
  <cp:revision>808</cp:revision>
  <cp:lastPrinted>2019-08-19T13:11:19Z</cp:lastPrinted>
  <dcterms:created xsi:type="dcterms:W3CDTF">2019-03-12T16:51:41Z</dcterms:created>
  <dcterms:modified xsi:type="dcterms:W3CDTF">2021-07-21T17:51:50Z</dcterms:modified>
  <cp:category/>
</cp:coreProperties>
</file>